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0" r:id="rId1"/>
  </p:sldMasterIdLst>
  <p:notesMasterIdLst>
    <p:notesMasterId r:id="rId17"/>
  </p:notesMasterIdLst>
  <p:sldIdLst>
    <p:sldId id="256" r:id="rId2"/>
    <p:sldId id="257" r:id="rId3"/>
    <p:sldId id="258" r:id="rId4"/>
    <p:sldId id="269" r:id="rId5"/>
    <p:sldId id="288" r:id="rId6"/>
    <p:sldId id="291" r:id="rId7"/>
    <p:sldId id="293" r:id="rId8"/>
    <p:sldId id="263" r:id="rId9"/>
    <p:sldId id="294" r:id="rId10"/>
    <p:sldId id="264" r:id="rId11"/>
    <p:sldId id="295" r:id="rId12"/>
    <p:sldId id="265" r:id="rId13"/>
    <p:sldId id="259" r:id="rId14"/>
    <p:sldId id="260" r:id="rId15"/>
    <p:sldId id="262"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413"/>
    <p:restoredTop sz="94586"/>
  </p:normalViewPr>
  <p:slideViewPr>
    <p:cSldViewPr snapToGrid="0" snapToObjects="1">
      <p:cViewPr>
        <p:scale>
          <a:sx n="112" d="100"/>
          <a:sy n="112" d="100"/>
        </p:scale>
        <p:origin x="760" y="-40"/>
      </p:cViewPr>
      <p:guideLst/>
    </p:cSldViewPr>
  </p:slideViewPr>
  <p:outlineViewPr>
    <p:cViewPr>
      <p:scale>
        <a:sx n="33" d="100"/>
        <a:sy n="33" d="100"/>
      </p:scale>
      <p:origin x="0" y="-1496"/>
    </p:cViewPr>
  </p:outlin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C656B5-982E-2640-BDB2-DAE1DAC9D09A}" type="datetimeFigureOut">
              <a:rPr lang="en-US" smtClean="0"/>
              <a:t>11/12/19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52DACE-8589-3C4C-9C2A-9F66FB88164D}" type="slidenum">
              <a:rPr lang="en-US" smtClean="0"/>
              <a:t>‹#›</a:t>
            </a:fld>
            <a:endParaRPr lang="en-US"/>
          </a:p>
        </p:txBody>
      </p:sp>
    </p:spTree>
    <p:extLst>
      <p:ext uri="{BB962C8B-B14F-4D97-AF65-F5344CB8AC3E}">
        <p14:creationId xmlns:p14="http://schemas.microsoft.com/office/powerpoint/2010/main" val="4158924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 My name is Rachel Sitko. I am a senior chemistry major and today I will be talking about my research on the synthesis of lignin monomers.</a:t>
            </a:r>
          </a:p>
        </p:txBody>
      </p:sp>
      <p:sp>
        <p:nvSpPr>
          <p:cNvPr id="4" name="Slide Number Placeholder 3"/>
          <p:cNvSpPr>
            <a:spLocks noGrp="1"/>
          </p:cNvSpPr>
          <p:nvPr>
            <p:ph type="sldNum" sz="quarter" idx="5"/>
          </p:nvPr>
        </p:nvSpPr>
        <p:spPr/>
        <p:txBody>
          <a:bodyPr/>
          <a:lstStyle/>
          <a:p>
            <a:fld id="{1952DACE-8589-3C4C-9C2A-9F66FB88164D}" type="slidenum">
              <a:rPr lang="en-US" smtClean="0"/>
              <a:t>1</a:t>
            </a:fld>
            <a:endParaRPr lang="en-US"/>
          </a:p>
        </p:txBody>
      </p:sp>
    </p:spTree>
    <p:extLst>
      <p:ext uri="{BB962C8B-B14F-4D97-AF65-F5344CB8AC3E}">
        <p14:creationId xmlns:p14="http://schemas.microsoft.com/office/powerpoint/2010/main" val="26704965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to further our advancements on the synthesis we would like to you microwave synthesis. Brad has recently finished a grant to purchase this instrument. The </a:t>
            </a:r>
            <a:r>
              <a:rPr lang="en-US" dirty="0" err="1"/>
              <a:t>monowave</a:t>
            </a:r>
            <a:r>
              <a:rPr lang="en-US" dirty="0"/>
              <a:t> 400 is a high performance microwave reactor used for fast reactant synthesis. The benefits of this instrument is that it allows for higher temperature reactions, complete control over parameters, is energy efficient, and decreases chances of loss of solution.</a:t>
            </a:r>
          </a:p>
        </p:txBody>
      </p:sp>
      <p:sp>
        <p:nvSpPr>
          <p:cNvPr id="4" name="Slide Number Placeholder 3"/>
          <p:cNvSpPr>
            <a:spLocks noGrp="1"/>
          </p:cNvSpPr>
          <p:nvPr>
            <p:ph type="sldNum" sz="quarter" idx="5"/>
          </p:nvPr>
        </p:nvSpPr>
        <p:spPr/>
        <p:txBody>
          <a:bodyPr/>
          <a:lstStyle/>
          <a:p>
            <a:fld id="{1952DACE-8589-3C4C-9C2A-9F66FB88164D}" type="slidenum">
              <a:rPr lang="en-US" smtClean="0"/>
              <a:t>10</a:t>
            </a:fld>
            <a:endParaRPr lang="en-US"/>
          </a:p>
        </p:txBody>
      </p:sp>
    </p:spTree>
    <p:extLst>
      <p:ext uri="{BB962C8B-B14F-4D97-AF65-F5344CB8AC3E}">
        <p14:creationId xmlns:p14="http://schemas.microsoft.com/office/powerpoint/2010/main" val="34312328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Using the microwave synthesis shows two major benefits though time and water. For every half the time is cut the temperature that the instrument would be set at would increases by 10 </a:t>
            </a:r>
            <a:r>
              <a:rPr lang="en-US" sz="1200" dirty="0">
                <a:sym typeface="Wingdings" pitchFamily="2" charset="2"/>
              </a:rPr>
              <a:t>℃ and an increase in pressure. We can take the 2 day reflux and turn it into a 45 min reaction at 140 ℃. </a:t>
            </a:r>
            <a:r>
              <a:rPr lang="en-US" dirty="0"/>
              <a:t>Through the esterification step, there is cold water running constantly though a condenser, which is very wasteful. Using the microwave synthesis and assuming that 500 mL of water flows though every 30 seconds, the two day reflux would use about 800 gallons of water, while the microwave synthesis would use none. </a:t>
            </a:r>
          </a:p>
        </p:txBody>
      </p:sp>
      <p:sp>
        <p:nvSpPr>
          <p:cNvPr id="4" name="Slide Number Placeholder 3"/>
          <p:cNvSpPr>
            <a:spLocks noGrp="1"/>
          </p:cNvSpPr>
          <p:nvPr>
            <p:ph type="sldNum" sz="quarter" idx="5"/>
          </p:nvPr>
        </p:nvSpPr>
        <p:spPr/>
        <p:txBody>
          <a:bodyPr/>
          <a:lstStyle/>
          <a:p>
            <a:fld id="{1952DACE-8589-3C4C-9C2A-9F66FB88164D}" type="slidenum">
              <a:rPr lang="en-US" smtClean="0"/>
              <a:t>11</a:t>
            </a:fld>
            <a:endParaRPr lang="en-US"/>
          </a:p>
        </p:txBody>
      </p:sp>
    </p:spTree>
    <p:extLst>
      <p:ext uri="{BB962C8B-B14F-4D97-AF65-F5344CB8AC3E}">
        <p14:creationId xmlns:p14="http://schemas.microsoft.com/office/powerpoint/2010/main" val="32630226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my future research, I plan to finalize both synthesis processes for ferulic acid and then continue using that process on the sinapic and p-coumaric acids to produce their alcohol forms. </a:t>
            </a:r>
          </a:p>
        </p:txBody>
      </p:sp>
      <p:sp>
        <p:nvSpPr>
          <p:cNvPr id="4" name="Slide Number Placeholder 3"/>
          <p:cNvSpPr>
            <a:spLocks noGrp="1"/>
          </p:cNvSpPr>
          <p:nvPr>
            <p:ph type="sldNum" sz="quarter" idx="5"/>
          </p:nvPr>
        </p:nvSpPr>
        <p:spPr/>
        <p:txBody>
          <a:bodyPr/>
          <a:lstStyle/>
          <a:p>
            <a:fld id="{1952DACE-8589-3C4C-9C2A-9F66FB88164D}" type="slidenum">
              <a:rPr lang="en-US" smtClean="0"/>
              <a:t>13</a:t>
            </a:fld>
            <a:endParaRPr lang="en-US"/>
          </a:p>
        </p:txBody>
      </p:sp>
    </p:spTree>
    <p:extLst>
      <p:ext uri="{BB962C8B-B14F-4D97-AF65-F5344CB8AC3E}">
        <p14:creationId xmlns:p14="http://schemas.microsoft.com/office/powerpoint/2010/main" val="40135321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52DACE-8589-3C4C-9C2A-9F66FB88164D}" type="slidenum">
              <a:rPr lang="en-US" smtClean="0"/>
              <a:t>2</a:t>
            </a:fld>
            <a:endParaRPr lang="en-US"/>
          </a:p>
        </p:txBody>
      </p:sp>
    </p:spTree>
    <p:extLst>
      <p:ext uri="{BB962C8B-B14F-4D97-AF65-F5344CB8AC3E}">
        <p14:creationId xmlns:p14="http://schemas.microsoft.com/office/powerpoint/2010/main" val="33128631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principal function of lignin in plants is to assist in the movement of water; the lignin forms a barrier for evaporation and helps to channel water to critical areas of the plant. </a:t>
            </a:r>
          </a:p>
        </p:txBody>
      </p:sp>
      <p:sp>
        <p:nvSpPr>
          <p:cNvPr id="4" name="Slide Number Placeholder 3"/>
          <p:cNvSpPr>
            <a:spLocks noGrp="1"/>
          </p:cNvSpPr>
          <p:nvPr>
            <p:ph type="sldNum" sz="quarter" idx="5"/>
          </p:nvPr>
        </p:nvSpPr>
        <p:spPr/>
        <p:txBody>
          <a:bodyPr/>
          <a:lstStyle/>
          <a:p>
            <a:fld id="{1952DACE-8589-3C4C-9C2A-9F66FB88164D}" type="slidenum">
              <a:rPr lang="en-US" smtClean="0"/>
              <a:t>3</a:t>
            </a:fld>
            <a:endParaRPr lang="en-US"/>
          </a:p>
        </p:txBody>
      </p:sp>
    </p:spTree>
    <p:extLst>
      <p:ext uri="{BB962C8B-B14F-4D97-AF65-F5344CB8AC3E}">
        <p14:creationId xmlns:p14="http://schemas.microsoft.com/office/powerpoint/2010/main" val="10116705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images shows where the three monomers couple together.</a:t>
            </a:r>
          </a:p>
        </p:txBody>
      </p:sp>
      <p:sp>
        <p:nvSpPr>
          <p:cNvPr id="4" name="Slide Number Placeholder 3"/>
          <p:cNvSpPr>
            <a:spLocks noGrp="1"/>
          </p:cNvSpPr>
          <p:nvPr>
            <p:ph type="sldNum" sz="quarter" idx="5"/>
          </p:nvPr>
        </p:nvSpPr>
        <p:spPr/>
        <p:txBody>
          <a:bodyPr/>
          <a:lstStyle/>
          <a:p>
            <a:fld id="{1952DACE-8589-3C4C-9C2A-9F66FB88164D}" type="slidenum">
              <a:rPr lang="en-US" smtClean="0"/>
              <a:t>4</a:t>
            </a:fld>
            <a:endParaRPr lang="en-US"/>
          </a:p>
        </p:txBody>
      </p:sp>
    </p:spTree>
    <p:extLst>
      <p:ext uri="{BB962C8B-B14F-4D97-AF65-F5344CB8AC3E}">
        <p14:creationId xmlns:p14="http://schemas.microsoft.com/office/powerpoint/2010/main" val="37253902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the alcohol form of this compound can be found through sigma, the others are harder to come by. But even the access of these compounds comes at a high price. Which is why we chose to synthesis the alcohol form ourselves.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79B7C1-D7AE-4C79-B9C9-9491BA8F233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127767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synthesis process is broken down into two general separate parts. In the first step is the esterification where we are changing the carboxylic acid group into an ester group. </a:t>
            </a:r>
          </a:p>
          <a:p>
            <a:r>
              <a:rPr lang="en-US" dirty="0"/>
              <a:t>This process is done through a 2 day reflux and extraction.</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79B7C1-D7AE-4C79-B9C9-9491BA8F233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716473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Changing the ester group to the alcohol group</a:t>
            </a:r>
          </a:p>
          <a:p>
            <a:r>
              <a:rPr lang="en-US" dirty="0"/>
              <a:t>This process is done through a DIHBAL-H reaction and extraction</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79B7C1-D7AE-4C79-B9C9-9491BA8F233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985684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far I have been trying to solidify the first step of the synthesis ensuring that I have made the ester form before proceeding to the DIBAL-H reaction. Looking at the green graph at the bottom we can see that I have not successfully made what we might be looking for. This set of data also had a set back by the solution being made but sitting there not being refluxed due to a minor flood I caused in the </a:t>
            </a:r>
            <a:r>
              <a:rPr lang="en-US" dirty="0" err="1"/>
              <a:t>pchem</a:t>
            </a:r>
            <a:r>
              <a:rPr lang="en-US" dirty="0"/>
              <a:t> lab.</a:t>
            </a:r>
          </a:p>
        </p:txBody>
      </p:sp>
      <p:sp>
        <p:nvSpPr>
          <p:cNvPr id="4" name="Slide Number Placeholder 3"/>
          <p:cNvSpPr>
            <a:spLocks noGrp="1"/>
          </p:cNvSpPr>
          <p:nvPr>
            <p:ph type="sldNum" sz="quarter" idx="5"/>
          </p:nvPr>
        </p:nvSpPr>
        <p:spPr/>
        <p:txBody>
          <a:bodyPr/>
          <a:lstStyle/>
          <a:p>
            <a:fld id="{1952DACE-8589-3C4C-9C2A-9F66FB88164D}" type="slidenum">
              <a:rPr lang="en-US" smtClean="0"/>
              <a:t>8</a:t>
            </a:fld>
            <a:endParaRPr lang="en-US"/>
          </a:p>
        </p:txBody>
      </p:sp>
    </p:spTree>
    <p:extLst>
      <p:ext uri="{BB962C8B-B14F-4D97-AF65-F5344CB8AC3E}">
        <p14:creationId xmlns:p14="http://schemas.microsoft.com/office/powerpoint/2010/main" val="5720912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3D plot of my ferulic acid standard. While the axis are hard to read </a:t>
            </a:r>
          </a:p>
        </p:txBody>
      </p:sp>
      <p:sp>
        <p:nvSpPr>
          <p:cNvPr id="4" name="Slide Number Placeholder 3"/>
          <p:cNvSpPr>
            <a:spLocks noGrp="1"/>
          </p:cNvSpPr>
          <p:nvPr>
            <p:ph type="sldNum" sz="quarter" idx="5"/>
          </p:nvPr>
        </p:nvSpPr>
        <p:spPr/>
        <p:txBody>
          <a:bodyPr/>
          <a:lstStyle/>
          <a:p>
            <a:fld id="{1952DACE-8589-3C4C-9C2A-9F66FB88164D}" type="slidenum">
              <a:rPr lang="en-US" smtClean="0"/>
              <a:t>9</a:t>
            </a:fld>
            <a:endParaRPr lang="en-US"/>
          </a:p>
        </p:txBody>
      </p:sp>
    </p:spTree>
    <p:extLst>
      <p:ext uri="{BB962C8B-B14F-4D97-AF65-F5344CB8AC3E}">
        <p14:creationId xmlns:p14="http://schemas.microsoft.com/office/powerpoint/2010/main" val="35666850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87DE6118-2437-4B30-8E3C-4D2BE6020583}" type="datetimeFigureOut">
              <a:rPr lang="en-US" smtClean="0"/>
              <a:pPr/>
              <a:t>11/12/19</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9E57DC2-970A-4B3E-BB1C-7A09969E49DF}" type="slidenum">
              <a:rPr lang="en-US" smtClean="0"/>
              <a:pPr/>
              <a:t>‹#›</a:t>
            </a:fld>
            <a:endParaRPr lang="en-US" dirty="0"/>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11437089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t>11/12/19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5513670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t>11/12/19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39527388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t>11/12/19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40945978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87DE6118-2437-4B30-8E3C-4D2BE6020583}" type="datetimeFigureOut">
              <a:rPr lang="en-US" smtClean="0"/>
              <a:pPr/>
              <a:t>11/12/19</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9E57DC2-970A-4B3E-BB1C-7A09969E49DF}" type="slidenum">
              <a:rPr lang="en-US" smtClean="0"/>
              <a:pPr/>
              <a:t>‹#›</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10634772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smtClean="0"/>
              <a:t>11/12/19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12560460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smtClean="0"/>
              <a:t>11/12/19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11253761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smtClean="0"/>
              <a:t>11/12/19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16210923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smtClean="0"/>
              <a:t>11/12/19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4464410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smtClean="0"/>
              <a:pPr/>
              <a:t>11/12/19</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smtClean="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718616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smtClean="0"/>
              <a:pPr/>
              <a:t>11/12/19</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smtClean="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6301946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87DE6118-2437-4B30-8E3C-4D2BE6020583}" type="datetimeFigureOut">
              <a:rPr lang="en-US" smtClean="0"/>
              <a:pPr/>
              <a:t>11/12/19</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9E57DC2-970A-4B3E-BB1C-7A09969E49DF}" type="slidenum">
              <a:rPr lang="en-US" smtClean="0"/>
              <a:pPr/>
              <a:t>‹#›</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61465149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3.tiff"/><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EC92C8-AB40-D343-BB0E-D4D3BE93A0A2}"/>
              </a:ext>
            </a:extLst>
          </p:cNvPr>
          <p:cNvSpPr>
            <a:spLocks noGrp="1"/>
          </p:cNvSpPr>
          <p:nvPr>
            <p:ph type="ctrTitle"/>
          </p:nvPr>
        </p:nvSpPr>
        <p:spPr>
          <a:xfrm>
            <a:off x="1190848" y="2379887"/>
            <a:ext cx="9739422" cy="2098226"/>
          </a:xfrm>
        </p:spPr>
        <p:txBody>
          <a:bodyPr/>
          <a:lstStyle/>
          <a:p>
            <a:r>
              <a:rPr lang="en-US" sz="8000" dirty="0"/>
              <a:t>Synthesis of Lignin Monomers</a:t>
            </a:r>
          </a:p>
        </p:txBody>
      </p:sp>
      <p:sp>
        <p:nvSpPr>
          <p:cNvPr id="3" name="Subtitle 2">
            <a:extLst>
              <a:ext uri="{FF2B5EF4-FFF2-40B4-BE49-F238E27FC236}">
                <a16:creationId xmlns:a16="http://schemas.microsoft.com/office/drawing/2014/main" id="{04D8C816-B02C-DA4A-A9C1-46EE4C46A57B}"/>
              </a:ext>
            </a:extLst>
          </p:cNvPr>
          <p:cNvSpPr>
            <a:spLocks noGrp="1"/>
          </p:cNvSpPr>
          <p:nvPr>
            <p:ph type="subTitle" idx="1"/>
          </p:nvPr>
        </p:nvSpPr>
        <p:spPr>
          <a:xfrm>
            <a:off x="7911663" y="4616036"/>
            <a:ext cx="3095861" cy="1086237"/>
          </a:xfrm>
        </p:spPr>
        <p:txBody>
          <a:bodyPr/>
          <a:lstStyle/>
          <a:p>
            <a:r>
              <a:rPr lang="en-US"/>
              <a:t>Rachel Sitko</a:t>
            </a:r>
          </a:p>
          <a:p>
            <a:r>
              <a:rPr lang="en-US"/>
              <a:t>Senior Chemistry Major</a:t>
            </a:r>
            <a:endParaRPr lang="en-US" dirty="0"/>
          </a:p>
        </p:txBody>
      </p:sp>
    </p:spTree>
    <p:extLst>
      <p:ext uri="{BB962C8B-B14F-4D97-AF65-F5344CB8AC3E}">
        <p14:creationId xmlns:p14="http://schemas.microsoft.com/office/powerpoint/2010/main" val="28096678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7DDF5E-11AA-0A41-95B9-F894D57DA87C}"/>
              </a:ext>
            </a:extLst>
          </p:cNvPr>
          <p:cNvSpPr>
            <a:spLocks noGrp="1"/>
          </p:cNvSpPr>
          <p:nvPr>
            <p:ph type="title"/>
          </p:nvPr>
        </p:nvSpPr>
        <p:spPr>
          <a:xfrm>
            <a:off x="1371600" y="594359"/>
            <a:ext cx="9601200" cy="1485900"/>
          </a:xfrm>
        </p:spPr>
        <p:txBody>
          <a:bodyPr>
            <a:normAutofit/>
          </a:bodyPr>
          <a:lstStyle/>
          <a:p>
            <a:r>
              <a:rPr lang="en-US" sz="6000" dirty="0"/>
              <a:t>Microwave Synthesis</a:t>
            </a:r>
          </a:p>
        </p:txBody>
      </p:sp>
      <p:sp>
        <p:nvSpPr>
          <p:cNvPr id="3" name="Content Placeholder 2">
            <a:extLst>
              <a:ext uri="{FF2B5EF4-FFF2-40B4-BE49-F238E27FC236}">
                <a16:creationId xmlns:a16="http://schemas.microsoft.com/office/drawing/2014/main" id="{78B7AD08-1EAA-7A4F-AF38-9A9303352215}"/>
              </a:ext>
            </a:extLst>
          </p:cNvPr>
          <p:cNvSpPr>
            <a:spLocks noGrp="1"/>
          </p:cNvSpPr>
          <p:nvPr>
            <p:ph idx="1"/>
          </p:nvPr>
        </p:nvSpPr>
        <p:spPr>
          <a:xfrm>
            <a:off x="1376788" y="2125643"/>
            <a:ext cx="6622869" cy="1485900"/>
          </a:xfrm>
        </p:spPr>
        <p:txBody>
          <a:bodyPr>
            <a:noAutofit/>
          </a:bodyPr>
          <a:lstStyle/>
          <a:p>
            <a:r>
              <a:rPr lang="en-US" sz="3000" dirty="0" err="1"/>
              <a:t>Monowave</a:t>
            </a:r>
            <a:r>
              <a:rPr lang="en-US" sz="3000" dirty="0"/>
              <a:t> 400</a:t>
            </a:r>
          </a:p>
          <a:p>
            <a:pPr lvl="1"/>
            <a:r>
              <a:rPr lang="en-US" sz="3000" dirty="0"/>
              <a:t>High performance microwave reactor</a:t>
            </a:r>
          </a:p>
        </p:txBody>
      </p:sp>
      <p:pic>
        <p:nvPicPr>
          <p:cNvPr id="4" name="Picture 3">
            <a:extLst>
              <a:ext uri="{FF2B5EF4-FFF2-40B4-BE49-F238E27FC236}">
                <a16:creationId xmlns:a16="http://schemas.microsoft.com/office/drawing/2014/main" id="{3C086FE6-94CE-064E-8EA6-8AC9E62717F2}"/>
              </a:ext>
            </a:extLst>
          </p:cNvPr>
          <p:cNvPicPr>
            <a:picLocks noChangeAspect="1"/>
          </p:cNvPicPr>
          <p:nvPr/>
        </p:nvPicPr>
        <p:blipFill>
          <a:blip r:embed="rId3"/>
          <a:stretch>
            <a:fillRect/>
          </a:stretch>
        </p:blipFill>
        <p:spPr>
          <a:xfrm>
            <a:off x="7999657" y="1424162"/>
            <a:ext cx="4015485" cy="3090041"/>
          </a:xfrm>
          <a:prstGeom prst="rect">
            <a:avLst/>
          </a:prstGeom>
        </p:spPr>
      </p:pic>
      <p:sp>
        <p:nvSpPr>
          <p:cNvPr id="7" name="Content Placeholder 2">
            <a:extLst>
              <a:ext uri="{FF2B5EF4-FFF2-40B4-BE49-F238E27FC236}">
                <a16:creationId xmlns:a16="http://schemas.microsoft.com/office/drawing/2014/main" id="{BC7608B9-15A4-994A-A005-9404557D40A5}"/>
              </a:ext>
            </a:extLst>
          </p:cNvPr>
          <p:cNvSpPr txBox="1">
            <a:spLocks/>
          </p:cNvSpPr>
          <p:nvPr/>
        </p:nvSpPr>
        <p:spPr>
          <a:xfrm>
            <a:off x="1371600" y="3941070"/>
            <a:ext cx="10032274" cy="3090042"/>
          </a:xfrm>
          <a:prstGeom prst="rect">
            <a:avLst/>
          </a:prstGeom>
        </p:spPr>
        <p:txBody>
          <a:bodyPr vert="horz" lIns="91440" tIns="45720" rIns="91440" bIns="45720" rtlCol="0">
            <a:no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r>
              <a:rPr lang="en-US" sz="3000" dirty="0"/>
              <a:t>Benefits:</a:t>
            </a:r>
          </a:p>
          <a:p>
            <a:pPr lvl="1"/>
            <a:r>
              <a:rPr lang="en-US" sz="3000" dirty="0"/>
              <a:t>Allows for higher temperature reactions</a:t>
            </a:r>
          </a:p>
          <a:p>
            <a:pPr lvl="1"/>
            <a:r>
              <a:rPr lang="en-US" sz="3000" dirty="0"/>
              <a:t>Complete control over parameters</a:t>
            </a:r>
          </a:p>
          <a:p>
            <a:pPr lvl="1"/>
            <a:r>
              <a:rPr lang="en-US" sz="3000" dirty="0"/>
              <a:t>Energy efficient</a:t>
            </a:r>
          </a:p>
          <a:p>
            <a:pPr lvl="1"/>
            <a:r>
              <a:rPr lang="en-US" sz="3000" dirty="0"/>
              <a:t>Rapid synthesis results in less evaporation of solvents</a:t>
            </a:r>
          </a:p>
        </p:txBody>
      </p:sp>
      <p:sp>
        <p:nvSpPr>
          <p:cNvPr id="8" name="Rectangle 7">
            <a:extLst>
              <a:ext uri="{FF2B5EF4-FFF2-40B4-BE49-F238E27FC236}">
                <a16:creationId xmlns:a16="http://schemas.microsoft.com/office/drawing/2014/main" id="{8055AFF8-7818-8B4E-8D20-B21B1CEFEE44}"/>
              </a:ext>
            </a:extLst>
          </p:cNvPr>
          <p:cNvSpPr/>
          <p:nvPr/>
        </p:nvSpPr>
        <p:spPr>
          <a:xfrm>
            <a:off x="760332" y="6488668"/>
            <a:ext cx="2282420" cy="369332"/>
          </a:xfrm>
          <a:prstGeom prst="rect">
            <a:avLst/>
          </a:prstGeom>
        </p:spPr>
        <p:txBody>
          <a:bodyPr wrap="none">
            <a:spAutoFit/>
          </a:bodyPr>
          <a:lstStyle/>
          <a:p>
            <a:pPr lvl="0" defTabSz="914400">
              <a:defRPr/>
            </a:pPr>
            <a:r>
              <a:rPr lang="en-US" dirty="0">
                <a:solidFill>
                  <a:srgbClr val="A5A5A5"/>
                </a:solidFill>
                <a:latin typeface="Calibri" panose="020F0502020204030204"/>
              </a:rPr>
              <a:t>* Anton </a:t>
            </a:r>
            <a:r>
              <a:rPr lang="en-US" dirty="0" err="1">
                <a:solidFill>
                  <a:srgbClr val="A5A5A5"/>
                </a:solidFill>
                <a:latin typeface="Calibri" panose="020F0502020204030204"/>
              </a:rPr>
              <a:t>Paar</a:t>
            </a:r>
            <a:r>
              <a:rPr lang="en-US" dirty="0">
                <a:solidFill>
                  <a:srgbClr val="A5A5A5"/>
                </a:solidFill>
                <a:latin typeface="Calibri" panose="020F0502020204030204"/>
              </a:rPr>
              <a:t> website  </a:t>
            </a:r>
          </a:p>
        </p:txBody>
      </p:sp>
    </p:spTree>
    <p:extLst>
      <p:ext uri="{BB962C8B-B14F-4D97-AF65-F5344CB8AC3E}">
        <p14:creationId xmlns:p14="http://schemas.microsoft.com/office/powerpoint/2010/main" val="32013682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1EC14E-B4C4-0546-95CA-FA6BE1F23959}"/>
              </a:ext>
            </a:extLst>
          </p:cNvPr>
          <p:cNvSpPr>
            <a:spLocks noGrp="1"/>
          </p:cNvSpPr>
          <p:nvPr>
            <p:ph type="title"/>
          </p:nvPr>
        </p:nvSpPr>
        <p:spPr/>
        <p:txBody>
          <a:bodyPr/>
          <a:lstStyle/>
          <a:p>
            <a:r>
              <a:rPr lang="en-US" dirty="0"/>
              <a:t>Microwave Synthesis</a:t>
            </a:r>
          </a:p>
        </p:txBody>
      </p:sp>
      <p:sp>
        <p:nvSpPr>
          <p:cNvPr id="6" name="Text Placeholder 5">
            <a:extLst>
              <a:ext uri="{FF2B5EF4-FFF2-40B4-BE49-F238E27FC236}">
                <a16:creationId xmlns:a16="http://schemas.microsoft.com/office/drawing/2014/main" id="{854F30C7-AD85-D940-B6A7-6E0F3362E8A2}"/>
              </a:ext>
            </a:extLst>
          </p:cNvPr>
          <p:cNvSpPr>
            <a:spLocks noGrp="1"/>
          </p:cNvSpPr>
          <p:nvPr>
            <p:ph type="body" idx="1"/>
          </p:nvPr>
        </p:nvSpPr>
        <p:spPr>
          <a:xfrm>
            <a:off x="1371600" y="1444276"/>
            <a:ext cx="4443984" cy="613356"/>
          </a:xfrm>
        </p:spPr>
        <p:txBody>
          <a:bodyPr/>
          <a:lstStyle/>
          <a:p>
            <a:pPr algn="ctr"/>
            <a:r>
              <a:rPr lang="en-US" sz="3500" dirty="0"/>
              <a:t>Time Decrease</a:t>
            </a:r>
          </a:p>
        </p:txBody>
      </p:sp>
      <p:sp>
        <p:nvSpPr>
          <p:cNvPr id="7" name="Content Placeholder 6">
            <a:extLst>
              <a:ext uri="{FF2B5EF4-FFF2-40B4-BE49-F238E27FC236}">
                <a16:creationId xmlns:a16="http://schemas.microsoft.com/office/drawing/2014/main" id="{7CA2836E-D668-C743-AA2F-8E515479D763}"/>
              </a:ext>
            </a:extLst>
          </p:cNvPr>
          <p:cNvSpPr>
            <a:spLocks noGrp="1"/>
          </p:cNvSpPr>
          <p:nvPr>
            <p:ph sz="half" idx="2"/>
          </p:nvPr>
        </p:nvSpPr>
        <p:spPr>
          <a:xfrm>
            <a:off x="1371600" y="2268189"/>
            <a:ext cx="4443984" cy="4055338"/>
          </a:xfrm>
        </p:spPr>
        <p:txBody>
          <a:bodyPr>
            <a:noAutofit/>
          </a:bodyPr>
          <a:lstStyle/>
          <a:p>
            <a:r>
              <a:rPr lang="en-US" sz="3000" dirty="0"/>
              <a:t>2 day reflux </a:t>
            </a:r>
            <a:r>
              <a:rPr lang="en-US" sz="3000" dirty="0">
                <a:sym typeface="Wingdings" pitchFamily="2" charset="2"/>
              </a:rPr>
              <a:t> at 80 ℃</a:t>
            </a:r>
          </a:p>
          <a:p>
            <a:r>
              <a:rPr lang="en-US" sz="3000" dirty="0">
                <a:sym typeface="Wingdings" pitchFamily="2" charset="2"/>
              </a:rPr>
              <a:t>1 day  at 90 ℃</a:t>
            </a:r>
          </a:p>
          <a:p>
            <a:r>
              <a:rPr lang="en-US" sz="3000" dirty="0">
                <a:sym typeface="Wingdings" pitchFamily="2" charset="2"/>
              </a:rPr>
              <a:t>12 hours  at 100 ℃</a:t>
            </a:r>
          </a:p>
          <a:p>
            <a:r>
              <a:rPr lang="en-US" sz="3000" dirty="0">
                <a:sym typeface="Wingdings" pitchFamily="2" charset="2"/>
              </a:rPr>
              <a:t>6 hours  at 110 ℃</a:t>
            </a:r>
          </a:p>
          <a:p>
            <a:r>
              <a:rPr lang="en-US" sz="3000" dirty="0">
                <a:sym typeface="Wingdings" pitchFamily="2" charset="2"/>
              </a:rPr>
              <a:t>3 hours  at 120 ℃</a:t>
            </a:r>
          </a:p>
          <a:p>
            <a:r>
              <a:rPr lang="en-US" sz="3000" dirty="0">
                <a:sym typeface="Wingdings" pitchFamily="2" charset="2"/>
              </a:rPr>
              <a:t>1.5 hours  at 130 ℃</a:t>
            </a:r>
          </a:p>
          <a:p>
            <a:r>
              <a:rPr lang="en-US" sz="3000" dirty="0">
                <a:sym typeface="Wingdings" pitchFamily="2" charset="2"/>
              </a:rPr>
              <a:t>45 min  140 ℃</a:t>
            </a:r>
            <a:endParaRPr lang="en-US" sz="3000" dirty="0"/>
          </a:p>
        </p:txBody>
      </p:sp>
      <p:sp>
        <p:nvSpPr>
          <p:cNvPr id="8" name="Text Placeholder 7">
            <a:extLst>
              <a:ext uri="{FF2B5EF4-FFF2-40B4-BE49-F238E27FC236}">
                <a16:creationId xmlns:a16="http://schemas.microsoft.com/office/drawing/2014/main" id="{174EA4D6-36F4-1849-9190-CAFF84C62A41}"/>
              </a:ext>
            </a:extLst>
          </p:cNvPr>
          <p:cNvSpPr>
            <a:spLocks noGrp="1"/>
          </p:cNvSpPr>
          <p:nvPr>
            <p:ph type="body" sz="quarter" idx="3"/>
          </p:nvPr>
        </p:nvSpPr>
        <p:spPr>
          <a:xfrm>
            <a:off x="6525014" y="1450612"/>
            <a:ext cx="4443984" cy="613356"/>
          </a:xfrm>
        </p:spPr>
        <p:txBody>
          <a:bodyPr/>
          <a:lstStyle/>
          <a:p>
            <a:pPr algn="ctr"/>
            <a:r>
              <a:rPr lang="en-US" dirty="0"/>
              <a:t>Water Saving</a:t>
            </a:r>
          </a:p>
        </p:txBody>
      </p:sp>
      <p:sp>
        <p:nvSpPr>
          <p:cNvPr id="9" name="Content Placeholder 8">
            <a:extLst>
              <a:ext uri="{FF2B5EF4-FFF2-40B4-BE49-F238E27FC236}">
                <a16:creationId xmlns:a16="http://schemas.microsoft.com/office/drawing/2014/main" id="{8CF1242B-14E0-3E4A-92FD-F309FFE9E80E}"/>
              </a:ext>
            </a:extLst>
          </p:cNvPr>
          <p:cNvSpPr>
            <a:spLocks noGrp="1"/>
          </p:cNvSpPr>
          <p:nvPr>
            <p:ph sz="quarter" idx="4"/>
          </p:nvPr>
        </p:nvSpPr>
        <p:spPr>
          <a:xfrm>
            <a:off x="6525014" y="2268188"/>
            <a:ext cx="5153414" cy="3904011"/>
          </a:xfrm>
        </p:spPr>
        <p:txBody>
          <a:bodyPr>
            <a:normAutofit/>
          </a:bodyPr>
          <a:lstStyle/>
          <a:p>
            <a:r>
              <a:rPr lang="en-US" sz="3000" dirty="0"/>
              <a:t>500 mL flows through every 30 sec</a:t>
            </a:r>
          </a:p>
          <a:p>
            <a:r>
              <a:rPr lang="en-US" sz="3000" dirty="0"/>
              <a:t>Every minute is 1000 mL</a:t>
            </a:r>
          </a:p>
          <a:p>
            <a:r>
              <a:rPr lang="en-US" sz="3000" dirty="0"/>
              <a:t>Each day is 1,440,000 mL</a:t>
            </a:r>
          </a:p>
          <a:p>
            <a:r>
              <a:rPr lang="en-US" sz="3000" dirty="0"/>
              <a:t>For 2 days is 2,880,000 mL</a:t>
            </a:r>
          </a:p>
          <a:p>
            <a:r>
              <a:rPr lang="en-US" sz="3000" dirty="0"/>
              <a:t>Converting to  760 gallons of water </a:t>
            </a:r>
          </a:p>
        </p:txBody>
      </p:sp>
    </p:spTree>
    <p:extLst>
      <p:ext uri="{BB962C8B-B14F-4D97-AF65-F5344CB8AC3E}">
        <p14:creationId xmlns:p14="http://schemas.microsoft.com/office/powerpoint/2010/main" val="1272743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allAtOnce"/>
      <p:bldP spid="9" grpId="0" uiExpand="1" build="allAtOnce"/>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CFDED5-9844-F340-AF43-26999397201E}"/>
              </a:ext>
            </a:extLst>
          </p:cNvPr>
          <p:cNvSpPr>
            <a:spLocks noGrp="1"/>
          </p:cNvSpPr>
          <p:nvPr>
            <p:ph type="title"/>
          </p:nvPr>
        </p:nvSpPr>
        <p:spPr/>
        <p:txBody>
          <a:bodyPr>
            <a:normAutofit/>
          </a:bodyPr>
          <a:lstStyle/>
          <a:p>
            <a:r>
              <a:rPr lang="en-US" sz="6000" dirty="0"/>
              <a:t>Green Chemistry</a:t>
            </a:r>
          </a:p>
        </p:txBody>
      </p:sp>
      <p:sp>
        <p:nvSpPr>
          <p:cNvPr id="3" name="Content Placeholder 2">
            <a:extLst>
              <a:ext uri="{FF2B5EF4-FFF2-40B4-BE49-F238E27FC236}">
                <a16:creationId xmlns:a16="http://schemas.microsoft.com/office/drawing/2014/main" id="{5361D95A-8DC9-804F-9AEC-BA7C1C784C83}"/>
              </a:ext>
            </a:extLst>
          </p:cNvPr>
          <p:cNvSpPr>
            <a:spLocks noGrp="1"/>
          </p:cNvSpPr>
          <p:nvPr>
            <p:ph idx="1"/>
          </p:nvPr>
        </p:nvSpPr>
        <p:spPr/>
        <p:txBody>
          <a:bodyPr>
            <a:normAutofit/>
          </a:bodyPr>
          <a:lstStyle/>
          <a:p>
            <a:r>
              <a:rPr lang="en-US" sz="3000" dirty="0"/>
              <a:t>With the microwave synthesis</a:t>
            </a:r>
          </a:p>
          <a:p>
            <a:pPr lvl="1"/>
            <a:r>
              <a:rPr lang="en-US" sz="3000" dirty="0"/>
              <a:t>Save about 800 gallons of water</a:t>
            </a:r>
          </a:p>
          <a:p>
            <a:pPr lvl="1"/>
            <a:r>
              <a:rPr lang="en-US" sz="3000" dirty="0"/>
              <a:t>Save 2 days</a:t>
            </a:r>
          </a:p>
          <a:p>
            <a:pPr lvl="1"/>
            <a:r>
              <a:rPr lang="en-US" sz="3000" dirty="0"/>
              <a:t>Save power </a:t>
            </a:r>
          </a:p>
        </p:txBody>
      </p:sp>
    </p:spTree>
    <p:extLst>
      <p:ext uri="{BB962C8B-B14F-4D97-AF65-F5344CB8AC3E}">
        <p14:creationId xmlns:p14="http://schemas.microsoft.com/office/powerpoint/2010/main" val="19549331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B3D3A-E7E5-7746-9F88-D707D50DAEAF}"/>
              </a:ext>
            </a:extLst>
          </p:cNvPr>
          <p:cNvSpPr>
            <a:spLocks noGrp="1"/>
          </p:cNvSpPr>
          <p:nvPr>
            <p:ph type="title"/>
          </p:nvPr>
        </p:nvSpPr>
        <p:spPr/>
        <p:txBody>
          <a:bodyPr>
            <a:normAutofit/>
          </a:bodyPr>
          <a:lstStyle/>
          <a:p>
            <a:r>
              <a:rPr lang="en-US" sz="6000" dirty="0"/>
              <a:t>Future Research</a:t>
            </a:r>
          </a:p>
        </p:txBody>
      </p:sp>
      <p:sp>
        <p:nvSpPr>
          <p:cNvPr id="3" name="Content Placeholder 2">
            <a:extLst>
              <a:ext uri="{FF2B5EF4-FFF2-40B4-BE49-F238E27FC236}">
                <a16:creationId xmlns:a16="http://schemas.microsoft.com/office/drawing/2014/main" id="{45CF4D0B-B625-614C-ADED-80081C7062A5}"/>
              </a:ext>
            </a:extLst>
          </p:cNvPr>
          <p:cNvSpPr>
            <a:spLocks noGrp="1"/>
          </p:cNvSpPr>
          <p:nvPr>
            <p:ph idx="1"/>
          </p:nvPr>
        </p:nvSpPr>
        <p:spPr/>
        <p:txBody>
          <a:bodyPr/>
          <a:lstStyle/>
          <a:p>
            <a:r>
              <a:rPr lang="en-US" sz="3000" dirty="0"/>
              <a:t>Finalize second step of synthesizing ferulic acid</a:t>
            </a:r>
          </a:p>
          <a:p>
            <a:r>
              <a:rPr lang="en-US" sz="3000" dirty="0"/>
              <a:t>Synthesize other lignin monomers</a:t>
            </a:r>
          </a:p>
          <a:p>
            <a:endParaRPr lang="en-US" dirty="0"/>
          </a:p>
        </p:txBody>
      </p:sp>
    </p:spTree>
    <p:extLst>
      <p:ext uri="{BB962C8B-B14F-4D97-AF65-F5344CB8AC3E}">
        <p14:creationId xmlns:p14="http://schemas.microsoft.com/office/powerpoint/2010/main" val="14946805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D92333-FDB7-5B41-9989-D8A3CC397D33}"/>
              </a:ext>
            </a:extLst>
          </p:cNvPr>
          <p:cNvSpPr>
            <a:spLocks noGrp="1"/>
          </p:cNvSpPr>
          <p:nvPr>
            <p:ph type="title"/>
          </p:nvPr>
        </p:nvSpPr>
        <p:spPr/>
        <p:txBody>
          <a:bodyPr>
            <a:normAutofit/>
          </a:bodyPr>
          <a:lstStyle/>
          <a:p>
            <a:r>
              <a:rPr lang="en-US" sz="6000" dirty="0"/>
              <a:t>Acknowledgments</a:t>
            </a:r>
          </a:p>
        </p:txBody>
      </p:sp>
      <p:sp>
        <p:nvSpPr>
          <p:cNvPr id="3" name="Content Placeholder 2">
            <a:extLst>
              <a:ext uri="{FF2B5EF4-FFF2-40B4-BE49-F238E27FC236}">
                <a16:creationId xmlns:a16="http://schemas.microsoft.com/office/drawing/2014/main" id="{D9F1CADB-19F6-BD47-9D9A-AF9FADFA829A}"/>
              </a:ext>
            </a:extLst>
          </p:cNvPr>
          <p:cNvSpPr>
            <a:spLocks noGrp="1"/>
          </p:cNvSpPr>
          <p:nvPr>
            <p:ph idx="1"/>
          </p:nvPr>
        </p:nvSpPr>
        <p:spPr/>
        <p:txBody>
          <a:bodyPr>
            <a:normAutofit/>
          </a:bodyPr>
          <a:lstStyle/>
          <a:p>
            <a:r>
              <a:rPr lang="en-US" sz="3000" dirty="0"/>
              <a:t>Dr. Bradley E. Sturgeon</a:t>
            </a:r>
          </a:p>
          <a:p>
            <a:r>
              <a:rPr lang="en-US" sz="3000" dirty="0"/>
              <a:t>Steve </a:t>
            </a:r>
            <a:r>
              <a:rPr lang="en-US" sz="3000" dirty="0" err="1"/>
              <a:t>Distin</a:t>
            </a:r>
            <a:endParaRPr lang="en-US" sz="3000" dirty="0"/>
          </a:p>
          <a:p>
            <a:r>
              <a:rPr lang="en-US" sz="3000" dirty="0"/>
              <a:t>Monmouth College Chemistry Department</a:t>
            </a:r>
          </a:p>
        </p:txBody>
      </p:sp>
    </p:spTree>
    <p:extLst>
      <p:ext uri="{BB962C8B-B14F-4D97-AF65-F5344CB8AC3E}">
        <p14:creationId xmlns:p14="http://schemas.microsoft.com/office/powerpoint/2010/main" val="18437730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13443F13-E362-6D4F-886A-B5C9D78B4872}"/>
              </a:ext>
            </a:extLst>
          </p:cNvPr>
          <p:cNvSpPr>
            <a:spLocks noGrp="1"/>
          </p:cNvSpPr>
          <p:nvPr>
            <p:ph type="title"/>
          </p:nvPr>
        </p:nvSpPr>
        <p:spPr>
          <a:xfrm>
            <a:off x="1295400" y="2394983"/>
            <a:ext cx="9601200" cy="2068033"/>
          </a:xfrm>
        </p:spPr>
        <p:txBody>
          <a:bodyPr>
            <a:noAutofit/>
          </a:bodyPr>
          <a:lstStyle/>
          <a:p>
            <a:pPr algn="ctr"/>
            <a:r>
              <a:rPr lang="en-US" sz="15000" dirty="0"/>
              <a:t>Questions</a:t>
            </a:r>
          </a:p>
        </p:txBody>
      </p:sp>
    </p:spTree>
    <p:extLst>
      <p:ext uri="{BB962C8B-B14F-4D97-AF65-F5344CB8AC3E}">
        <p14:creationId xmlns:p14="http://schemas.microsoft.com/office/powerpoint/2010/main" val="41629592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5EA2C-7C05-DC4C-8CB1-F2FB2E0CB1BE}"/>
              </a:ext>
            </a:extLst>
          </p:cNvPr>
          <p:cNvSpPr>
            <a:spLocks noGrp="1"/>
          </p:cNvSpPr>
          <p:nvPr>
            <p:ph type="title"/>
          </p:nvPr>
        </p:nvSpPr>
        <p:spPr/>
        <p:txBody>
          <a:bodyPr>
            <a:normAutofit/>
          </a:bodyPr>
          <a:lstStyle/>
          <a:p>
            <a:r>
              <a:rPr lang="en-US" sz="6000" dirty="0"/>
              <a:t>Overview</a:t>
            </a:r>
          </a:p>
        </p:txBody>
      </p:sp>
      <p:sp>
        <p:nvSpPr>
          <p:cNvPr id="3" name="Content Placeholder 2">
            <a:extLst>
              <a:ext uri="{FF2B5EF4-FFF2-40B4-BE49-F238E27FC236}">
                <a16:creationId xmlns:a16="http://schemas.microsoft.com/office/drawing/2014/main" id="{46A87E6C-9671-744C-B796-F7D9196E6246}"/>
              </a:ext>
            </a:extLst>
          </p:cNvPr>
          <p:cNvSpPr>
            <a:spLocks noGrp="1"/>
          </p:cNvSpPr>
          <p:nvPr>
            <p:ph idx="1"/>
          </p:nvPr>
        </p:nvSpPr>
        <p:spPr/>
        <p:txBody>
          <a:bodyPr/>
          <a:lstStyle/>
          <a:p>
            <a:r>
              <a:rPr lang="en-US" sz="3500" dirty="0"/>
              <a:t>Background: What is lignin?</a:t>
            </a:r>
          </a:p>
          <a:p>
            <a:r>
              <a:rPr lang="en-US" sz="3500" dirty="0"/>
              <a:t>Synthesis of ferulic acid</a:t>
            </a:r>
          </a:p>
          <a:p>
            <a:r>
              <a:rPr lang="en-US" sz="3500" dirty="0"/>
              <a:t>Advancements in synthesis</a:t>
            </a:r>
          </a:p>
          <a:p>
            <a:r>
              <a:rPr lang="en-US" sz="3500" dirty="0"/>
              <a:t>Future work</a:t>
            </a:r>
          </a:p>
          <a:p>
            <a:pPr lvl="1"/>
            <a:endParaRPr lang="en-US" dirty="0"/>
          </a:p>
        </p:txBody>
      </p:sp>
    </p:spTree>
    <p:extLst>
      <p:ext uri="{BB962C8B-B14F-4D97-AF65-F5344CB8AC3E}">
        <p14:creationId xmlns:p14="http://schemas.microsoft.com/office/powerpoint/2010/main" val="4200334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AF7B7-B8FA-874E-AFCA-AE2E44788F6A}"/>
              </a:ext>
            </a:extLst>
          </p:cNvPr>
          <p:cNvSpPr>
            <a:spLocks noGrp="1"/>
          </p:cNvSpPr>
          <p:nvPr>
            <p:ph type="title"/>
          </p:nvPr>
        </p:nvSpPr>
        <p:spPr>
          <a:xfrm>
            <a:off x="1371600" y="685800"/>
            <a:ext cx="9601200" cy="1485900"/>
          </a:xfrm>
        </p:spPr>
        <p:txBody>
          <a:bodyPr>
            <a:normAutofit/>
          </a:bodyPr>
          <a:lstStyle/>
          <a:p>
            <a:r>
              <a:rPr lang="en-US" sz="6000"/>
              <a:t>What is lignin? </a:t>
            </a:r>
            <a:endParaRPr lang="en-US" sz="6000" dirty="0"/>
          </a:p>
        </p:txBody>
      </p:sp>
      <p:sp>
        <p:nvSpPr>
          <p:cNvPr id="3" name="Content Placeholder 2">
            <a:extLst>
              <a:ext uri="{FF2B5EF4-FFF2-40B4-BE49-F238E27FC236}">
                <a16:creationId xmlns:a16="http://schemas.microsoft.com/office/drawing/2014/main" id="{9E110128-9358-A343-AE60-4E7BF814CFFE}"/>
              </a:ext>
            </a:extLst>
          </p:cNvPr>
          <p:cNvSpPr>
            <a:spLocks noGrp="1"/>
          </p:cNvSpPr>
          <p:nvPr>
            <p:ph idx="1"/>
          </p:nvPr>
        </p:nvSpPr>
        <p:spPr>
          <a:xfrm>
            <a:off x="1371600" y="1979719"/>
            <a:ext cx="9157063" cy="1664819"/>
          </a:xfrm>
        </p:spPr>
        <p:txBody>
          <a:bodyPr>
            <a:normAutofit/>
          </a:bodyPr>
          <a:lstStyle/>
          <a:p>
            <a:r>
              <a:rPr lang="en-US" sz="3000" dirty="0"/>
              <a:t>Lignin is the second most abundant natural polymer in the world</a:t>
            </a:r>
          </a:p>
          <a:p>
            <a:r>
              <a:rPr lang="en-US" sz="3000" dirty="0"/>
              <a:t>A polymer built up of three monomers</a:t>
            </a:r>
          </a:p>
        </p:txBody>
      </p:sp>
      <p:pic>
        <p:nvPicPr>
          <p:cNvPr id="5" name="Picture 4">
            <a:extLst>
              <a:ext uri="{FF2B5EF4-FFF2-40B4-BE49-F238E27FC236}">
                <a16:creationId xmlns:a16="http://schemas.microsoft.com/office/drawing/2014/main" id="{6832757C-A5B0-E445-A25A-9ADEBC312FBF}"/>
              </a:ext>
            </a:extLst>
          </p:cNvPr>
          <p:cNvPicPr>
            <a:picLocks noChangeAspect="1"/>
          </p:cNvPicPr>
          <p:nvPr/>
        </p:nvPicPr>
        <p:blipFill rotWithShape="1">
          <a:blip r:embed="rId3">
            <a:extLst>
              <a:ext uri="{28A0092B-C50C-407E-A947-70E740481C1C}">
                <a14:useLocalDpi xmlns:a14="http://schemas.microsoft.com/office/drawing/2010/main" val="0"/>
              </a:ext>
            </a:extLst>
          </a:blip>
          <a:srcRect r="1250"/>
          <a:stretch/>
        </p:blipFill>
        <p:spPr>
          <a:xfrm>
            <a:off x="8543728" y="4424649"/>
            <a:ext cx="3459121" cy="1801812"/>
          </a:xfrm>
          <a:prstGeom prst="rect">
            <a:avLst/>
          </a:prstGeom>
        </p:spPr>
      </p:pic>
      <p:pic>
        <p:nvPicPr>
          <p:cNvPr id="9" name="Picture 8">
            <a:extLst>
              <a:ext uri="{FF2B5EF4-FFF2-40B4-BE49-F238E27FC236}">
                <a16:creationId xmlns:a16="http://schemas.microsoft.com/office/drawing/2014/main" id="{7DCA9893-9C46-6043-9D0E-B0279ED66C8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93571" y="4424649"/>
            <a:ext cx="3459121" cy="2247440"/>
          </a:xfrm>
          <a:prstGeom prst="rect">
            <a:avLst/>
          </a:prstGeom>
        </p:spPr>
      </p:pic>
      <p:pic>
        <p:nvPicPr>
          <p:cNvPr id="11" name="Picture 10">
            <a:extLst>
              <a:ext uri="{FF2B5EF4-FFF2-40B4-BE49-F238E27FC236}">
                <a16:creationId xmlns:a16="http://schemas.microsoft.com/office/drawing/2014/main" id="{06B4B17C-D313-024D-958C-DCF57FFDAADC}"/>
              </a:ext>
            </a:extLst>
          </p:cNvPr>
          <p:cNvPicPr>
            <a:picLocks noChangeAspect="1"/>
          </p:cNvPicPr>
          <p:nvPr/>
        </p:nvPicPr>
        <p:blipFill rotWithShape="1">
          <a:blip r:embed="rId5"/>
          <a:srcRect l="7747" t="22400" r="5148" b="21189"/>
          <a:stretch/>
        </p:blipFill>
        <p:spPr>
          <a:xfrm>
            <a:off x="797020" y="4424649"/>
            <a:ext cx="3459121" cy="2240280"/>
          </a:xfrm>
          <a:prstGeom prst="rect">
            <a:avLst/>
          </a:prstGeom>
        </p:spPr>
      </p:pic>
      <p:sp>
        <p:nvSpPr>
          <p:cNvPr id="12" name="TextBox 11">
            <a:extLst>
              <a:ext uri="{FF2B5EF4-FFF2-40B4-BE49-F238E27FC236}">
                <a16:creationId xmlns:a16="http://schemas.microsoft.com/office/drawing/2014/main" id="{60E7A9DD-8E3D-214F-BD0E-2E9C41411388}"/>
              </a:ext>
            </a:extLst>
          </p:cNvPr>
          <p:cNvSpPr txBox="1"/>
          <p:nvPr/>
        </p:nvSpPr>
        <p:spPr>
          <a:xfrm>
            <a:off x="9192754" y="4146933"/>
            <a:ext cx="2456268" cy="477054"/>
          </a:xfrm>
          <a:prstGeom prst="rect">
            <a:avLst/>
          </a:prstGeom>
          <a:noFill/>
        </p:spPr>
        <p:txBody>
          <a:bodyPr wrap="square" rtlCol="0">
            <a:spAutoFit/>
          </a:bodyPr>
          <a:lstStyle/>
          <a:p>
            <a:r>
              <a:rPr lang="en-US" sz="2500" dirty="0"/>
              <a:t>p-Coumaric acid</a:t>
            </a:r>
          </a:p>
        </p:txBody>
      </p:sp>
      <p:sp>
        <p:nvSpPr>
          <p:cNvPr id="13" name="TextBox 12">
            <a:extLst>
              <a:ext uri="{FF2B5EF4-FFF2-40B4-BE49-F238E27FC236}">
                <a16:creationId xmlns:a16="http://schemas.microsoft.com/office/drawing/2014/main" id="{7AF86F81-60C7-9844-B077-0E1BCC585F25}"/>
              </a:ext>
            </a:extLst>
          </p:cNvPr>
          <p:cNvSpPr txBox="1"/>
          <p:nvPr/>
        </p:nvSpPr>
        <p:spPr>
          <a:xfrm>
            <a:off x="1371600" y="4146933"/>
            <a:ext cx="1736390" cy="477054"/>
          </a:xfrm>
          <a:prstGeom prst="rect">
            <a:avLst/>
          </a:prstGeom>
          <a:noFill/>
        </p:spPr>
        <p:txBody>
          <a:bodyPr wrap="square" rtlCol="0">
            <a:spAutoFit/>
          </a:bodyPr>
          <a:lstStyle/>
          <a:p>
            <a:r>
              <a:rPr lang="en-US" sz="2500" dirty="0"/>
              <a:t>Ferulic acid</a:t>
            </a:r>
          </a:p>
        </p:txBody>
      </p:sp>
      <p:sp>
        <p:nvSpPr>
          <p:cNvPr id="14" name="TextBox 13">
            <a:extLst>
              <a:ext uri="{FF2B5EF4-FFF2-40B4-BE49-F238E27FC236}">
                <a16:creationId xmlns:a16="http://schemas.microsoft.com/office/drawing/2014/main" id="{F80A75EC-8173-B940-9048-8675B21A1EBF}"/>
              </a:ext>
            </a:extLst>
          </p:cNvPr>
          <p:cNvSpPr txBox="1"/>
          <p:nvPr/>
        </p:nvSpPr>
        <p:spPr>
          <a:xfrm>
            <a:off x="5461052" y="4146933"/>
            <a:ext cx="1866138" cy="477054"/>
          </a:xfrm>
          <a:prstGeom prst="rect">
            <a:avLst/>
          </a:prstGeom>
          <a:noFill/>
        </p:spPr>
        <p:txBody>
          <a:bodyPr wrap="square" rtlCol="0">
            <a:spAutoFit/>
          </a:bodyPr>
          <a:lstStyle/>
          <a:p>
            <a:r>
              <a:rPr lang="en-US" sz="2500" dirty="0"/>
              <a:t>Sinapic acid</a:t>
            </a:r>
          </a:p>
        </p:txBody>
      </p:sp>
    </p:spTree>
    <p:extLst>
      <p:ext uri="{BB962C8B-B14F-4D97-AF65-F5344CB8AC3E}">
        <p14:creationId xmlns:p14="http://schemas.microsoft.com/office/powerpoint/2010/main" val="3915990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1"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1"/>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5">
            <a:extLst>
              <a:ext uri="{FF2B5EF4-FFF2-40B4-BE49-F238E27FC236}">
                <a16:creationId xmlns:a16="http://schemas.microsoft.com/office/drawing/2014/main" id="{BB73B3E6-EC80-8A4E-A602-5A9FE7E1EB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1101" y="383059"/>
            <a:ext cx="11500899" cy="6091881"/>
          </a:xfrm>
          <a:prstGeom prst="rect">
            <a:avLst/>
          </a:prstGeom>
        </p:spPr>
      </p:pic>
    </p:spTree>
    <p:extLst>
      <p:ext uri="{BB962C8B-B14F-4D97-AF65-F5344CB8AC3E}">
        <p14:creationId xmlns:p14="http://schemas.microsoft.com/office/powerpoint/2010/main" val="1837967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4DC3AD-623A-4CB1-8946-C73BEC7341C8}"/>
              </a:ext>
            </a:extLst>
          </p:cNvPr>
          <p:cNvSpPr>
            <a:spLocks noGrp="1"/>
          </p:cNvSpPr>
          <p:nvPr>
            <p:ph type="title"/>
          </p:nvPr>
        </p:nvSpPr>
        <p:spPr>
          <a:xfrm>
            <a:off x="1295400" y="771474"/>
            <a:ext cx="9601200" cy="1083085"/>
          </a:xfrm>
        </p:spPr>
        <p:txBody>
          <a:bodyPr/>
          <a:lstStyle/>
          <a:p>
            <a:r>
              <a:rPr lang="en-US" dirty="0"/>
              <a:t>Ferulic Acid				Coniferyl Alcohol</a:t>
            </a:r>
          </a:p>
        </p:txBody>
      </p:sp>
      <p:sp>
        <p:nvSpPr>
          <p:cNvPr id="5" name="Arrow: Right 4">
            <a:extLst>
              <a:ext uri="{FF2B5EF4-FFF2-40B4-BE49-F238E27FC236}">
                <a16:creationId xmlns:a16="http://schemas.microsoft.com/office/drawing/2014/main" id="{7430853F-45BF-45DD-88AF-F5A25334078E}"/>
              </a:ext>
            </a:extLst>
          </p:cNvPr>
          <p:cNvSpPr/>
          <p:nvPr/>
        </p:nvSpPr>
        <p:spPr>
          <a:xfrm>
            <a:off x="5353881" y="2906865"/>
            <a:ext cx="1431985" cy="655608"/>
          </a:xfrm>
          <a:prstGeom prst="rightArrow">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98CCE1C0-E8E0-4C46-A72F-036B32C94AB6}"/>
              </a:ext>
            </a:extLst>
          </p:cNvPr>
          <p:cNvPicPr>
            <a:picLocks noChangeAspect="1"/>
          </p:cNvPicPr>
          <p:nvPr/>
        </p:nvPicPr>
        <p:blipFill>
          <a:blip r:embed="rId3"/>
          <a:stretch>
            <a:fillRect/>
          </a:stretch>
        </p:blipFill>
        <p:spPr>
          <a:xfrm>
            <a:off x="7199771" y="2325449"/>
            <a:ext cx="4286795" cy="2025141"/>
          </a:xfrm>
          <a:prstGeom prst="rect">
            <a:avLst/>
          </a:prstGeom>
        </p:spPr>
      </p:pic>
      <p:sp>
        <p:nvSpPr>
          <p:cNvPr id="7" name="TextBox 6">
            <a:extLst>
              <a:ext uri="{FF2B5EF4-FFF2-40B4-BE49-F238E27FC236}">
                <a16:creationId xmlns:a16="http://schemas.microsoft.com/office/drawing/2014/main" id="{6FEEFFD6-FF76-4A5A-A01E-34D3236B1C4B}"/>
              </a:ext>
            </a:extLst>
          </p:cNvPr>
          <p:cNvSpPr txBox="1"/>
          <p:nvPr/>
        </p:nvSpPr>
        <p:spPr>
          <a:xfrm>
            <a:off x="1001382" y="4692770"/>
            <a:ext cx="3070285"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4472C4"/>
                </a:solidFill>
                <a:effectLst/>
                <a:uLnTx/>
                <a:uFillTx/>
                <a:latin typeface="Calibri" panose="020F0502020204030204"/>
                <a:ea typeface="+mn-ea"/>
                <a:cs typeface="+mn-cs"/>
              </a:rPr>
              <a:t>~$7.25</a:t>
            </a:r>
          </a:p>
        </p:txBody>
      </p:sp>
      <p:sp>
        <p:nvSpPr>
          <p:cNvPr id="8" name="TextBox 7">
            <a:extLst>
              <a:ext uri="{FF2B5EF4-FFF2-40B4-BE49-F238E27FC236}">
                <a16:creationId xmlns:a16="http://schemas.microsoft.com/office/drawing/2014/main" id="{C0CF74A0-8138-4BB8-8141-24D21D565A28}"/>
              </a:ext>
            </a:extLst>
          </p:cNvPr>
          <p:cNvSpPr txBox="1"/>
          <p:nvPr/>
        </p:nvSpPr>
        <p:spPr>
          <a:xfrm>
            <a:off x="8486687" y="4723547"/>
            <a:ext cx="2104845"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0000"/>
                </a:solidFill>
                <a:effectLst/>
                <a:uLnTx/>
                <a:uFillTx/>
                <a:latin typeface="Calibri" panose="020F0502020204030204"/>
                <a:ea typeface="+mn-ea"/>
                <a:cs typeface="+mn-cs"/>
              </a:rPr>
              <a:t>$345.00</a:t>
            </a:r>
          </a:p>
        </p:txBody>
      </p:sp>
      <p:sp>
        <p:nvSpPr>
          <p:cNvPr id="9" name="TextBox 8">
            <a:extLst>
              <a:ext uri="{FF2B5EF4-FFF2-40B4-BE49-F238E27FC236}">
                <a16:creationId xmlns:a16="http://schemas.microsoft.com/office/drawing/2014/main" id="{D977E12D-430E-4CD4-B298-A7B456D6918E}"/>
              </a:ext>
            </a:extLst>
          </p:cNvPr>
          <p:cNvSpPr txBox="1"/>
          <p:nvPr/>
        </p:nvSpPr>
        <p:spPr>
          <a:xfrm>
            <a:off x="657819" y="6391407"/>
            <a:ext cx="248407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A5A5A5"/>
                </a:solidFill>
                <a:effectLst/>
                <a:uLnTx/>
                <a:uFillTx/>
                <a:latin typeface="Calibri" panose="020F0502020204030204"/>
                <a:ea typeface="+mn-ea"/>
                <a:cs typeface="+mn-cs"/>
              </a:rPr>
              <a:t>*Sigma-Aldrich website  </a:t>
            </a:r>
          </a:p>
        </p:txBody>
      </p:sp>
      <p:pic>
        <p:nvPicPr>
          <p:cNvPr id="2050"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1001382" y="2040145"/>
            <a:ext cx="3808255" cy="24481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92776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E1797-9323-4A54-BC1E-8FE543893C60}"/>
              </a:ext>
            </a:extLst>
          </p:cNvPr>
          <p:cNvSpPr>
            <a:spLocks noGrp="1"/>
          </p:cNvSpPr>
          <p:nvPr>
            <p:ph type="title"/>
          </p:nvPr>
        </p:nvSpPr>
        <p:spPr/>
        <p:txBody>
          <a:bodyPr/>
          <a:lstStyle/>
          <a:p>
            <a:r>
              <a:rPr lang="en-US" dirty="0"/>
              <a:t>Synthesis</a:t>
            </a:r>
          </a:p>
        </p:txBody>
      </p:sp>
      <p:sp>
        <p:nvSpPr>
          <p:cNvPr id="3" name="Content Placeholder 2">
            <a:extLst>
              <a:ext uri="{FF2B5EF4-FFF2-40B4-BE49-F238E27FC236}">
                <a16:creationId xmlns:a16="http://schemas.microsoft.com/office/drawing/2014/main" id="{FE2F3AB1-C7D1-4978-BDE7-CD352BBBADFD}"/>
              </a:ext>
            </a:extLst>
          </p:cNvPr>
          <p:cNvSpPr>
            <a:spLocks noGrp="1"/>
          </p:cNvSpPr>
          <p:nvPr>
            <p:ph idx="1"/>
          </p:nvPr>
        </p:nvSpPr>
        <p:spPr/>
        <p:txBody>
          <a:bodyPr/>
          <a:lstStyle/>
          <a:p>
            <a:pPr marL="0" indent="0">
              <a:buNone/>
            </a:pPr>
            <a:endParaRPr lang="en-US" dirty="0"/>
          </a:p>
          <a:p>
            <a:endParaRPr lang="en-US" dirty="0"/>
          </a:p>
        </p:txBody>
      </p:sp>
      <p:grpSp>
        <p:nvGrpSpPr>
          <p:cNvPr id="18" name="Group 17"/>
          <p:cNvGrpSpPr/>
          <p:nvPr/>
        </p:nvGrpSpPr>
        <p:grpSpPr>
          <a:xfrm>
            <a:off x="704793" y="2034339"/>
            <a:ext cx="11474886" cy="3348774"/>
            <a:chOff x="358557" y="3144101"/>
            <a:chExt cx="11474886" cy="3348774"/>
          </a:xfrm>
        </p:grpSpPr>
        <p:pic>
          <p:nvPicPr>
            <p:cNvPr id="8" name="Picture 7" descr="A close up of a map&#10;&#10;Description generated with high confidence">
              <a:extLst>
                <a:ext uri="{FF2B5EF4-FFF2-40B4-BE49-F238E27FC236}">
                  <a16:creationId xmlns:a16="http://schemas.microsoft.com/office/drawing/2014/main" id="{5C937F6F-8195-4A41-AA78-D50E1D56A5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557" y="3144101"/>
              <a:ext cx="11474886" cy="3348774"/>
            </a:xfrm>
            <a:prstGeom prst="rect">
              <a:avLst/>
            </a:prstGeom>
          </p:spPr>
        </p:pic>
        <p:sp>
          <p:nvSpPr>
            <p:cNvPr id="4" name="Rectangle 3"/>
            <p:cNvSpPr/>
            <p:nvPr/>
          </p:nvSpPr>
          <p:spPr>
            <a:xfrm>
              <a:off x="4916245" y="4173967"/>
              <a:ext cx="1559859" cy="9359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 name="Straight Connector 6"/>
            <p:cNvCxnSpPr/>
            <p:nvPr/>
          </p:nvCxnSpPr>
          <p:spPr>
            <a:xfrm>
              <a:off x="5071462" y="4324574"/>
              <a:ext cx="1050664" cy="0"/>
            </a:xfrm>
            <a:prstGeom prst="line">
              <a:avLst/>
            </a:prstGeom>
            <a:ln w="38100"/>
          </p:spPr>
          <p:style>
            <a:lnRef idx="1">
              <a:schemeClr val="dk1"/>
            </a:lnRef>
            <a:fillRef idx="0">
              <a:schemeClr val="dk1"/>
            </a:fillRef>
            <a:effectRef idx="0">
              <a:schemeClr val="dk1"/>
            </a:effectRef>
            <a:fontRef idx="minor">
              <a:schemeClr val="tx1"/>
            </a:fontRef>
          </p:style>
        </p:cxn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45336" y="4623668"/>
              <a:ext cx="1054100" cy="36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2" name="Straight Connector 11"/>
            <p:cNvCxnSpPr>
              <a:stCxn id="3074" idx="1"/>
            </p:cNvCxnSpPr>
            <p:nvPr/>
          </p:nvCxnSpPr>
          <p:spPr>
            <a:xfrm>
              <a:off x="5045336" y="4641924"/>
              <a:ext cx="123713" cy="88282"/>
            </a:xfrm>
            <a:prstGeom prst="line">
              <a:avLst/>
            </a:prstGeom>
            <a:ln w="38100"/>
          </p:spPr>
          <p:style>
            <a:lnRef idx="1">
              <a:schemeClr val="dk1"/>
            </a:lnRef>
            <a:fillRef idx="0">
              <a:schemeClr val="dk1"/>
            </a:fillRef>
            <a:effectRef idx="0">
              <a:schemeClr val="dk1"/>
            </a:effectRef>
            <a:fontRef idx="minor">
              <a:schemeClr val="tx1"/>
            </a:fontRef>
          </p:style>
        </p:cxnSp>
        <p:cxnSp>
          <p:nvCxnSpPr>
            <p:cNvPr id="16" name="Straight Connector 15"/>
            <p:cNvCxnSpPr>
              <a:cxnSpLocks/>
            </p:cNvCxnSpPr>
            <p:nvPr/>
          </p:nvCxnSpPr>
          <p:spPr>
            <a:xfrm flipH="1" flipV="1">
              <a:off x="5948979" y="4173967"/>
              <a:ext cx="147022" cy="150607"/>
            </a:xfrm>
            <a:prstGeom prst="line">
              <a:avLst/>
            </a:prstGeom>
            <a:ln w="38100"/>
          </p:spPr>
          <p:style>
            <a:lnRef idx="1">
              <a:schemeClr val="dk1"/>
            </a:lnRef>
            <a:fillRef idx="0">
              <a:schemeClr val="dk1"/>
            </a:fillRef>
            <a:effectRef idx="0">
              <a:schemeClr val="dk1"/>
            </a:effectRef>
            <a:fontRef idx="minor">
              <a:schemeClr val="tx1"/>
            </a:fontRef>
          </p:style>
        </p:cxnSp>
      </p:grpSp>
      <p:sp>
        <p:nvSpPr>
          <p:cNvPr id="6" name="Rectangle 5">
            <a:extLst>
              <a:ext uri="{FF2B5EF4-FFF2-40B4-BE49-F238E27FC236}">
                <a16:creationId xmlns:a16="http://schemas.microsoft.com/office/drawing/2014/main" id="{A782CAB6-DF95-418E-AEAD-AF6810B1C484}"/>
              </a:ext>
            </a:extLst>
          </p:cNvPr>
          <p:cNvSpPr/>
          <p:nvPr/>
        </p:nvSpPr>
        <p:spPr>
          <a:xfrm>
            <a:off x="6753623" y="4346281"/>
            <a:ext cx="1025707" cy="69067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23A98F8F-7536-47AD-A0D8-AC3398B4591C}"/>
              </a:ext>
            </a:extLst>
          </p:cNvPr>
          <p:cNvCxnSpPr>
            <a:cxnSpLocks/>
          </p:cNvCxnSpPr>
          <p:nvPr/>
        </p:nvCxnSpPr>
        <p:spPr>
          <a:xfrm>
            <a:off x="6791124" y="4113704"/>
            <a:ext cx="229481" cy="85622"/>
          </a:xfrm>
          <a:prstGeom prst="line">
            <a:avLst/>
          </a:prstGeom>
          <a:ln w="9525"/>
        </p:spPr>
        <p:style>
          <a:lnRef idx="1">
            <a:schemeClr val="dk1"/>
          </a:lnRef>
          <a:fillRef idx="0">
            <a:schemeClr val="dk1"/>
          </a:fillRef>
          <a:effectRef idx="0">
            <a:schemeClr val="dk1"/>
          </a:effectRef>
          <a:fontRef idx="minor">
            <a:schemeClr val="tx1"/>
          </a:fontRef>
        </p:style>
      </p:cxnSp>
      <p:sp>
        <p:nvSpPr>
          <p:cNvPr id="15" name="TextBox 14">
            <a:extLst>
              <a:ext uri="{FF2B5EF4-FFF2-40B4-BE49-F238E27FC236}">
                <a16:creationId xmlns:a16="http://schemas.microsoft.com/office/drawing/2014/main" id="{2C810786-E730-4401-8AD7-D54063E7C6AC}"/>
              </a:ext>
            </a:extLst>
          </p:cNvPr>
          <p:cNvSpPr txBox="1"/>
          <p:nvPr/>
        </p:nvSpPr>
        <p:spPr>
          <a:xfrm>
            <a:off x="6174503" y="3798075"/>
            <a:ext cx="689612" cy="461665"/>
          </a:xfrm>
          <a:prstGeom prst="rect">
            <a:avLst/>
          </a:prstGeom>
          <a:noFill/>
        </p:spPr>
        <p:txBody>
          <a:bodyPr wrap="none" rtlCol="0">
            <a:spAutoFit/>
          </a:bodyPr>
          <a:lstStyle/>
          <a:p>
            <a:r>
              <a:rPr lang="en-US" sz="2400" dirty="0">
                <a:latin typeface="Abadi" panose="020B0604020202020204" pitchFamily="34" charset="0"/>
                <a:cs typeface="Arial" panose="020B0604020202020204" pitchFamily="34" charset="0"/>
              </a:rPr>
              <a:t>H</a:t>
            </a:r>
            <a:r>
              <a:rPr lang="en-US" sz="2400" baseline="-25000" dirty="0">
                <a:latin typeface="Abadi" panose="020B0604020202020204" pitchFamily="34" charset="0"/>
                <a:cs typeface="Arial" panose="020B0604020202020204" pitchFamily="34" charset="0"/>
              </a:rPr>
              <a:t>3</a:t>
            </a:r>
            <a:r>
              <a:rPr lang="en-US" sz="2400" dirty="0">
                <a:latin typeface="Abadi" panose="020B0604020202020204" pitchFamily="34" charset="0"/>
                <a:cs typeface="Arial" panose="020B0604020202020204" pitchFamily="34" charset="0"/>
              </a:rPr>
              <a:t>C</a:t>
            </a:r>
          </a:p>
        </p:txBody>
      </p:sp>
    </p:spTree>
    <p:extLst>
      <p:ext uri="{BB962C8B-B14F-4D97-AF65-F5344CB8AC3E}">
        <p14:creationId xmlns:p14="http://schemas.microsoft.com/office/powerpoint/2010/main" val="997832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E1797-9323-4A54-BC1E-8FE543893C60}"/>
              </a:ext>
            </a:extLst>
          </p:cNvPr>
          <p:cNvSpPr>
            <a:spLocks noGrp="1"/>
          </p:cNvSpPr>
          <p:nvPr>
            <p:ph type="title"/>
          </p:nvPr>
        </p:nvSpPr>
        <p:spPr/>
        <p:txBody>
          <a:bodyPr/>
          <a:lstStyle/>
          <a:p>
            <a:r>
              <a:rPr lang="en-US" dirty="0"/>
              <a:t>Synthesis</a:t>
            </a:r>
          </a:p>
        </p:txBody>
      </p:sp>
      <p:sp>
        <p:nvSpPr>
          <p:cNvPr id="3" name="Content Placeholder 2">
            <a:extLst>
              <a:ext uri="{FF2B5EF4-FFF2-40B4-BE49-F238E27FC236}">
                <a16:creationId xmlns:a16="http://schemas.microsoft.com/office/drawing/2014/main" id="{FE2F3AB1-C7D1-4978-BDE7-CD352BBBADFD}"/>
              </a:ext>
            </a:extLst>
          </p:cNvPr>
          <p:cNvSpPr>
            <a:spLocks noGrp="1"/>
          </p:cNvSpPr>
          <p:nvPr>
            <p:ph idx="1"/>
          </p:nvPr>
        </p:nvSpPr>
        <p:spPr/>
        <p:txBody>
          <a:bodyPr/>
          <a:lstStyle/>
          <a:p>
            <a:pPr marL="0" indent="0">
              <a:buNone/>
            </a:pPr>
            <a:endParaRPr lang="en-US" dirty="0"/>
          </a:p>
          <a:p>
            <a:endParaRPr lang="en-US" dirty="0"/>
          </a:p>
        </p:txBody>
      </p:sp>
      <p:pic>
        <p:nvPicPr>
          <p:cNvPr id="6" name="Picture 5" descr="A screenshot of a cell phone&#10;&#10;Description generated with high confidence">
            <a:extLst>
              <a:ext uri="{FF2B5EF4-FFF2-40B4-BE49-F238E27FC236}">
                <a16:creationId xmlns:a16="http://schemas.microsoft.com/office/drawing/2014/main" id="{AB70BDAE-9BFF-453F-A858-6A20DEF2C5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3019" y="1990547"/>
            <a:ext cx="11338981" cy="2919667"/>
          </a:xfrm>
          <a:prstGeom prst="rect">
            <a:avLst/>
          </a:prstGeom>
        </p:spPr>
      </p:pic>
    </p:spTree>
    <p:extLst>
      <p:ext uri="{BB962C8B-B14F-4D97-AF65-F5344CB8AC3E}">
        <p14:creationId xmlns:p14="http://schemas.microsoft.com/office/powerpoint/2010/main" val="37854886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EC6C53-E3C3-6E47-A865-12526D73388D}"/>
              </a:ext>
            </a:extLst>
          </p:cNvPr>
          <p:cNvSpPr>
            <a:spLocks noGrp="1"/>
          </p:cNvSpPr>
          <p:nvPr>
            <p:ph type="title"/>
          </p:nvPr>
        </p:nvSpPr>
        <p:spPr>
          <a:xfrm>
            <a:off x="914400" y="228600"/>
            <a:ext cx="3467100" cy="1485900"/>
          </a:xfrm>
        </p:spPr>
        <p:txBody>
          <a:bodyPr>
            <a:normAutofit fontScale="90000"/>
          </a:bodyPr>
          <a:lstStyle/>
          <a:p>
            <a:r>
              <a:rPr lang="en-US" sz="6000" dirty="0"/>
              <a:t>HPLC Data</a:t>
            </a:r>
          </a:p>
        </p:txBody>
      </p:sp>
      <p:pic>
        <p:nvPicPr>
          <p:cNvPr id="9" name="Picture 8">
            <a:extLst>
              <a:ext uri="{FF2B5EF4-FFF2-40B4-BE49-F238E27FC236}">
                <a16:creationId xmlns:a16="http://schemas.microsoft.com/office/drawing/2014/main" id="{B11A7606-70CC-7E48-B3C1-4EBA7304C3BA}"/>
              </a:ext>
            </a:extLst>
          </p:cNvPr>
          <p:cNvPicPr>
            <a:picLocks noChangeAspect="1"/>
          </p:cNvPicPr>
          <p:nvPr/>
        </p:nvPicPr>
        <p:blipFill>
          <a:blip r:embed="rId3"/>
          <a:stretch>
            <a:fillRect/>
          </a:stretch>
        </p:blipFill>
        <p:spPr>
          <a:xfrm>
            <a:off x="1054857" y="1141513"/>
            <a:ext cx="10082285" cy="5562394"/>
          </a:xfrm>
          <a:prstGeom prst="rect">
            <a:avLst/>
          </a:prstGeom>
        </p:spPr>
      </p:pic>
      <p:sp>
        <p:nvSpPr>
          <p:cNvPr id="10" name="TextBox 9">
            <a:extLst>
              <a:ext uri="{FF2B5EF4-FFF2-40B4-BE49-F238E27FC236}">
                <a16:creationId xmlns:a16="http://schemas.microsoft.com/office/drawing/2014/main" id="{E36863FF-9FB7-024C-B2E9-5937B4E86298}"/>
              </a:ext>
            </a:extLst>
          </p:cNvPr>
          <p:cNvSpPr txBox="1"/>
          <p:nvPr/>
        </p:nvSpPr>
        <p:spPr>
          <a:xfrm>
            <a:off x="7740203" y="1971747"/>
            <a:ext cx="2305318" cy="369332"/>
          </a:xfrm>
          <a:prstGeom prst="rect">
            <a:avLst/>
          </a:prstGeom>
          <a:noFill/>
        </p:spPr>
        <p:txBody>
          <a:bodyPr wrap="square" rtlCol="0">
            <a:spAutoFit/>
          </a:bodyPr>
          <a:lstStyle/>
          <a:p>
            <a:r>
              <a:rPr lang="en-US" dirty="0"/>
              <a:t>Ferulic Acid Standard</a:t>
            </a:r>
          </a:p>
        </p:txBody>
      </p:sp>
      <p:sp>
        <p:nvSpPr>
          <p:cNvPr id="11" name="TextBox 10">
            <a:extLst>
              <a:ext uri="{FF2B5EF4-FFF2-40B4-BE49-F238E27FC236}">
                <a16:creationId xmlns:a16="http://schemas.microsoft.com/office/drawing/2014/main" id="{8E6308F7-6324-E140-8B5C-2C33CF7E7F58}"/>
              </a:ext>
            </a:extLst>
          </p:cNvPr>
          <p:cNvSpPr txBox="1"/>
          <p:nvPr/>
        </p:nvSpPr>
        <p:spPr>
          <a:xfrm>
            <a:off x="7740203" y="3738044"/>
            <a:ext cx="3065172" cy="369332"/>
          </a:xfrm>
          <a:prstGeom prst="rect">
            <a:avLst/>
          </a:prstGeom>
          <a:noFill/>
        </p:spPr>
        <p:txBody>
          <a:bodyPr wrap="square" rtlCol="0">
            <a:spAutoFit/>
          </a:bodyPr>
          <a:lstStyle/>
          <a:p>
            <a:r>
              <a:rPr lang="en-US" dirty="0"/>
              <a:t>Ferulic Acid in acetyl chloride</a:t>
            </a:r>
          </a:p>
        </p:txBody>
      </p:sp>
      <p:sp>
        <p:nvSpPr>
          <p:cNvPr id="12" name="TextBox 11">
            <a:extLst>
              <a:ext uri="{FF2B5EF4-FFF2-40B4-BE49-F238E27FC236}">
                <a16:creationId xmlns:a16="http://schemas.microsoft.com/office/drawing/2014/main" id="{886BA0EA-23B9-D54F-A846-226E63E256E4}"/>
              </a:ext>
            </a:extLst>
          </p:cNvPr>
          <p:cNvSpPr txBox="1"/>
          <p:nvPr/>
        </p:nvSpPr>
        <p:spPr>
          <a:xfrm>
            <a:off x="7740203" y="5512956"/>
            <a:ext cx="2636876" cy="369332"/>
          </a:xfrm>
          <a:prstGeom prst="rect">
            <a:avLst/>
          </a:prstGeom>
          <a:noFill/>
        </p:spPr>
        <p:txBody>
          <a:bodyPr wrap="none" rtlCol="0">
            <a:spAutoFit/>
          </a:bodyPr>
          <a:lstStyle/>
          <a:p>
            <a:r>
              <a:rPr lang="en-US" dirty="0"/>
              <a:t>Product after 2 day reflux</a:t>
            </a:r>
          </a:p>
        </p:txBody>
      </p:sp>
    </p:spTree>
    <p:extLst>
      <p:ext uri="{BB962C8B-B14F-4D97-AF65-F5344CB8AC3E}">
        <p14:creationId xmlns:p14="http://schemas.microsoft.com/office/powerpoint/2010/main" val="34668161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977D9BF-E646-2A40-B84B-253BB613CAE0}"/>
              </a:ext>
            </a:extLst>
          </p:cNvPr>
          <p:cNvPicPr>
            <a:picLocks noChangeAspect="1"/>
          </p:cNvPicPr>
          <p:nvPr/>
        </p:nvPicPr>
        <p:blipFill rotWithShape="1">
          <a:blip r:embed="rId3"/>
          <a:srcRect l="14571" t="8572" r="14838" b="7048"/>
          <a:stretch/>
        </p:blipFill>
        <p:spPr>
          <a:xfrm>
            <a:off x="1336221" y="0"/>
            <a:ext cx="10189029" cy="6850924"/>
          </a:xfrm>
          <a:prstGeom prst="rect">
            <a:avLst/>
          </a:prstGeom>
        </p:spPr>
      </p:pic>
    </p:spTree>
    <p:extLst>
      <p:ext uri="{BB962C8B-B14F-4D97-AF65-F5344CB8AC3E}">
        <p14:creationId xmlns:p14="http://schemas.microsoft.com/office/powerpoint/2010/main" val="1949098133"/>
      </p:ext>
    </p:extLst>
  </p:cSld>
  <p:clrMapOvr>
    <a:masterClrMapping/>
  </p:clrMapOvr>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{4926EC74-80A1-A445-ADC0-9ADAC0D21B39}tf10001072</Template>
  <TotalTime>22245</TotalTime>
  <Words>761</Words>
  <Application>Microsoft Macintosh PowerPoint</Application>
  <PresentationFormat>Widescreen</PresentationFormat>
  <Paragraphs>87</Paragraphs>
  <Slides>15</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Abadi</vt:lpstr>
      <vt:lpstr>Calibri</vt:lpstr>
      <vt:lpstr>Franklin Gothic Book</vt:lpstr>
      <vt:lpstr>Crop</vt:lpstr>
      <vt:lpstr>Synthesis of Lignin Monomers</vt:lpstr>
      <vt:lpstr>Overview</vt:lpstr>
      <vt:lpstr>What is lignin? </vt:lpstr>
      <vt:lpstr>PowerPoint Presentation</vt:lpstr>
      <vt:lpstr>Ferulic Acid    Coniferyl Alcohol</vt:lpstr>
      <vt:lpstr>Synthesis</vt:lpstr>
      <vt:lpstr>Synthesis</vt:lpstr>
      <vt:lpstr>HPLC Data</vt:lpstr>
      <vt:lpstr>PowerPoint Presentation</vt:lpstr>
      <vt:lpstr>Microwave Synthesis</vt:lpstr>
      <vt:lpstr>Microwave Synthesis</vt:lpstr>
      <vt:lpstr>Green Chemistry</vt:lpstr>
      <vt:lpstr>Future Research</vt:lpstr>
      <vt:lpstr>Acknowledgments</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Synthesis of Lignin Monomers</dc:title>
  <dc:creator>Sitko, Rachel R</dc:creator>
  <cp:lastModifiedBy>Sitko, Rachel R</cp:lastModifiedBy>
  <cp:revision>41</cp:revision>
  <dcterms:created xsi:type="dcterms:W3CDTF">2019-10-02T19:34:16Z</dcterms:created>
  <dcterms:modified xsi:type="dcterms:W3CDTF">2019-11-15T18:33:43Z</dcterms:modified>
</cp:coreProperties>
</file>