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301" r:id="rId4"/>
    <p:sldId id="277" r:id="rId5"/>
    <p:sldId id="274" r:id="rId6"/>
    <p:sldId id="320" r:id="rId7"/>
    <p:sldId id="318" r:id="rId8"/>
    <p:sldId id="321" r:id="rId9"/>
    <p:sldId id="314" r:id="rId10"/>
    <p:sldId id="322" r:id="rId11"/>
    <p:sldId id="305" r:id="rId12"/>
    <p:sldId id="302" r:id="rId13"/>
    <p:sldId id="303" r:id="rId14"/>
    <p:sldId id="327" r:id="rId15"/>
    <p:sldId id="328" r:id="rId16"/>
    <p:sldId id="326" r:id="rId17"/>
    <p:sldId id="324" r:id="rId18"/>
    <p:sldId id="325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885"/>
  </p:normalViewPr>
  <p:slideViewPr>
    <p:cSldViewPr snapToGrid="0" snapToObjects="1">
      <p:cViewPr varScale="1">
        <p:scale>
          <a:sx n="75" d="100"/>
          <a:sy n="75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E2DA-5BA7-5241-8B29-55383F6CE564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4E4F-327A-C642-A64F-EB72C07B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4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DED9-1B2A-DD4E-AF4F-F959E4AB5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76299-1252-0145-BAA9-2D0FF30B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A5DEB-C042-CA42-9304-36983963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B040-355B-8740-B284-F2C6CCBC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417DF-C47E-814E-B443-AAD843C5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7817-F32A-064A-9C3E-D575EC1D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28C29-2063-6545-9D3E-676623D7E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C362E-B689-8749-ACC6-637ADD43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63CAE-615D-244C-9CBB-4D676F9A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0E12-8027-EF4A-A678-88C86B12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1C88F-813D-3148-BBA4-A104D8C03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44B6E-1C77-B64B-8BA7-A4D304DD7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91CD4-FBAC-8F4A-8C6E-F97AA97C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51735-EB6F-2846-8057-A175267E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DCFF-C779-C441-A110-6F5CECB6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060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1751-C00F-7546-92E6-826A3595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7C227-C811-2147-92B9-9821E4B2B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529C6-391D-724E-956A-3FE44AFD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3088-3605-7F46-BAA5-1D008168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6B179-A27C-404F-BAF5-A6D3B5E5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0E95-01B1-7241-A9B1-79214E7F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D6DE-7394-574A-A4E2-0B2B4FEC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1FE7-B18C-6949-9475-8E5276BB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37EB-C313-ED46-9D07-BCEE6323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AFC86-E77F-994D-92EF-C0D22042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B681-24CF-364E-B8FF-96480A78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940B-4010-244F-A734-67086E388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4EF2C-5FAF-5D4F-A303-5AB40CDD4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B0B7B-2B1E-204E-84A3-C82D3226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CB857-6B27-C440-B91B-DEEF1CF2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DACBB-DA46-154F-AA68-4D4C7006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9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F0F4-20DB-394E-86B7-E00C29F8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EF3E-8576-E246-95C8-801304E7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F5D55-F9F9-0E4B-9EFC-4D7BFA376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88DAF-CB42-7F4E-833E-9A94A60D6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80E04-F8E9-F240-83CF-65074436F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4AAC8-0366-F243-8ED6-B2065FE4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6BA03-5DCD-1C44-95E7-A24AD23C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58B11-DB42-7B44-916D-6414468B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ED2F-2F61-F247-9077-10C4F5BD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5A053-736A-E34F-BAA3-7C8B8764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BA14F-C825-5C4D-BC48-566814C0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6A07-F48F-314B-9D20-D02595C4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1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33CFA-C0AD-E94B-ADA5-8EB2D3C0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B5A9B-F487-FC46-8AE2-7154BA7A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B204A-D332-B841-8EE2-8A464FD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7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3C7-B89F-A64D-A83C-612E901EF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24C7-AAF8-844C-BB34-32A80F728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ACDA1-895E-7346-8AA8-9F66F072F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FF8EE-56E5-524F-9406-6BE744D7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1C2DD-D33B-E34F-975D-6B9EDD6D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79114-1B4A-A846-9963-E933B6AB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DBCA-E58A-964D-ADBC-90670E34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8016-AA17-394F-A553-0C3216DE4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1F44A-A1CD-484D-A81D-E5AFB0219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46243-497C-E84D-8D95-880670DC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39317-CCBE-FE44-BAAE-3B2B2472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7BB65-0848-9249-9AAF-2B752395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9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2DD08-7D89-7148-A8B6-B6D1AD6E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A2F18-FCE8-CD47-BEDB-5284E0FF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D548B-53ED-A442-B182-4356158BD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FCB83-D496-F34D-A6C6-3468B28B3BA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E995-A359-B742-892B-D658442EB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D99D-97E2-DC4A-9AAA-4775A0B30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9BC-1BFD-FF4B-935B-9EB9F545B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8469"/>
            <a:ext cx="9144000" cy="2387600"/>
          </a:xfrm>
        </p:spPr>
        <p:txBody>
          <a:bodyPr>
            <a:normAutofit/>
          </a:bodyPr>
          <a:lstStyle/>
          <a:p>
            <a:r>
              <a:rPr lang="en-US" b="1" i="1" dirty="0"/>
              <a:t>Electrochemical Oxidation of Acetaminophen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CE58A-BB1C-BF4C-A803-A9A01EEFB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0700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u="sng" dirty="0"/>
              <a:t>Matthew W. Simonson</a:t>
            </a:r>
            <a:endParaRPr lang="en-US" sz="3200" dirty="0"/>
          </a:p>
        </p:txBody>
      </p:sp>
      <p:pic>
        <p:nvPicPr>
          <p:cNvPr id="4" name="Google Shape;133;p25">
            <a:extLst>
              <a:ext uri="{FF2B5EF4-FFF2-40B4-BE49-F238E27FC236}">
                <a16:creationId xmlns:a16="http://schemas.microsoft.com/office/drawing/2014/main" id="{17EFB656-4560-1746-B687-A0637747B1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125" y="4079874"/>
            <a:ext cx="2317750" cy="24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4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B4DBD48-49E4-4709-A00C-FDE2D83A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Flash Purification of Oxidation Products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0DC9926-2EB1-4B07-9A13-680FDDB2E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8570" y="3291594"/>
            <a:ext cx="2949866" cy="3392662"/>
          </a:xfrm>
        </p:spPr>
        <p:txBody>
          <a:bodyPr vert="horz" lIns="91440" tIns="45720" rIns="91440" bIns="45720" rtlCol="0">
            <a:normAutofit/>
          </a:bodyPr>
          <a:lstStyle/>
          <a:p>
            <a:pPr marL="795847"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Worked up electrosynthesis utilized as product standard on top</a:t>
            </a:r>
          </a:p>
          <a:p>
            <a:pPr marL="795847"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Flash Chromatography used to isolate unknown oxidation products</a:t>
            </a:r>
          </a:p>
          <a:p>
            <a:pPr marL="795847"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This synthesis allowed clean purification and eventual characterization</a:t>
            </a:r>
            <a:endParaRPr lang="en-US" sz="2400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3E7714A-0442-4E9A-B3F5-B3D8707403C9}"/>
              </a:ext>
            </a:extLst>
          </p:cNvPr>
          <p:cNvSpPr txBox="1">
            <a:spLocks/>
          </p:cNvSpPr>
          <p:nvPr/>
        </p:nvSpPr>
        <p:spPr>
          <a:xfrm rot="16200000">
            <a:off x="2013472" y="4316114"/>
            <a:ext cx="2413979" cy="76202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7247" lvl="1" indent="0">
              <a:buNone/>
            </a:pPr>
            <a:r>
              <a:rPr lang="en-US" sz="1400" dirty="0"/>
              <a:t>Absorbance @ 270nm</a:t>
            </a:r>
          </a:p>
          <a:p>
            <a:pPr marL="795847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43364-F34B-4ECD-9DB8-5F88013A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03" y="2261342"/>
            <a:ext cx="8320300" cy="44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lecular glass structure">
            <a:extLst>
              <a:ext uri="{FF2B5EF4-FFF2-40B4-BE49-F238E27FC236}">
                <a16:creationId xmlns:a16="http://schemas.microsoft.com/office/drawing/2014/main" id="{38A5DAA3-69EB-4192-8A67-ADC4C039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695E-217F-4FDA-A8AD-1CBF0981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66" y="531185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Summary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4DCC70A-55D3-4F11-85DF-FD5E8A374988}"/>
              </a:ext>
            </a:extLst>
          </p:cNvPr>
          <p:cNvGrpSpPr/>
          <p:nvPr/>
        </p:nvGrpSpPr>
        <p:grpSpPr>
          <a:xfrm>
            <a:off x="721566" y="1949539"/>
            <a:ext cx="2346786" cy="1921786"/>
            <a:chOff x="1571" y="0"/>
            <a:chExt cx="1607421" cy="1220939"/>
          </a:xfrm>
        </p:grpSpPr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4BC7867B-540F-43FF-9DF4-D2184B464FB2}"/>
                </a:ext>
              </a:extLst>
            </p:cNvPr>
            <p:cNvSpPr/>
            <p:nvPr/>
          </p:nvSpPr>
          <p:spPr>
            <a:xfrm>
              <a:off x="1571" y="0"/>
              <a:ext cx="1607421" cy="1220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4ABFFDE5-DB01-459B-8AA3-79962132AE0D}"/>
                </a:ext>
              </a:extLst>
            </p:cNvPr>
            <p:cNvSpPr txBox="1"/>
            <p:nvPr/>
          </p:nvSpPr>
          <p:spPr>
            <a:xfrm>
              <a:off x="1571" y="35760"/>
              <a:ext cx="1535901" cy="1149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Enzymatic and Electrochemical Oxidation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4A17EB-E64B-4DF6-97A9-0914D1A6DB35}"/>
              </a:ext>
            </a:extLst>
          </p:cNvPr>
          <p:cNvGrpSpPr/>
          <p:nvPr/>
        </p:nvGrpSpPr>
        <p:grpSpPr>
          <a:xfrm>
            <a:off x="8929088" y="1995380"/>
            <a:ext cx="2274835" cy="1867107"/>
            <a:chOff x="3161393" y="83328"/>
            <a:chExt cx="1607421" cy="1220939"/>
          </a:xfrm>
        </p:grpSpPr>
        <p:sp>
          <p:nvSpPr>
            <p:cNvPr id="17" name="Rounded Rectangle 23">
              <a:extLst>
                <a:ext uri="{FF2B5EF4-FFF2-40B4-BE49-F238E27FC236}">
                  <a16:creationId xmlns:a16="http://schemas.microsoft.com/office/drawing/2014/main" id="{4BB1D2D3-67FA-4949-8B75-CB560293521A}"/>
                </a:ext>
              </a:extLst>
            </p:cNvPr>
            <p:cNvSpPr/>
            <p:nvPr/>
          </p:nvSpPr>
          <p:spPr>
            <a:xfrm>
              <a:off x="3161393" y="83328"/>
              <a:ext cx="1607421" cy="1220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4035C0CC-C016-47A1-858C-8A233B893334}"/>
                </a:ext>
              </a:extLst>
            </p:cNvPr>
            <p:cNvSpPr txBox="1"/>
            <p:nvPr/>
          </p:nvSpPr>
          <p:spPr>
            <a:xfrm>
              <a:off x="3194505" y="83328"/>
              <a:ext cx="1535901" cy="1149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Characterization through EPR, NMR, and MS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F63A7-335C-4A9D-8981-8BBAA4B6A1DD}"/>
              </a:ext>
            </a:extLst>
          </p:cNvPr>
          <p:cNvGrpSpPr/>
          <p:nvPr/>
        </p:nvGrpSpPr>
        <p:grpSpPr>
          <a:xfrm>
            <a:off x="5012979" y="1958791"/>
            <a:ext cx="2274835" cy="1923437"/>
            <a:chOff x="1571" y="0"/>
            <a:chExt cx="1607421" cy="1220939"/>
          </a:xfrm>
        </p:grpSpPr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A4C05390-38F6-412A-B7B9-DA2040DAD0B5}"/>
                </a:ext>
              </a:extLst>
            </p:cNvPr>
            <p:cNvSpPr/>
            <p:nvPr/>
          </p:nvSpPr>
          <p:spPr>
            <a:xfrm>
              <a:off x="1571" y="0"/>
              <a:ext cx="1607421" cy="1220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55E078BE-E7F0-48A7-A09A-FE4FD638B80F}"/>
                </a:ext>
              </a:extLst>
            </p:cNvPr>
            <p:cNvSpPr txBox="1"/>
            <p:nvPr/>
          </p:nvSpPr>
          <p:spPr>
            <a:xfrm>
              <a:off x="1572" y="20696"/>
              <a:ext cx="1582283" cy="1166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Purification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A5EDD0-7E44-4E5E-B779-EDD2C8AEA606}"/>
              </a:ext>
            </a:extLst>
          </p:cNvPr>
          <p:cNvGrpSpPr/>
          <p:nvPr/>
        </p:nvGrpSpPr>
        <p:grpSpPr>
          <a:xfrm>
            <a:off x="3703990" y="2713059"/>
            <a:ext cx="575034" cy="394745"/>
            <a:chOff x="1756023" y="1773141"/>
            <a:chExt cx="337443" cy="394745"/>
          </a:xfrm>
        </p:grpSpPr>
        <p:sp>
          <p:nvSpPr>
            <p:cNvPr id="29" name="Right Arrow 14">
              <a:extLst>
                <a:ext uri="{FF2B5EF4-FFF2-40B4-BE49-F238E27FC236}">
                  <a16:creationId xmlns:a16="http://schemas.microsoft.com/office/drawing/2014/main" id="{317E39CF-B01D-4AC8-AAF3-82D1FB309042}"/>
                </a:ext>
              </a:extLst>
            </p:cNvPr>
            <p:cNvSpPr/>
            <p:nvPr/>
          </p:nvSpPr>
          <p:spPr>
            <a:xfrm>
              <a:off x="1756023" y="1773141"/>
              <a:ext cx="337443" cy="394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4">
              <a:extLst>
                <a:ext uri="{FF2B5EF4-FFF2-40B4-BE49-F238E27FC236}">
                  <a16:creationId xmlns:a16="http://schemas.microsoft.com/office/drawing/2014/main" id="{048CDC91-4006-4637-91CE-C23AA4286F93}"/>
                </a:ext>
              </a:extLst>
            </p:cNvPr>
            <p:cNvSpPr txBox="1"/>
            <p:nvPr/>
          </p:nvSpPr>
          <p:spPr>
            <a:xfrm>
              <a:off x="1756023" y="1852090"/>
              <a:ext cx="236210" cy="23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9AC6DA-7522-4378-9C4F-4BDDE3578648}"/>
              </a:ext>
            </a:extLst>
          </p:cNvPr>
          <p:cNvGrpSpPr/>
          <p:nvPr/>
        </p:nvGrpSpPr>
        <p:grpSpPr>
          <a:xfrm>
            <a:off x="7923452" y="2701790"/>
            <a:ext cx="590329" cy="394745"/>
            <a:chOff x="1756023" y="1773141"/>
            <a:chExt cx="337443" cy="394745"/>
          </a:xfrm>
        </p:grpSpPr>
        <p:sp>
          <p:nvSpPr>
            <p:cNvPr id="32" name="Right Arrow 14">
              <a:extLst>
                <a:ext uri="{FF2B5EF4-FFF2-40B4-BE49-F238E27FC236}">
                  <a16:creationId xmlns:a16="http://schemas.microsoft.com/office/drawing/2014/main" id="{9A8334D0-504B-4DF0-A73F-721F714B9686}"/>
                </a:ext>
              </a:extLst>
            </p:cNvPr>
            <p:cNvSpPr/>
            <p:nvPr/>
          </p:nvSpPr>
          <p:spPr>
            <a:xfrm>
              <a:off x="1756023" y="1773141"/>
              <a:ext cx="337443" cy="394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4">
              <a:extLst>
                <a:ext uri="{FF2B5EF4-FFF2-40B4-BE49-F238E27FC236}">
                  <a16:creationId xmlns:a16="http://schemas.microsoft.com/office/drawing/2014/main" id="{85FFE482-ABDF-4DA2-875E-13AD4CD9548D}"/>
                </a:ext>
              </a:extLst>
            </p:cNvPr>
            <p:cNvSpPr txBox="1"/>
            <p:nvPr/>
          </p:nvSpPr>
          <p:spPr>
            <a:xfrm>
              <a:off x="1756023" y="1852090"/>
              <a:ext cx="236210" cy="23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02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57B6E-329A-2E46-94EC-4B90CF93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543" y="792588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Acknowledgments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oogle Shape;133;p25">
            <a:extLst>
              <a:ext uri="{FF2B5EF4-FFF2-40B4-BE49-F238E27FC236}">
                <a16:creationId xmlns:a16="http://schemas.microsoft.com/office/drawing/2014/main" id="{7EECFDA0-99EC-2C40-9455-F9CA53261CAE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2210" y="1629089"/>
            <a:ext cx="3636109" cy="362002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9AF08-A0C6-3246-A405-4249863CA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751" y="1089498"/>
            <a:ext cx="6263554" cy="497147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Brad Sturgeon</a:t>
            </a:r>
          </a:p>
          <a:p>
            <a:r>
              <a:rPr lang="en-US" sz="3200" dirty="0">
                <a:solidFill>
                  <a:srgbClr val="000000"/>
                </a:solidFill>
              </a:rPr>
              <a:t>Monmouth College Chemistry Department</a:t>
            </a:r>
          </a:p>
        </p:txBody>
      </p:sp>
    </p:spTree>
    <p:extLst>
      <p:ext uri="{BB962C8B-B14F-4D97-AF65-F5344CB8AC3E}">
        <p14:creationId xmlns:p14="http://schemas.microsoft.com/office/powerpoint/2010/main" val="166161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13CDC-9932-1C4E-AD69-F6F48EFD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dirty="0">
                <a:solidFill>
                  <a:srgbClr val="000000"/>
                </a:solidFill>
              </a:rPr>
              <a:t>Questions?</a:t>
            </a:r>
            <a:br>
              <a:rPr lang="en-US" sz="7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msimonson@monmouthcollege.edu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082205D-959F-42CB-9FB2-0E20CF1BB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5" r="1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41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FBE8EE-8A09-467E-BB4E-EB4F717E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srgbClr val="FFFFFF"/>
                </a:solidFill>
              </a:rPr>
              <a:t>Acetaminophen Filtration through the Liver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39034944-66A2-4584-8E8B-716F0756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77" y="2277800"/>
            <a:ext cx="4418560" cy="44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Isolated Liver Perfusion Studies | In-vitro Hepatic Perfusion | ADI">
            <a:extLst>
              <a:ext uri="{FF2B5EF4-FFF2-40B4-BE49-F238E27FC236}">
                <a16:creationId xmlns:a16="http://schemas.microsoft.com/office/drawing/2014/main" id="{59335B92-8CA8-4115-AD8B-42634861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511994"/>
            <a:ext cx="5455917" cy="382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007698-566E-4F62-9E4A-0893173DD642}"/>
              </a:ext>
            </a:extLst>
          </p:cNvPr>
          <p:cNvSpPr/>
          <p:nvPr/>
        </p:nvSpPr>
        <p:spPr>
          <a:xfrm rot="16200000">
            <a:off x="3015313" y="4675447"/>
            <a:ext cx="329355" cy="95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F9C02-7F0B-4651-B605-4EBC720E3A6E}"/>
              </a:ext>
            </a:extLst>
          </p:cNvPr>
          <p:cNvSpPr/>
          <p:nvPr/>
        </p:nvSpPr>
        <p:spPr>
          <a:xfrm rot="16200000">
            <a:off x="4162918" y="5585244"/>
            <a:ext cx="523107" cy="815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C2B585-0592-4ADE-A45F-CD0200BD4D91}"/>
              </a:ext>
            </a:extLst>
          </p:cNvPr>
          <p:cNvSpPr txBox="1">
            <a:spLocks/>
          </p:cNvSpPr>
          <p:nvPr/>
        </p:nvSpPr>
        <p:spPr>
          <a:xfrm>
            <a:off x="2637064" y="4988378"/>
            <a:ext cx="1020536" cy="21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7030A0"/>
                </a:solidFill>
              </a:rPr>
              <a:t>Reduction via glutathione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64AB5A-1104-4C27-BE78-62AF25991E82}"/>
              </a:ext>
            </a:extLst>
          </p:cNvPr>
          <p:cNvSpPr/>
          <p:nvPr/>
        </p:nvSpPr>
        <p:spPr>
          <a:xfrm rot="16200000">
            <a:off x="1153064" y="3588503"/>
            <a:ext cx="719047" cy="95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D5A497-BE21-4431-98B8-EC321B703B69}"/>
              </a:ext>
            </a:extLst>
          </p:cNvPr>
          <p:cNvSpPr txBox="1">
            <a:spLocks/>
          </p:cNvSpPr>
          <p:nvPr/>
        </p:nvSpPr>
        <p:spPr>
          <a:xfrm>
            <a:off x="4123731" y="5884531"/>
            <a:ext cx="1020536" cy="21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7030BC"/>
                </a:solidFill>
              </a:rPr>
              <a:t>+ GSSG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D4095F-158C-43D7-998D-BA73FFB5A4F1}"/>
              </a:ext>
            </a:extLst>
          </p:cNvPr>
          <p:cNvSpPr txBox="1">
            <a:spLocks/>
          </p:cNvSpPr>
          <p:nvPr/>
        </p:nvSpPr>
        <p:spPr>
          <a:xfrm>
            <a:off x="1133050" y="3765787"/>
            <a:ext cx="958825" cy="719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C00000"/>
                </a:solidFill>
              </a:rPr>
              <a:t>Cytochrome P450 mediated 2e- oxidation???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6FDC48-8F76-4A67-A855-DDC9439F1275}"/>
              </a:ext>
            </a:extLst>
          </p:cNvPr>
          <p:cNvSpPr/>
          <p:nvPr/>
        </p:nvSpPr>
        <p:spPr>
          <a:xfrm rot="16200000">
            <a:off x="2391360" y="3335816"/>
            <a:ext cx="329355" cy="651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0CA68-6C07-4C67-B6A9-3F21F256E33C}"/>
              </a:ext>
            </a:extLst>
          </p:cNvPr>
          <p:cNvSpPr/>
          <p:nvPr/>
        </p:nvSpPr>
        <p:spPr>
          <a:xfrm rot="16200000">
            <a:off x="3015314" y="2136278"/>
            <a:ext cx="329355" cy="95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EA5693B-D489-4764-BD72-255CD2B1AE0D}"/>
              </a:ext>
            </a:extLst>
          </p:cNvPr>
          <p:cNvSpPr txBox="1">
            <a:spLocks/>
          </p:cNvSpPr>
          <p:nvPr/>
        </p:nvSpPr>
        <p:spPr>
          <a:xfrm>
            <a:off x="2637064" y="2618191"/>
            <a:ext cx="1143063" cy="21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0070C0"/>
                </a:solidFill>
              </a:rPr>
              <a:t>Glucuronidation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273FA58-D3FC-40C6-AAD2-D77FA7733C38}"/>
              </a:ext>
            </a:extLst>
          </p:cNvPr>
          <p:cNvSpPr txBox="1">
            <a:spLocks/>
          </p:cNvSpPr>
          <p:nvPr/>
        </p:nvSpPr>
        <p:spPr>
          <a:xfrm rot="2713996">
            <a:off x="2440976" y="3325450"/>
            <a:ext cx="1143063" cy="21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0070C0"/>
                </a:solidFill>
              </a:rPr>
              <a:t>Sulfation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C8CFC1-652C-4AA2-BCE5-CC3E45DDEFA9}"/>
              </a:ext>
            </a:extLst>
          </p:cNvPr>
          <p:cNvSpPr/>
          <p:nvPr/>
        </p:nvSpPr>
        <p:spPr>
          <a:xfrm rot="16200000">
            <a:off x="1111919" y="2033360"/>
            <a:ext cx="329355" cy="833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AB9DA39-738F-48FC-9978-FF8A15392516}"/>
              </a:ext>
            </a:extLst>
          </p:cNvPr>
          <p:cNvSpPr txBox="1">
            <a:spLocks/>
          </p:cNvSpPr>
          <p:nvPr/>
        </p:nvSpPr>
        <p:spPr>
          <a:xfrm>
            <a:off x="396882" y="2347274"/>
            <a:ext cx="1175213" cy="1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Acetaminophen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CF010E-18E6-4106-96F5-983A228DD4C5}"/>
              </a:ext>
            </a:extLst>
          </p:cNvPr>
          <p:cNvSpPr/>
          <p:nvPr/>
        </p:nvSpPr>
        <p:spPr>
          <a:xfrm rot="16200000">
            <a:off x="910193" y="4700166"/>
            <a:ext cx="329355" cy="651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A629435-5ED7-43C2-ADD8-01FBE94796A2}"/>
              </a:ext>
            </a:extLst>
          </p:cNvPr>
          <p:cNvSpPr txBox="1">
            <a:spLocks/>
          </p:cNvSpPr>
          <p:nvPr/>
        </p:nvSpPr>
        <p:spPr>
          <a:xfrm>
            <a:off x="612118" y="4894743"/>
            <a:ext cx="958825" cy="26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C00000"/>
                </a:solidFill>
              </a:rPr>
              <a:t>NAPQI</a:t>
            </a:r>
          </a:p>
        </p:txBody>
      </p:sp>
    </p:spTree>
    <p:extLst>
      <p:ext uri="{BB962C8B-B14F-4D97-AF65-F5344CB8AC3E}">
        <p14:creationId xmlns:p14="http://schemas.microsoft.com/office/powerpoint/2010/main" val="46212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C2D2803-67A9-4406-BE75-362E94394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1004"/>
            <a:ext cx="12188952" cy="6860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25621CF-FD9B-4BC3-9ECC-36CAF6210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C80C3A2E-251A-4505-B1B8-C85CBF21F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3EDB1-89F1-4B42-B10B-58271BFA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195944"/>
            <a:ext cx="4801472" cy="148045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5400" dirty="0"/>
              <a:t>ESR Experiments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3BA1E-D529-4F5D-9961-3D944DC1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242" y="2015720"/>
            <a:ext cx="3821758" cy="31976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Acetaminophen radical detected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Validates that the Acetaminophen radical exists in solution and is not bound to the enzyme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Simulation with WINSIM software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Gave us hyperfine coupling values</a:t>
            </a:r>
          </a:p>
          <a:p>
            <a:pPr marL="380985" indent="0">
              <a:buNone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Tells us where the lone electron spends its time and is most likely to react</a:t>
            </a:r>
          </a:p>
          <a:p>
            <a:pPr marL="380985" indent="0">
              <a:buNone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219D43-EFA0-49D5-9DA9-8AA6C3CA9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848" y="27312"/>
            <a:ext cx="5938966" cy="66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32F832-4737-4579-9471-53BB8A420A92}"/>
              </a:ext>
            </a:extLst>
          </p:cNvPr>
          <p:cNvSpPr/>
          <p:nvPr/>
        </p:nvSpPr>
        <p:spPr>
          <a:xfrm rot="16200000">
            <a:off x="8848727" y="5378803"/>
            <a:ext cx="263978" cy="2416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FABA0-AC6C-4E7A-AF28-D641B627B316}"/>
              </a:ext>
            </a:extLst>
          </p:cNvPr>
          <p:cNvSpPr txBox="1"/>
          <p:nvPr/>
        </p:nvSpPr>
        <p:spPr>
          <a:xfrm>
            <a:off x="7821487" y="6532074"/>
            <a:ext cx="2720284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baseline="30000" dirty="0">
                <a:solidFill>
                  <a:prstClr val="black"/>
                </a:solidFill>
              </a:rPr>
              <a:t>Magnetic Field (Gauss)</a:t>
            </a: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7789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FF229251-23B4-4CD5-B214-27F27C859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98154"/>
            <a:ext cx="10905066" cy="52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7B10902-CDA4-4098-9600-12011DC98C00}"/>
              </a:ext>
            </a:extLst>
          </p:cNvPr>
          <p:cNvSpPr txBox="1">
            <a:spLocks/>
          </p:cNvSpPr>
          <p:nvPr/>
        </p:nvSpPr>
        <p:spPr>
          <a:xfrm>
            <a:off x="524548" y="13314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highlight>
                  <a:srgbClr val="FFFFFF"/>
                </a:highlight>
              </a:rPr>
              <a:t>Cyclic Voltammetry to visualize </a:t>
            </a:r>
            <a:r>
              <a:rPr lang="en-US" sz="2400" b="1" dirty="0" err="1">
                <a:highlight>
                  <a:srgbClr val="FFFFFF"/>
                </a:highlight>
              </a:rPr>
              <a:t>diAPAP</a:t>
            </a:r>
            <a:r>
              <a:rPr lang="en-US" sz="2400" b="1" dirty="0">
                <a:highlight>
                  <a:srgbClr val="FFFFFF"/>
                </a:highlight>
              </a:rPr>
              <a:t> Oxidation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070389B-4E32-41A6-B41C-2D90A7527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211"/>
            <a:ext cx="12188951" cy="43517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3F6DB0-C4CB-44BF-B85F-5F4B86C4C6B2}"/>
              </a:ext>
            </a:extLst>
          </p:cNvPr>
          <p:cNvSpPr txBox="1"/>
          <p:nvPr/>
        </p:nvSpPr>
        <p:spPr>
          <a:xfrm>
            <a:off x="7902226" y="1641061"/>
            <a:ext cx="156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diAPAP</a:t>
            </a:r>
            <a:r>
              <a:rPr lang="en-US" sz="1200" dirty="0"/>
              <a:t>           </a:t>
            </a:r>
            <a:r>
              <a:rPr lang="en-US" sz="1200" dirty="0" err="1"/>
              <a:t>diAPAP</a:t>
            </a:r>
            <a:r>
              <a:rPr lang="en-US" sz="1200" dirty="0"/>
              <a:t>●</a:t>
            </a:r>
          </a:p>
          <a:p>
            <a:r>
              <a:rPr lang="en-US" sz="1200" baseline="30000" dirty="0"/>
              <a:t>Reduced                     Oxidized</a:t>
            </a:r>
          </a:p>
          <a:p>
            <a:pPr algn="ctr"/>
            <a:endParaRPr lang="en-US" sz="1200" baseline="30000" dirty="0"/>
          </a:p>
          <a:p>
            <a:pPr algn="ctr"/>
            <a:r>
              <a:rPr lang="en-US" baseline="30000" dirty="0"/>
              <a:t>At 0.5V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53B289-8DAF-4067-BAB0-426C875448A5}"/>
              </a:ext>
            </a:extLst>
          </p:cNvPr>
          <p:cNvSpPr txBox="1"/>
          <p:nvPr/>
        </p:nvSpPr>
        <p:spPr>
          <a:xfrm>
            <a:off x="9282484" y="2290983"/>
            <a:ext cx="19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tetraAPAP</a:t>
            </a:r>
            <a:r>
              <a:rPr lang="en-US" sz="1200" dirty="0"/>
              <a:t>        </a:t>
            </a:r>
            <a:r>
              <a:rPr lang="en-US" sz="1200" dirty="0" err="1"/>
              <a:t>tetraAPAP</a:t>
            </a:r>
            <a:r>
              <a:rPr lang="en-US" sz="1200" dirty="0"/>
              <a:t>●</a:t>
            </a:r>
          </a:p>
          <a:p>
            <a:r>
              <a:rPr lang="en-US" sz="1200" baseline="30000" dirty="0"/>
              <a:t>Reduced                        Oxidized</a:t>
            </a:r>
          </a:p>
          <a:p>
            <a:pPr algn="ctr"/>
            <a:endParaRPr lang="en-US" sz="1200" baseline="30000" dirty="0"/>
          </a:p>
          <a:p>
            <a:pPr algn="ctr"/>
            <a:r>
              <a:rPr lang="en-US" baseline="30000" dirty="0"/>
              <a:t>At 0.75V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369A2E-829F-494D-95EB-7DBAE0A621CE}"/>
              </a:ext>
            </a:extLst>
          </p:cNvPr>
          <p:cNvSpPr txBox="1"/>
          <p:nvPr/>
        </p:nvSpPr>
        <p:spPr>
          <a:xfrm>
            <a:off x="1281577" y="1783138"/>
            <a:ext cx="1568347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diAPAP</a:t>
            </a:r>
            <a:r>
              <a:rPr lang="en-US" sz="1200" dirty="0"/>
              <a:t>           </a:t>
            </a:r>
            <a:r>
              <a:rPr lang="en-US" sz="1200" dirty="0" err="1"/>
              <a:t>diAPAP</a:t>
            </a:r>
            <a:r>
              <a:rPr lang="en-US" sz="1200" dirty="0"/>
              <a:t>●</a:t>
            </a:r>
          </a:p>
          <a:p>
            <a:r>
              <a:rPr lang="en-US" sz="1200" baseline="30000" dirty="0"/>
              <a:t>Reduced                     Oxidized</a:t>
            </a:r>
          </a:p>
          <a:p>
            <a:pPr algn="ctr"/>
            <a:endParaRPr lang="en-US" sz="1200" baseline="30000" dirty="0"/>
          </a:p>
          <a:p>
            <a:pPr algn="ctr"/>
            <a:r>
              <a:rPr lang="en-US" sz="1600" baseline="30000" dirty="0"/>
              <a:t>At 0.5V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57EA78-74B3-486A-9AE1-CE12742714FB}"/>
              </a:ext>
            </a:extLst>
          </p:cNvPr>
          <p:cNvCxnSpPr>
            <a:cxnSpLocks/>
          </p:cNvCxnSpPr>
          <p:nvPr/>
        </p:nvCxnSpPr>
        <p:spPr>
          <a:xfrm>
            <a:off x="10000646" y="2482033"/>
            <a:ext cx="25066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132A35-044B-48D1-A6AF-C9602595667F}"/>
              </a:ext>
            </a:extLst>
          </p:cNvPr>
          <p:cNvCxnSpPr>
            <a:cxnSpLocks/>
          </p:cNvCxnSpPr>
          <p:nvPr/>
        </p:nvCxnSpPr>
        <p:spPr>
          <a:xfrm>
            <a:off x="8496999" y="1795328"/>
            <a:ext cx="30937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ADDE162-0099-45FF-9C96-3B7E69DADE7A}"/>
              </a:ext>
            </a:extLst>
          </p:cNvPr>
          <p:cNvCxnSpPr>
            <a:cxnSpLocks/>
          </p:cNvCxnSpPr>
          <p:nvPr/>
        </p:nvCxnSpPr>
        <p:spPr>
          <a:xfrm>
            <a:off x="1876292" y="1963246"/>
            <a:ext cx="30937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8845953-C847-46CE-BD45-BCB9F04E9C1D}"/>
              </a:ext>
            </a:extLst>
          </p:cNvPr>
          <p:cNvSpPr txBox="1">
            <a:spLocks/>
          </p:cNvSpPr>
          <p:nvPr/>
        </p:nvSpPr>
        <p:spPr>
          <a:xfrm rot="16200000">
            <a:off x="5366077" y="3174927"/>
            <a:ext cx="2413979" cy="76202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7247" lvl="1" indent="0">
              <a:buNone/>
            </a:pPr>
            <a:r>
              <a:rPr lang="en-US" sz="1200" dirty="0"/>
              <a:t>Current (mA)</a:t>
            </a:r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91211AB-F21E-4CB4-A07E-50083989149D}"/>
              </a:ext>
            </a:extLst>
          </p:cNvPr>
          <p:cNvSpPr txBox="1">
            <a:spLocks/>
          </p:cNvSpPr>
          <p:nvPr/>
        </p:nvSpPr>
        <p:spPr>
          <a:xfrm rot="16200000">
            <a:off x="-1046320" y="3296485"/>
            <a:ext cx="2413979" cy="76202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7247" lvl="1" indent="0">
              <a:buNone/>
            </a:pPr>
            <a:r>
              <a:rPr lang="en-US" sz="1200" dirty="0"/>
              <a:t>Current (mA)</a:t>
            </a:r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C58C608-109E-41A2-9854-CFA87DAB30C7}"/>
              </a:ext>
            </a:extLst>
          </p:cNvPr>
          <p:cNvSpPr txBox="1">
            <a:spLocks/>
          </p:cNvSpPr>
          <p:nvPr/>
        </p:nvSpPr>
        <p:spPr>
          <a:xfrm>
            <a:off x="9084952" y="5964232"/>
            <a:ext cx="2288649" cy="465233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Potential (V)</a:t>
            </a:r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CAF1A76-966D-468D-8613-7A06FE0EBD01}"/>
              </a:ext>
            </a:extLst>
          </p:cNvPr>
          <p:cNvSpPr txBox="1">
            <a:spLocks/>
          </p:cNvSpPr>
          <p:nvPr/>
        </p:nvSpPr>
        <p:spPr>
          <a:xfrm>
            <a:off x="2841186" y="5961706"/>
            <a:ext cx="2288649" cy="465233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Potential (V)</a:t>
            </a:r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2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oxidase cycl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47" y="0"/>
            <a:ext cx="8650706" cy="68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9" y="545123"/>
            <a:ext cx="78686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Peroxidase </a:t>
            </a:r>
            <a:br>
              <a:rPr lang="en-US" dirty="0"/>
            </a:br>
            <a:r>
              <a:rPr lang="en-US" dirty="0"/>
              <a:t>Enzymatic </a:t>
            </a:r>
            <a:br>
              <a:rPr lang="en-US" dirty="0"/>
            </a:br>
            <a:r>
              <a:rPr lang="en-US" dirty="0"/>
              <a:t>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28A25-1BA7-4B06-BB7B-7AF792F0F32C}"/>
              </a:ext>
            </a:extLst>
          </p:cNvPr>
          <p:cNvSpPr txBox="1"/>
          <p:nvPr/>
        </p:nvSpPr>
        <p:spPr>
          <a:xfrm>
            <a:off x="115724" y="6488668"/>
            <a:ext cx="1207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Tafazoli</a:t>
            </a:r>
            <a:r>
              <a:rPr lang="en-US" sz="1600" dirty="0"/>
              <a:t>, S., O’Brien, P. (2005) “</a:t>
            </a:r>
            <a:r>
              <a:rPr lang="en-US" sz="1600" b="0" i="0" dirty="0">
                <a:effectLst/>
              </a:rPr>
              <a:t>Peroxidases: a role in the metabolism and side effects of drugs” </a:t>
            </a:r>
            <a:r>
              <a:rPr lang="en-US" sz="1600" b="0" i="1" dirty="0">
                <a:effectLst/>
              </a:rPr>
              <a:t>Drug Disc. Vol. 10(9), </a:t>
            </a:r>
            <a:r>
              <a:rPr lang="en-US" sz="1600" b="0" i="0" dirty="0">
                <a:effectLst/>
              </a:rPr>
              <a:t>pages 617-625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04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2D0345F-6A84-4609-BCF1-D1C1E1CA6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34" y="0"/>
            <a:ext cx="10023941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A73F5FA-FCC5-4F96-BC94-C18C36EC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037" y="3244629"/>
            <a:ext cx="2718323" cy="1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324C-36FE-E142-AB2C-A8292C69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88774"/>
            <a:ext cx="11360800" cy="813260"/>
          </a:xfrm>
        </p:spPr>
        <p:txBody>
          <a:bodyPr/>
          <a:lstStyle/>
          <a:p>
            <a:pPr algn="ctr"/>
            <a:r>
              <a:rPr lang="en-US" dirty="0"/>
              <a:t>N-acetyl-para-aminophenol (APAP)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E16B-52C7-B946-B704-014A21BB9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200767"/>
            <a:ext cx="11360800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Goes by Acetaminophen or Paracetamol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Common ingredient in over the counter and prescription analgesics</a:t>
            </a:r>
          </a:p>
          <a:p>
            <a:pPr lvl="1"/>
            <a:r>
              <a:rPr lang="en-US" dirty="0"/>
              <a:t>Tylenol</a:t>
            </a:r>
          </a:p>
          <a:p>
            <a:pPr lvl="1"/>
            <a:r>
              <a:rPr lang="en-US" dirty="0"/>
              <a:t>Percocet</a:t>
            </a:r>
          </a:p>
          <a:p>
            <a:pPr lvl="1"/>
            <a:r>
              <a:rPr lang="en-US" dirty="0"/>
              <a:t>Norco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Therapeutic in moderation, but overdose is largely prevalent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Responsible for 50% of acute liver failures 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4" name="Picture 2" descr="Image result for acetaminophen structure">
            <a:extLst>
              <a:ext uri="{FF2B5EF4-FFF2-40B4-BE49-F238E27FC236}">
                <a16:creationId xmlns:a16="http://schemas.microsoft.com/office/drawing/2014/main" id="{456DEBD4-FBE2-A847-96E9-84F5379E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14" y="2516418"/>
            <a:ext cx="3584900" cy="19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BCE08-BBDA-7F45-9F94-23251F4E778B}"/>
              </a:ext>
            </a:extLst>
          </p:cNvPr>
          <p:cNvSpPr txBox="1"/>
          <p:nvPr/>
        </p:nvSpPr>
        <p:spPr>
          <a:xfrm>
            <a:off x="199699" y="5975722"/>
            <a:ext cx="1149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Yan, M; </a:t>
            </a:r>
            <a:r>
              <a:rPr lang="en-US" sz="1600" dirty="0" err="1"/>
              <a:t>Huo</a:t>
            </a:r>
            <a:r>
              <a:rPr lang="en-US" sz="1600" dirty="0"/>
              <a:t>, </a:t>
            </a:r>
            <a:r>
              <a:rPr lang="en-US" sz="1600" dirty="0" err="1"/>
              <a:t>Yazhen</a:t>
            </a:r>
            <a:r>
              <a:rPr lang="en-US" sz="1600" dirty="0"/>
              <a:t>; Yin, </a:t>
            </a:r>
            <a:r>
              <a:rPr lang="en-US" sz="1600" dirty="0" err="1"/>
              <a:t>Shutao</a:t>
            </a:r>
            <a:r>
              <a:rPr lang="en-US" sz="1600" dirty="0"/>
              <a:t>; Hu, </a:t>
            </a:r>
            <a:r>
              <a:rPr lang="en-US" sz="1600" dirty="0" err="1"/>
              <a:t>Hongbu</a:t>
            </a:r>
            <a:r>
              <a:rPr lang="en-US" sz="1600" dirty="0"/>
              <a:t>. (2018) “Mechanisms of Acetaminophen-Induced Liver Injury and Its Implications for Therapeutic Interventions.” </a:t>
            </a:r>
            <a:r>
              <a:rPr lang="en-US" sz="1600" i="1" dirty="0"/>
              <a:t>Redox biology</a:t>
            </a:r>
            <a:r>
              <a:rPr lang="en-US" sz="1600" dirty="0"/>
              <a:t>. Vol. 17 pages 274-283.</a:t>
            </a:r>
          </a:p>
        </p:txBody>
      </p:sp>
    </p:spTree>
    <p:extLst>
      <p:ext uri="{BB962C8B-B14F-4D97-AF65-F5344CB8AC3E}">
        <p14:creationId xmlns:p14="http://schemas.microsoft.com/office/powerpoint/2010/main" val="27418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324C-36FE-E142-AB2C-A8292C69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48126"/>
            <a:ext cx="11360800" cy="763600"/>
          </a:xfrm>
        </p:spPr>
        <p:txBody>
          <a:bodyPr/>
          <a:lstStyle/>
          <a:p>
            <a:pPr algn="ctr"/>
            <a:r>
              <a:rPr lang="en-US" dirty="0"/>
              <a:t>N-acetyl-para-aminophenol (APAP)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E16B-52C7-B946-B704-014A21BB9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500" y="943358"/>
            <a:ext cx="11360800" cy="4555200"/>
          </a:xfrm>
        </p:spPr>
        <p:txBody>
          <a:bodyPr/>
          <a:lstStyle/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Current accepted mechanism: enzymatic two-electron oxidation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4" name="Picture 2" descr="Image result for acetaminophen structure">
            <a:extLst>
              <a:ext uri="{FF2B5EF4-FFF2-40B4-BE49-F238E27FC236}">
                <a16:creationId xmlns:a16="http://schemas.microsoft.com/office/drawing/2014/main" id="{456DEBD4-FBE2-A847-96E9-84F5379E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2" y="2721244"/>
            <a:ext cx="3063449" cy="164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18F6EF-F8A9-374F-987A-EFE562DC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46" y="2959094"/>
            <a:ext cx="3408521" cy="13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DDAFDF-E996-4542-9041-0B6036FEFE76}"/>
              </a:ext>
            </a:extLst>
          </p:cNvPr>
          <p:cNvSpPr txBox="1"/>
          <p:nvPr/>
        </p:nvSpPr>
        <p:spPr>
          <a:xfrm>
            <a:off x="1260037" y="2130343"/>
            <a:ext cx="224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Acetaminophen</a:t>
            </a:r>
            <a:endParaRPr lang="en-US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F7BF0-20A8-A441-B274-BD2C157A147E}"/>
              </a:ext>
            </a:extLst>
          </p:cNvPr>
          <p:cNvSpPr txBox="1"/>
          <p:nvPr/>
        </p:nvSpPr>
        <p:spPr>
          <a:xfrm>
            <a:off x="9690057" y="2130344"/>
            <a:ext cx="118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NAPQI</a:t>
            </a:r>
            <a:endParaRPr lang="en-US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D4984-94EC-1740-833F-55B7E84DB5ED}"/>
              </a:ext>
            </a:extLst>
          </p:cNvPr>
          <p:cNvSpPr txBox="1"/>
          <p:nvPr/>
        </p:nvSpPr>
        <p:spPr>
          <a:xfrm>
            <a:off x="4789970" y="3165843"/>
            <a:ext cx="2204822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/>
              <a:t>“Free” Radical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8B717-62D9-4DA7-978D-9A4C3C188189}"/>
              </a:ext>
            </a:extLst>
          </p:cNvPr>
          <p:cNvSpPr txBox="1"/>
          <p:nvPr/>
        </p:nvSpPr>
        <p:spPr>
          <a:xfrm>
            <a:off x="317241" y="5858587"/>
            <a:ext cx="11459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Yan, M; </a:t>
            </a:r>
            <a:r>
              <a:rPr lang="en-US" sz="1600" dirty="0" err="1"/>
              <a:t>Huo</a:t>
            </a:r>
            <a:r>
              <a:rPr lang="en-US" sz="1600" dirty="0"/>
              <a:t>, </a:t>
            </a:r>
            <a:r>
              <a:rPr lang="en-US" sz="1600" dirty="0" err="1"/>
              <a:t>Yazhen</a:t>
            </a:r>
            <a:r>
              <a:rPr lang="en-US" sz="1600" dirty="0"/>
              <a:t>; Yin, </a:t>
            </a:r>
            <a:r>
              <a:rPr lang="en-US" sz="1600" dirty="0" err="1"/>
              <a:t>Shutao</a:t>
            </a:r>
            <a:r>
              <a:rPr lang="en-US" sz="1600" dirty="0"/>
              <a:t>; Hu, </a:t>
            </a:r>
            <a:r>
              <a:rPr lang="en-US" sz="1600" dirty="0" err="1"/>
              <a:t>Hongbu</a:t>
            </a:r>
            <a:r>
              <a:rPr lang="en-US" sz="1600" dirty="0"/>
              <a:t>. (2018) “Mechanisms of Acetaminophen-Induced Liver Injury and Its Implications for Therapeutic Interventions.” </a:t>
            </a:r>
            <a:r>
              <a:rPr lang="en-US" sz="1600" i="1" dirty="0"/>
              <a:t>Redox biology</a:t>
            </a:r>
            <a:r>
              <a:rPr lang="en-US" sz="1600" dirty="0"/>
              <a:t>. Vol. 17 pages 274-283.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CE63F1-270B-429C-B658-81643208CF42}"/>
              </a:ext>
            </a:extLst>
          </p:cNvPr>
          <p:cNvCxnSpPr>
            <a:cxnSpLocks/>
          </p:cNvCxnSpPr>
          <p:nvPr/>
        </p:nvCxnSpPr>
        <p:spPr>
          <a:xfrm>
            <a:off x="3597625" y="3696796"/>
            <a:ext cx="1145902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76190C3-1413-4F72-AC3F-30EDC52F5E58}"/>
              </a:ext>
            </a:extLst>
          </p:cNvPr>
          <p:cNvSpPr txBox="1"/>
          <p:nvPr/>
        </p:nvSpPr>
        <p:spPr>
          <a:xfrm>
            <a:off x="3768889" y="3240932"/>
            <a:ext cx="80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- 1 e</a:t>
            </a:r>
            <a:r>
              <a:rPr lang="en-US" sz="2400" baseline="30000" dirty="0"/>
              <a:t>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49E342-928A-4269-A3B5-E07E3354B179}"/>
              </a:ext>
            </a:extLst>
          </p:cNvPr>
          <p:cNvCxnSpPr>
            <a:cxnSpLocks/>
          </p:cNvCxnSpPr>
          <p:nvPr/>
        </p:nvCxnSpPr>
        <p:spPr>
          <a:xfrm>
            <a:off x="7069918" y="3695859"/>
            <a:ext cx="1145902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3047DE-0217-4C1A-856C-3A7ECD64A920}"/>
              </a:ext>
            </a:extLst>
          </p:cNvPr>
          <p:cNvSpPr txBox="1"/>
          <p:nvPr/>
        </p:nvSpPr>
        <p:spPr>
          <a:xfrm>
            <a:off x="7194739" y="3234194"/>
            <a:ext cx="80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- 1 e</a:t>
            </a:r>
            <a:r>
              <a:rPr lang="en-US" sz="2400" baseline="30000" dirty="0"/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B6ED-AF56-47BE-9C1A-D08316784558}"/>
              </a:ext>
            </a:extLst>
          </p:cNvPr>
          <p:cNvSpPr txBox="1"/>
          <p:nvPr/>
        </p:nvSpPr>
        <p:spPr>
          <a:xfrm>
            <a:off x="6677617" y="4991552"/>
            <a:ext cx="2565931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/>
              <a:t>Other Products???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5D42CE-DA36-431D-BA84-6DAAA2799626}"/>
              </a:ext>
            </a:extLst>
          </p:cNvPr>
          <p:cNvCxnSpPr>
            <a:cxnSpLocks/>
          </p:cNvCxnSpPr>
          <p:nvPr/>
        </p:nvCxnSpPr>
        <p:spPr>
          <a:xfrm>
            <a:off x="6483402" y="4279493"/>
            <a:ext cx="765704" cy="59355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56CC41-51C7-4050-AD4F-45580DB29596}"/>
              </a:ext>
            </a:extLst>
          </p:cNvPr>
          <p:cNvCxnSpPr>
            <a:cxnSpLocks/>
          </p:cNvCxnSpPr>
          <p:nvPr/>
        </p:nvCxnSpPr>
        <p:spPr>
          <a:xfrm>
            <a:off x="3597625" y="3679152"/>
            <a:ext cx="446579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D2341D-CCB8-418E-99FC-C01AB5713351}"/>
              </a:ext>
            </a:extLst>
          </p:cNvPr>
          <p:cNvSpPr txBox="1"/>
          <p:nvPr/>
        </p:nvSpPr>
        <p:spPr>
          <a:xfrm>
            <a:off x="5446940" y="3235131"/>
            <a:ext cx="162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2 e</a:t>
            </a:r>
            <a:r>
              <a:rPr lang="en-US" sz="24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157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8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CDE1FF-372E-0A43-B44A-E43B41C409A6}"/>
              </a:ext>
            </a:extLst>
          </p:cNvPr>
          <p:cNvSpPr/>
          <p:nvPr/>
        </p:nvSpPr>
        <p:spPr>
          <a:xfrm>
            <a:off x="541177" y="386994"/>
            <a:ext cx="10692004" cy="67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3A1C8-85F8-42A7-BC4D-334D9C43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7" y="11333"/>
            <a:ext cx="11169909" cy="813260"/>
          </a:xfrm>
        </p:spPr>
        <p:txBody>
          <a:bodyPr/>
          <a:lstStyle/>
          <a:p>
            <a:pPr algn="ctr"/>
            <a:r>
              <a:rPr lang="en-US" dirty="0"/>
              <a:t>Acetaminophen One Electron Oxidation Cascade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5D633-E5BB-4D6B-B0ED-EF71143B82B7}"/>
              </a:ext>
            </a:extLst>
          </p:cNvPr>
          <p:cNvSpPr/>
          <p:nvPr/>
        </p:nvSpPr>
        <p:spPr>
          <a:xfrm rot="16200000">
            <a:off x="2975884" y="876762"/>
            <a:ext cx="514349" cy="881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FDE44E45-AFE2-4C48-BA1F-FFB57AB0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94" y="662700"/>
            <a:ext cx="8918473" cy="6079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6435-6975-47A2-A596-AE89296A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864" y="1503774"/>
            <a:ext cx="762066" cy="6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B4DBD48-49E4-4709-A00C-FDE2D83A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Enzymatic Oxidation of Acetaminophen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0DC9926-2EB1-4B07-9A13-680FDDB2E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322" y="1828664"/>
            <a:ext cx="3253311" cy="4437166"/>
          </a:xfrm>
        </p:spPr>
        <p:txBody>
          <a:bodyPr vert="horz" lIns="91440" tIns="45720" rIns="91440" bIns="45720" rtlCol="0">
            <a:normAutofit/>
          </a:bodyPr>
          <a:lstStyle/>
          <a:p>
            <a:pPr marL="795847" lvl="1"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95847" lvl="1"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95847" lvl="1"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95847"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Hydrogen peroxide used as fuel for enzyme</a:t>
            </a:r>
          </a:p>
          <a:p>
            <a:pPr marL="795847"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Countless new oxidation products formed, which are potential metabolites in the liver during overdose</a:t>
            </a:r>
          </a:p>
          <a:p>
            <a:pPr marL="795847" lvl="1" indent="-228600">
              <a:buFont typeface="Arial" panose="020B0604020202020204" pitchFamily="34" charset="0"/>
              <a:buChar char="•"/>
            </a:pPr>
            <a:r>
              <a:rPr lang="en-US" sz="1400" dirty="0"/>
              <a:t>Characterization via NMR,     LC-MS, and EPR indicates oxidation products consistent with a mechanism of radical polymerization</a:t>
            </a:r>
          </a:p>
          <a:p>
            <a:pPr marL="795847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2F2E8-B428-4876-9999-40FB0E5E1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653" y="2232478"/>
            <a:ext cx="6956447" cy="4486907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135611E-9CC3-4199-A526-BF2F2740418B}"/>
              </a:ext>
            </a:extLst>
          </p:cNvPr>
          <p:cNvSpPr txBox="1">
            <a:spLocks/>
          </p:cNvSpPr>
          <p:nvPr/>
        </p:nvSpPr>
        <p:spPr>
          <a:xfrm>
            <a:off x="6537886" y="6310586"/>
            <a:ext cx="2413979" cy="76202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7247" lvl="1" indent="0">
              <a:buNone/>
            </a:pPr>
            <a:r>
              <a:rPr lang="en-US" sz="1400" dirty="0"/>
              <a:t>Time (min)</a:t>
            </a:r>
          </a:p>
          <a:p>
            <a:pPr marL="795847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3E7714A-0442-4E9A-B3F5-B3D8707403C9}"/>
              </a:ext>
            </a:extLst>
          </p:cNvPr>
          <p:cNvSpPr txBox="1">
            <a:spLocks/>
          </p:cNvSpPr>
          <p:nvPr/>
        </p:nvSpPr>
        <p:spPr>
          <a:xfrm rot="16200000">
            <a:off x="2903379" y="4170314"/>
            <a:ext cx="2413979" cy="76202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7247" lvl="1" indent="0">
              <a:buNone/>
            </a:pPr>
            <a:r>
              <a:rPr lang="en-US" sz="1400" dirty="0"/>
              <a:t>Absorbance @ 270nm</a:t>
            </a:r>
          </a:p>
          <a:p>
            <a:pPr marL="795847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2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yclic Potentiometry - an overview | ScienceDirect Topics">
            <a:extLst>
              <a:ext uri="{FF2B5EF4-FFF2-40B4-BE49-F238E27FC236}">
                <a16:creationId xmlns:a16="http://schemas.microsoft.com/office/drawing/2014/main" id="{4045E874-8A8F-419C-8830-ED57786DDB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4567" y="97653"/>
            <a:ext cx="7523604" cy="40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F828B-9F5D-4F41-8F0C-9871835B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2" y="4535424"/>
            <a:ext cx="3534623" cy="1586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Cyclic Voltammetry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A4E11F1-D7A2-46C4-86DC-094C7980FF09}"/>
              </a:ext>
            </a:extLst>
          </p:cNvPr>
          <p:cNvSpPr txBox="1">
            <a:spLocks/>
          </p:cNvSpPr>
          <p:nvPr/>
        </p:nvSpPr>
        <p:spPr>
          <a:xfrm>
            <a:off x="5074920" y="4535423"/>
            <a:ext cx="4930626" cy="2093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/>
            <a:r>
              <a:rPr lang="en-US" sz="2000" dirty="0">
                <a:solidFill>
                  <a:schemeClr val="bg1"/>
                </a:solidFill>
              </a:rPr>
              <a:t>Substrate is in solution with a thin electrode</a:t>
            </a:r>
          </a:p>
          <a:p>
            <a:pPr marL="152396"/>
            <a:r>
              <a:rPr lang="en-US" sz="2000" dirty="0">
                <a:solidFill>
                  <a:schemeClr val="bg1"/>
                </a:solidFill>
              </a:rPr>
              <a:t>Voltage is applied cyclically</a:t>
            </a:r>
          </a:p>
          <a:p>
            <a:pPr marL="152396"/>
            <a:r>
              <a:rPr lang="en-US" sz="2000" dirty="0">
                <a:solidFill>
                  <a:schemeClr val="bg1"/>
                </a:solidFill>
              </a:rPr>
              <a:t>Current peaks at certain voltage</a:t>
            </a:r>
          </a:p>
          <a:p>
            <a:pPr marL="152396"/>
            <a:r>
              <a:rPr lang="en-US" sz="2000" dirty="0">
                <a:solidFill>
                  <a:schemeClr val="bg1"/>
                </a:solidFill>
              </a:rPr>
              <a:t>Allows visualization of oxidation and reduction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150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0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22A90-1963-485D-AB09-FF501487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22" y="878847"/>
            <a:ext cx="10061973" cy="5979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62E02-41E2-4AE5-AC1E-C01F13587B7F}"/>
              </a:ext>
            </a:extLst>
          </p:cNvPr>
          <p:cNvSpPr txBox="1"/>
          <p:nvPr/>
        </p:nvSpPr>
        <p:spPr>
          <a:xfrm>
            <a:off x="4020517" y="1037215"/>
            <a:ext cx="2845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APAP         APAP●</a:t>
            </a:r>
          </a:p>
          <a:p>
            <a:pPr algn="ctr"/>
            <a:r>
              <a:rPr lang="en-US" sz="2000" baseline="30000" dirty="0"/>
              <a:t>Reduced            Oxidized</a:t>
            </a:r>
          </a:p>
          <a:p>
            <a:pPr algn="ctr"/>
            <a:endParaRPr lang="en-US" sz="2000" baseline="30000" dirty="0"/>
          </a:p>
          <a:p>
            <a:pPr algn="ctr"/>
            <a:r>
              <a:rPr lang="en-US" sz="2000" baseline="30000" dirty="0"/>
              <a:t>At 0.6V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39FADE-348C-40D3-99EE-E328FA5DB381}"/>
              </a:ext>
            </a:extLst>
          </p:cNvPr>
          <p:cNvCxnSpPr>
            <a:cxnSpLocks/>
          </p:cNvCxnSpPr>
          <p:nvPr/>
        </p:nvCxnSpPr>
        <p:spPr>
          <a:xfrm>
            <a:off x="5193359" y="1269746"/>
            <a:ext cx="38730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142CA74B-2FE9-46AE-8988-74A8537806C0}"/>
              </a:ext>
            </a:extLst>
          </p:cNvPr>
          <p:cNvSpPr txBox="1">
            <a:spLocks/>
          </p:cNvSpPr>
          <p:nvPr/>
        </p:nvSpPr>
        <p:spPr>
          <a:xfrm>
            <a:off x="4763706" y="5058857"/>
            <a:ext cx="1230514" cy="406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???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591B12-DFDC-48BE-9B56-9AE42785550C}"/>
              </a:ext>
            </a:extLst>
          </p:cNvPr>
          <p:cNvCxnSpPr>
            <a:cxnSpLocks/>
          </p:cNvCxnSpPr>
          <p:nvPr/>
        </p:nvCxnSpPr>
        <p:spPr>
          <a:xfrm flipH="1">
            <a:off x="5938009" y="4805122"/>
            <a:ext cx="792187" cy="26489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F33123DE-FD65-441E-A739-4CA1A3766631}"/>
              </a:ext>
            </a:extLst>
          </p:cNvPr>
          <p:cNvSpPr txBox="1">
            <a:spLocks/>
          </p:cNvSpPr>
          <p:nvPr/>
        </p:nvSpPr>
        <p:spPr>
          <a:xfrm>
            <a:off x="6673685" y="4067177"/>
            <a:ext cx="2901821" cy="221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reduction wave indicates irreversible reaction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FB7416D-C55F-4B5F-A488-A4031760626F}"/>
              </a:ext>
            </a:extLst>
          </p:cNvPr>
          <p:cNvSpPr txBox="1">
            <a:spLocks/>
          </p:cNvSpPr>
          <p:nvPr/>
        </p:nvSpPr>
        <p:spPr>
          <a:xfrm>
            <a:off x="2516590" y="162859"/>
            <a:ext cx="7691536" cy="677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Cyclic Voltammetry to visualize Acetaminophen Oxidation</a:t>
            </a:r>
          </a:p>
        </p:txBody>
      </p:sp>
    </p:spTree>
    <p:extLst>
      <p:ext uri="{BB962C8B-B14F-4D97-AF65-F5344CB8AC3E}">
        <p14:creationId xmlns:p14="http://schemas.microsoft.com/office/powerpoint/2010/main" val="3057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1A3DB-9816-4897-9881-BBE62FD4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602404"/>
            <a:ext cx="2880828" cy="16182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Bulk Electrolysis</a:t>
            </a:r>
          </a:p>
        </p:txBody>
      </p:sp>
      <p:pic>
        <p:nvPicPr>
          <p:cNvPr id="1026" name="Picture 2" descr="Bulk Electrolysis Two-Compartment Cell - 50 mL | affordable research  equipment">
            <a:extLst>
              <a:ext uri="{FF2B5EF4-FFF2-40B4-BE49-F238E27FC236}">
                <a16:creationId xmlns:a16="http://schemas.microsoft.com/office/drawing/2014/main" id="{E7FCA027-D785-44DA-B323-7377A5B0B2B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510" y="467208"/>
            <a:ext cx="592358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BB52D1C-F646-4C00-8249-477D8AA12194}"/>
              </a:ext>
            </a:extLst>
          </p:cNvPr>
          <p:cNvSpPr txBox="1">
            <a:spLocks/>
          </p:cNvSpPr>
          <p:nvPr/>
        </p:nvSpPr>
        <p:spPr>
          <a:xfrm>
            <a:off x="578888" y="2346772"/>
            <a:ext cx="2880828" cy="40440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FFFF"/>
                </a:solidFill>
              </a:rPr>
              <a:t>Only one substrate used (clean)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Voltage held constant over time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Resulting current carries electrons to oxidize substrate in bulk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“Shocking” the substrate until it reacts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10F34-D827-4CC6-9057-CE3EF2CBA225}"/>
              </a:ext>
            </a:extLst>
          </p:cNvPr>
          <p:cNvSpPr/>
          <p:nvPr/>
        </p:nvSpPr>
        <p:spPr>
          <a:xfrm rot="10800000">
            <a:off x="4650338" y="222710"/>
            <a:ext cx="4295587" cy="101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557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9C9D7D-93E0-4EDB-8D4D-97C709797F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000" b="1" i="1" dirty="0">
                <a:solidFill>
                  <a:srgbClr val="FFFFFF"/>
                </a:solidFill>
              </a:rPr>
              <a:t>Choosing Products through Electrosynthesis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ED886-E53E-42B5-B176-F6E13BEA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343" y="2671618"/>
            <a:ext cx="5774546" cy="350803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DDF4CEC-4589-49D5-82AA-BDEC97C8C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3" y="2737542"/>
            <a:ext cx="5991931" cy="319381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C1F1E7-5576-4694-AFF0-B93E89A36B8A}"/>
              </a:ext>
            </a:extLst>
          </p:cNvPr>
          <p:cNvSpPr txBox="1">
            <a:spLocks/>
          </p:cNvSpPr>
          <p:nvPr/>
        </p:nvSpPr>
        <p:spPr>
          <a:xfrm>
            <a:off x="2632532" y="3561050"/>
            <a:ext cx="623207" cy="232461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 fontScale="700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pH 9 Buffer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5BA615-629D-4D33-8B80-45F8BA2169AC}"/>
              </a:ext>
            </a:extLst>
          </p:cNvPr>
          <p:cNvSpPr txBox="1">
            <a:spLocks/>
          </p:cNvSpPr>
          <p:nvPr/>
        </p:nvSpPr>
        <p:spPr>
          <a:xfrm>
            <a:off x="2632532" y="4970750"/>
            <a:ext cx="623207" cy="232461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 fontScale="700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pH 7 Buffer</a:t>
            </a:r>
          </a:p>
        </p:txBody>
      </p:sp>
    </p:spTree>
    <p:extLst>
      <p:ext uri="{BB962C8B-B14F-4D97-AF65-F5344CB8AC3E}">
        <p14:creationId xmlns:p14="http://schemas.microsoft.com/office/powerpoint/2010/main" val="265962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18460</TotalTime>
  <Words>520</Words>
  <Application>Microsoft Office PowerPoint</Application>
  <PresentationFormat>Widescreen</PresentationFormat>
  <Paragraphs>121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Electrochemical Oxidation of Acetaminophen</vt:lpstr>
      <vt:lpstr>N-acetyl-para-aminophenol (APAP)</vt:lpstr>
      <vt:lpstr>N-acetyl-para-aminophenol (APAP)</vt:lpstr>
      <vt:lpstr>Acetaminophen One Electron Oxidation Cascade</vt:lpstr>
      <vt:lpstr>Enzymatic Oxidation of Acetaminophen</vt:lpstr>
      <vt:lpstr>Cyclic Voltammetry</vt:lpstr>
      <vt:lpstr>PowerPoint Presentation</vt:lpstr>
      <vt:lpstr>Bulk Electrolysis</vt:lpstr>
      <vt:lpstr>PowerPoint Presentation</vt:lpstr>
      <vt:lpstr>Flash Purification of Oxidation Products</vt:lpstr>
      <vt:lpstr>In Summary</vt:lpstr>
      <vt:lpstr>Acknowledgments</vt:lpstr>
      <vt:lpstr>Questions? msimonson@monmouthcollege.edu</vt:lpstr>
      <vt:lpstr>Acetaminophen Filtration through the Liver</vt:lpstr>
      <vt:lpstr>ESR Experiments</vt:lpstr>
      <vt:lpstr>PowerPoint Presentation</vt:lpstr>
      <vt:lpstr>PowerPoint Presentation</vt:lpstr>
      <vt:lpstr>Peroxidase  Enzymatic  Cycle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Fox, William B</dc:creator>
  <cp:lastModifiedBy>Simonson, Matthew William</cp:lastModifiedBy>
  <cp:revision>213</cp:revision>
  <dcterms:created xsi:type="dcterms:W3CDTF">2021-02-16T00:53:45Z</dcterms:created>
  <dcterms:modified xsi:type="dcterms:W3CDTF">2021-12-16T18:29:51Z</dcterms:modified>
</cp:coreProperties>
</file>