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Lst>
  <p:sldSz cx="43891200" cy="384048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10262D2-99C9-47C3-AE90-D62A15D85063}">
          <p14:sldIdLst>
            <p14:sldId id="256"/>
          </p14:sldIdLst>
        </p14:section>
      </p14:sectionLst>
    </p:ext>
    <p:ext uri="{EFAFB233-063F-42B5-8137-9DF3F51BA10A}">
      <p15:sldGuideLst xmlns:p15="http://schemas.microsoft.com/office/powerpoint/2012/main">
        <p15:guide id="1" orient="horz" pos="12096"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BE8"/>
    <a:srgbClr val="E8D5CE"/>
    <a:srgbClr val="24B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1B657-7901-BF4C-B93D-22A32B2F1CB1}" v="212" dt="2019-03-28T19:44:08.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7" autoAdjust="0"/>
    <p:restoredTop sz="94660"/>
  </p:normalViewPr>
  <p:slideViewPr>
    <p:cSldViewPr snapToGrid="0">
      <p:cViewPr>
        <p:scale>
          <a:sx n="19" d="100"/>
          <a:sy n="19" d="100"/>
        </p:scale>
        <p:origin x="1832" y="104"/>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9909432"/>
            <a:ext cx="33984125" cy="10241286"/>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20150701"/>
            <a:ext cx="33984125" cy="5879255"/>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B869FF-3152-4F9C-B793-C6A2DD0CD7D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255418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3024476"/>
            <a:ext cx="36748848" cy="21472494"/>
          </a:xfrm>
          <a:prstGeom prst="rect">
            <a:avLst/>
          </a:prstGeom>
        </p:spPr>
      </p:pic>
      <p:sp>
        <p:nvSpPr>
          <p:cNvPr id="2" name="Title 1"/>
          <p:cNvSpPr>
            <a:spLocks noGrp="1"/>
          </p:cNvSpPr>
          <p:nvPr>
            <p:ph type="title"/>
          </p:nvPr>
        </p:nvSpPr>
        <p:spPr>
          <a:xfrm>
            <a:off x="3289702" y="25565428"/>
            <a:ext cx="37279176" cy="3043443"/>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892059"/>
            <a:ext cx="34970880" cy="19743758"/>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8608877"/>
            <a:ext cx="37273546" cy="3821843"/>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293915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3407247"/>
            <a:ext cx="37273546" cy="19792326"/>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4053008"/>
            <a:ext cx="37273546" cy="8410226"/>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61531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3413760"/>
            <a:ext cx="33489907" cy="16760262"/>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20216188"/>
            <a:ext cx="31508275" cy="2983394"/>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4104377"/>
            <a:ext cx="37273546" cy="8341178"/>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
        <p:nvSpPr>
          <p:cNvPr id="11" name="TextBox 10"/>
          <p:cNvSpPr txBox="1"/>
          <p:nvPr/>
        </p:nvSpPr>
        <p:spPr>
          <a:xfrm>
            <a:off x="3011803" y="4893907"/>
            <a:ext cx="2194560" cy="3274746"/>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6426172"/>
            <a:ext cx="2194560" cy="3274746"/>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123613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1910884"/>
            <a:ext cx="37273546" cy="14066276"/>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6043114"/>
            <a:ext cx="37267915" cy="638760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14271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3413760"/>
            <a:ext cx="37273546" cy="543452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10561320"/>
            <a:ext cx="11883542" cy="3227067"/>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4401800"/>
            <a:ext cx="11883542" cy="1802892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10561320"/>
            <a:ext cx="11883542" cy="3227067"/>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4401800"/>
            <a:ext cx="11883542" cy="1802892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10561320"/>
            <a:ext cx="11883542" cy="3227067"/>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4401800"/>
            <a:ext cx="11883542" cy="1802892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EAB869FF-3152-4F9C-B793-C6A2DD0CD7DA}"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298124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10225852"/>
            <a:ext cx="12139421" cy="10267925"/>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10225852"/>
            <a:ext cx="12139421" cy="10267925"/>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10225852"/>
            <a:ext cx="12139421" cy="10267925"/>
          </a:xfrm>
          <a:prstGeom prst="rect">
            <a:avLst/>
          </a:prstGeom>
        </p:spPr>
      </p:pic>
      <p:sp>
        <p:nvSpPr>
          <p:cNvPr id="30" name="Title 1"/>
          <p:cNvSpPr>
            <a:spLocks noGrp="1"/>
          </p:cNvSpPr>
          <p:nvPr>
            <p:ph type="title"/>
          </p:nvPr>
        </p:nvSpPr>
        <p:spPr>
          <a:xfrm>
            <a:off x="3289661" y="3413760"/>
            <a:ext cx="37273546" cy="543452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21862994"/>
            <a:ext cx="11883542" cy="3227067"/>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10857941"/>
            <a:ext cx="11132525" cy="897654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5090069"/>
            <a:ext cx="11883542" cy="7340665"/>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21862994"/>
            <a:ext cx="11883542" cy="3227067"/>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10858927"/>
            <a:ext cx="11132525" cy="9005718"/>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5090064"/>
            <a:ext cx="11888414" cy="7340665"/>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21862994"/>
            <a:ext cx="11883542" cy="3227067"/>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10832819"/>
            <a:ext cx="11132525" cy="900084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5090052"/>
            <a:ext cx="11883542" cy="7340676"/>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EAB869FF-3152-4F9C-B793-C6A2DD0CD7DA}"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76086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869FF-3152-4F9C-B793-C6A2DD0CD7D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327852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3413763"/>
            <a:ext cx="8224152" cy="2901696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3413763"/>
            <a:ext cx="28500739" cy="2901696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869FF-3152-4F9C-B793-C6A2DD0CD7D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323899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869FF-3152-4F9C-B793-C6A2DD0CD7D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98924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9861984"/>
            <a:ext cx="34525982" cy="10241353"/>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20103323"/>
            <a:ext cx="34525982" cy="8439502"/>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869FF-3152-4F9C-B793-C6A2DD0CD7D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324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9701714"/>
            <a:ext cx="18217790" cy="22729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9701723"/>
            <a:ext cx="18232795" cy="2272900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28218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9913812"/>
            <a:ext cx="18179630" cy="23032537"/>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9913812"/>
            <a:ext cx="18179630" cy="2303253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10277423"/>
            <a:ext cx="17554838" cy="3051350"/>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3328776"/>
            <a:ext cx="17554838" cy="19101953"/>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10277431"/>
            <a:ext cx="17623190" cy="3051345"/>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3328776"/>
            <a:ext cx="17623190" cy="19101953"/>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B869FF-3152-4F9C-B793-C6A2DD0CD7DA}"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369974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B869FF-3152-4F9C-B793-C6A2DD0CD7DA}"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141098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69FF-3152-4F9C-B793-C6A2DD0CD7DA}"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315426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3413760"/>
            <a:ext cx="13344802" cy="10202741"/>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3413760"/>
            <a:ext cx="23082926" cy="290169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3616503"/>
            <a:ext cx="13344802" cy="18814214"/>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80303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3415569"/>
            <a:ext cx="16455101" cy="29150643"/>
          </a:xfrm>
          <a:prstGeom prst="rect">
            <a:avLst/>
          </a:prstGeom>
        </p:spPr>
      </p:pic>
      <p:sp>
        <p:nvSpPr>
          <p:cNvPr id="2" name="Title 1"/>
          <p:cNvSpPr>
            <a:spLocks noGrp="1"/>
          </p:cNvSpPr>
          <p:nvPr>
            <p:ph type="title"/>
          </p:nvPr>
        </p:nvSpPr>
        <p:spPr>
          <a:xfrm>
            <a:off x="3289666" y="3415569"/>
            <a:ext cx="18838445" cy="10244293"/>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4166339"/>
            <a:ext cx="15193800" cy="27511803"/>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3659862"/>
            <a:ext cx="18838445" cy="18906350"/>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EAB869FF-3152-4F9C-B793-C6A2DD0CD7D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11F34B-0E93-4C7C-92D7-D5593C6750E4}" type="slidenum">
              <a:rPr lang="en-US" smtClean="0"/>
              <a:t>‹#›</a:t>
            </a:fld>
            <a:endParaRPr lang="en-US"/>
          </a:p>
        </p:txBody>
      </p:sp>
    </p:spTree>
    <p:extLst>
      <p:ext uri="{BB962C8B-B14F-4D97-AF65-F5344CB8AC3E}">
        <p14:creationId xmlns:p14="http://schemas.microsoft.com/office/powerpoint/2010/main" val="13607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3413760"/>
            <a:ext cx="37273546" cy="543452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9701723"/>
            <a:ext cx="37273546" cy="22729006"/>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32946348"/>
            <a:ext cx="9875520" cy="20447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EAB869FF-3152-4F9C-B793-C6A2DD0CD7DA}" type="datetimeFigureOut">
              <a:rPr lang="en-US" smtClean="0"/>
              <a:t>3/28/2019</a:t>
            </a:fld>
            <a:endParaRPr lang="en-US"/>
          </a:p>
        </p:txBody>
      </p:sp>
      <p:sp>
        <p:nvSpPr>
          <p:cNvPr id="5" name="Footer Placeholder 4"/>
          <p:cNvSpPr>
            <a:spLocks noGrp="1"/>
          </p:cNvSpPr>
          <p:nvPr>
            <p:ph type="ftr" sz="quarter" idx="3"/>
          </p:nvPr>
        </p:nvSpPr>
        <p:spPr>
          <a:xfrm>
            <a:off x="3289668" y="32946348"/>
            <a:ext cx="24022315" cy="20447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32946348"/>
            <a:ext cx="2712763" cy="20447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A111F34B-0E93-4C7C-92D7-D5593C6750E4}" type="slidenum">
              <a:rPr lang="en-US" smtClean="0"/>
              <a:t>‹#›</a:t>
            </a:fld>
            <a:endParaRPr lang="en-US"/>
          </a:p>
        </p:txBody>
      </p:sp>
    </p:spTree>
    <p:extLst>
      <p:ext uri="{BB962C8B-B14F-4D97-AF65-F5344CB8AC3E}">
        <p14:creationId xmlns:p14="http://schemas.microsoft.com/office/powerpoint/2010/main" val="180218324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2.tif"/><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tif"/><Relationship Id="rId2" Type="http://schemas.openxmlformats.org/officeDocument/2006/relationships/image" Target="../media/image6.jpg"/><Relationship Id="rId16" Type="http://schemas.openxmlformats.org/officeDocument/2006/relationships/image" Target="../media/image20.tif"/><Relationship Id="rId20"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tif"/><Relationship Id="rId10" Type="http://schemas.openxmlformats.org/officeDocument/2006/relationships/image" Target="../media/image14.png"/><Relationship Id="rId19" Type="http://schemas.openxmlformats.org/officeDocument/2006/relationships/image" Target="../media/image23.ti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lumMod val="50000"/>
            <a:lumOff val="5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E54AFE5-ACAA-4969-A58E-CDB3EEB16A13}"/>
              </a:ext>
            </a:extLst>
          </p:cNvPr>
          <p:cNvSpPr/>
          <p:nvPr/>
        </p:nvSpPr>
        <p:spPr>
          <a:xfrm>
            <a:off x="537720" y="411323"/>
            <a:ext cx="42980259" cy="61904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oogle Shape;140;p25" descr="C:\Users\khannie\AppData\Local\Microsoft\Windows\Temporary Internet Files\Content.IE5\ID96M6GY\mc-logo-center.jpg">
            <a:extLst>
              <a:ext uri="{FF2B5EF4-FFF2-40B4-BE49-F238E27FC236}">
                <a16:creationId xmlns:a16="http://schemas.microsoft.com/office/drawing/2014/main" id="{1E41C354-357F-4BF8-A48C-2C2B2CBFF555}"/>
              </a:ext>
            </a:extLst>
          </p:cNvPr>
          <p:cNvPicPr preferRelativeResize="0"/>
          <p:nvPr/>
        </p:nvPicPr>
        <p:blipFill rotWithShape="1">
          <a:blip r:embed="rId2">
            <a:alphaModFix/>
          </a:blip>
          <a:srcRect/>
          <a:stretch/>
        </p:blipFill>
        <p:spPr>
          <a:xfrm>
            <a:off x="2900394" y="2074429"/>
            <a:ext cx="5562600" cy="2855161"/>
          </a:xfrm>
          <a:prstGeom prst="rect">
            <a:avLst/>
          </a:prstGeom>
          <a:noFill/>
          <a:ln>
            <a:noFill/>
          </a:ln>
        </p:spPr>
      </p:pic>
      <p:sp>
        <p:nvSpPr>
          <p:cNvPr id="7" name="Google Shape;132;p25">
            <a:extLst>
              <a:ext uri="{FF2B5EF4-FFF2-40B4-BE49-F238E27FC236}">
                <a16:creationId xmlns:a16="http://schemas.microsoft.com/office/drawing/2014/main" id="{BE7BFA6F-43F2-4510-AE60-4901EA0875C2}"/>
              </a:ext>
            </a:extLst>
          </p:cNvPr>
          <p:cNvSpPr txBox="1">
            <a:spLocks noGrp="1"/>
          </p:cNvSpPr>
          <p:nvPr>
            <p:ph type="ctrTitle"/>
          </p:nvPr>
        </p:nvSpPr>
        <p:spPr>
          <a:xfrm>
            <a:off x="3092149" y="1480581"/>
            <a:ext cx="37871400" cy="1569600"/>
          </a:xfrm>
          <a:prstGeom prst="rect">
            <a:avLst/>
          </a:prstGeom>
          <a:noFill/>
          <a:ln>
            <a:noFill/>
          </a:ln>
        </p:spPr>
        <p:txBody>
          <a:bodyPr spcFirstLastPara="1" wrap="square" lIns="438900" tIns="219450" rIns="438900" bIns="219450" anchor="ctr" anchorCtr="0">
            <a:noAutofit/>
          </a:bodyPr>
          <a:lstStyle/>
          <a:p>
            <a:r>
              <a:rPr lang="en-US" sz="8000" b="1" dirty="0">
                <a:solidFill>
                  <a:schemeClr val="dk1"/>
                </a:solidFill>
                <a:ea typeface="Calibri"/>
                <a:cs typeface="Calibri"/>
                <a:sym typeface="Calibri"/>
              </a:rPr>
              <a:t>Oxidation of Lignin Monomers</a:t>
            </a:r>
            <a:endParaRPr sz="8000" b="1" i="1" dirty="0">
              <a:solidFill>
                <a:schemeClr val="dk1"/>
              </a:solidFill>
              <a:ea typeface="Calibri"/>
              <a:cs typeface="Calibri"/>
              <a:sym typeface="Calibri"/>
            </a:endParaRPr>
          </a:p>
        </p:txBody>
      </p:sp>
      <p:sp>
        <p:nvSpPr>
          <p:cNvPr id="8" name="Google Shape;133;p25">
            <a:extLst>
              <a:ext uri="{FF2B5EF4-FFF2-40B4-BE49-F238E27FC236}">
                <a16:creationId xmlns:a16="http://schemas.microsoft.com/office/drawing/2014/main" id="{011F532C-AFDC-43CF-A138-7F44FBB923F2}"/>
              </a:ext>
            </a:extLst>
          </p:cNvPr>
          <p:cNvSpPr txBox="1">
            <a:spLocks noGrp="1"/>
          </p:cNvSpPr>
          <p:nvPr>
            <p:ph type="subTitle" idx="1"/>
          </p:nvPr>
        </p:nvSpPr>
        <p:spPr>
          <a:xfrm>
            <a:off x="9602948" y="3082264"/>
            <a:ext cx="24450271" cy="2139300"/>
          </a:xfrm>
          <a:prstGeom prst="rect">
            <a:avLst/>
          </a:prstGeom>
          <a:noFill/>
          <a:ln>
            <a:noFill/>
          </a:ln>
        </p:spPr>
        <p:txBody>
          <a:bodyPr spcFirstLastPara="1" wrap="square" lIns="438900" tIns="219450" rIns="438900" bIns="219450" anchor="t" anchorCtr="0">
            <a:noAutofit/>
          </a:bodyPr>
          <a:lstStyle/>
          <a:p>
            <a:pPr>
              <a:spcBef>
                <a:spcPts val="0"/>
              </a:spcBef>
              <a:spcAft>
                <a:spcPts val="1200"/>
              </a:spcAft>
            </a:pPr>
            <a:r>
              <a:rPr lang="en-US" sz="5000" u="sng" dirty="0">
                <a:solidFill>
                  <a:schemeClr val="dk1"/>
                </a:solidFill>
                <a:latin typeface="+mj-lt"/>
                <a:ea typeface="Calibri"/>
                <a:cs typeface="Calibri"/>
                <a:sym typeface="Calibri"/>
              </a:rPr>
              <a:t>Zelinda Taylor</a:t>
            </a:r>
          </a:p>
          <a:p>
            <a:pPr>
              <a:spcBef>
                <a:spcPts val="0"/>
              </a:spcBef>
              <a:spcAft>
                <a:spcPts val="1200"/>
              </a:spcAft>
            </a:pPr>
            <a:r>
              <a:rPr lang="en-US" sz="5000" dirty="0">
                <a:solidFill>
                  <a:schemeClr val="dk1"/>
                </a:solidFill>
                <a:latin typeface="+mj-lt"/>
                <a:ea typeface="Calibri"/>
                <a:cs typeface="Calibri"/>
                <a:sym typeface="Calibri"/>
              </a:rPr>
              <a:t>Bradley E. Sturgeon</a:t>
            </a:r>
          </a:p>
          <a:p>
            <a:pPr>
              <a:spcBef>
                <a:spcPts val="0"/>
              </a:spcBef>
              <a:spcAft>
                <a:spcPts val="0"/>
              </a:spcAft>
            </a:pPr>
            <a:r>
              <a:rPr lang="en-US" sz="4500" dirty="0">
                <a:solidFill>
                  <a:schemeClr val="dk1"/>
                </a:solidFill>
                <a:latin typeface="+mj-lt"/>
                <a:ea typeface="Calibri"/>
                <a:cs typeface="Calibri"/>
                <a:sym typeface="Calibri"/>
              </a:rPr>
              <a:t>Department of Chemistry, Monmouth College, Monmouth, Illinois</a:t>
            </a:r>
          </a:p>
        </p:txBody>
      </p:sp>
      <p:sp>
        <p:nvSpPr>
          <p:cNvPr id="10" name="Rectangle: Rounded Corners 9">
            <a:extLst>
              <a:ext uri="{FF2B5EF4-FFF2-40B4-BE49-F238E27FC236}">
                <a16:creationId xmlns:a16="http://schemas.microsoft.com/office/drawing/2014/main" id="{3EA5DAA4-65D9-4989-B480-48B6F4BE68D2}"/>
              </a:ext>
            </a:extLst>
          </p:cNvPr>
          <p:cNvSpPr/>
          <p:nvPr/>
        </p:nvSpPr>
        <p:spPr>
          <a:xfrm>
            <a:off x="537720" y="7132319"/>
            <a:ext cx="13711680" cy="30816545"/>
          </a:xfrm>
          <a:prstGeom prst="roundRect">
            <a:avLst>
              <a:gd name="adj" fmla="val 65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bg1"/>
                </a:solidFill>
              </a:ln>
            </a:endParaRPr>
          </a:p>
        </p:txBody>
      </p:sp>
      <p:sp>
        <p:nvSpPr>
          <p:cNvPr id="13" name="Rectangle: Rounded Corners 12">
            <a:extLst>
              <a:ext uri="{FF2B5EF4-FFF2-40B4-BE49-F238E27FC236}">
                <a16:creationId xmlns:a16="http://schemas.microsoft.com/office/drawing/2014/main" id="{695129FF-A0B8-470B-AB04-33E68BCCE231}"/>
              </a:ext>
            </a:extLst>
          </p:cNvPr>
          <p:cNvSpPr/>
          <p:nvPr/>
        </p:nvSpPr>
        <p:spPr>
          <a:xfrm>
            <a:off x="14781706" y="7132319"/>
            <a:ext cx="14055935" cy="30816545"/>
          </a:xfrm>
          <a:prstGeom prst="roundRect">
            <a:avLst>
              <a:gd name="adj" fmla="val 65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Rectangle: Rounded Corners 13">
            <a:extLst>
              <a:ext uri="{FF2B5EF4-FFF2-40B4-BE49-F238E27FC236}">
                <a16:creationId xmlns:a16="http://schemas.microsoft.com/office/drawing/2014/main" id="{C14F78DA-C0E8-41A1-A5F1-3EA75F59D423}"/>
              </a:ext>
            </a:extLst>
          </p:cNvPr>
          <p:cNvSpPr/>
          <p:nvPr/>
        </p:nvSpPr>
        <p:spPr>
          <a:xfrm>
            <a:off x="29297545" y="7132319"/>
            <a:ext cx="14055935" cy="30791073"/>
          </a:xfrm>
          <a:prstGeom prst="roundRect">
            <a:avLst>
              <a:gd name="adj" fmla="val 65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0B6BD6FD-5CB3-4AB1-9C5B-AC263DF9C3CF}"/>
              </a:ext>
            </a:extLst>
          </p:cNvPr>
          <p:cNvSpPr/>
          <p:nvPr/>
        </p:nvSpPr>
        <p:spPr>
          <a:xfrm>
            <a:off x="1146220" y="7748858"/>
            <a:ext cx="1253357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Abstract</a:t>
            </a:r>
          </a:p>
        </p:txBody>
      </p:sp>
      <p:sp>
        <p:nvSpPr>
          <p:cNvPr id="16" name="TextBox 15">
            <a:extLst>
              <a:ext uri="{FF2B5EF4-FFF2-40B4-BE49-F238E27FC236}">
                <a16:creationId xmlns:a16="http://schemas.microsoft.com/office/drawing/2014/main" id="{9EDCF3C2-51DD-4555-9C8E-F5C1BA617A0D}"/>
              </a:ext>
            </a:extLst>
          </p:cNvPr>
          <p:cNvSpPr txBox="1"/>
          <p:nvPr/>
        </p:nvSpPr>
        <p:spPr>
          <a:xfrm>
            <a:off x="1103237" y="9308667"/>
            <a:ext cx="12533579" cy="3277820"/>
          </a:xfrm>
          <a:prstGeom prst="rect">
            <a:avLst/>
          </a:prstGeom>
          <a:noFill/>
        </p:spPr>
        <p:txBody>
          <a:bodyPr wrap="square" rtlCol="0">
            <a:spAutoFit/>
          </a:bodyPr>
          <a:lstStyle/>
          <a:p>
            <a:pPr algn="just"/>
            <a:r>
              <a:rPr lang="en-US" sz="2700" dirty="0">
                <a:solidFill>
                  <a:schemeClr val="bg1"/>
                </a:solidFill>
                <a:cs typeface="Times New Roman" panose="02020603050405020304" pitchFamily="18" charset="0"/>
              </a:rPr>
              <a:t>The lignin polymer is synthesized via oxidative coupling of three basic monomers: p-</a:t>
            </a:r>
            <a:r>
              <a:rPr lang="en-US" sz="2700" dirty="0" err="1">
                <a:solidFill>
                  <a:schemeClr val="bg1"/>
                </a:solidFill>
                <a:cs typeface="Times New Roman" panose="02020603050405020304" pitchFamily="18" charset="0"/>
              </a:rPr>
              <a:t>coumaryl</a:t>
            </a:r>
            <a:r>
              <a:rPr lang="en-US" sz="2700" dirty="0">
                <a:solidFill>
                  <a:schemeClr val="bg1"/>
                </a:solidFill>
                <a:cs typeface="Times New Roman" panose="02020603050405020304" pitchFamily="18" charset="0"/>
              </a:rPr>
              <a:t> alcohol, </a:t>
            </a:r>
            <a:r>
              <a:rPr lang="en-US" sz="2700" dirty="0" err="1">
                <a:solidFill>
                  <a:schemeClr val="bg1"/>
                </a:solidFill>
                <a:cs typeface="Times New Roman" panose="02020603050405020304" pitchFamily="18" charset="0"/>
              </a:rPr>
              <a:t>coniferyl</a:t>
            </a:r>
            <a:r>
              <a:rPr lang="en-US" sz="2700" dirty="0">
                <a:solidFill>
                  <a:schemeClr val="bg1"/>
                </a:solidFill>
                <a:cs typeface="Times New Roman" panose="02020603050405020304" pitchFamily="18" charset="0"/>
              </a:rPr>
              <a:t> alcohol, and </a:t>
            </a:r>
            <a:r>
              <a:rPr lang="en-US" sz="2700" dirty="0" err="1">
                <a:solidFill>
                  <a:schemeClr val="bg1"/>
                </a:solidFill>
                <a:cs typeface="Times New Roman" panose="02020603050405020304" pitchFamily="18" charset="0"/>
              </a:rPr>
              <a:t>sinapyl</a:t>
            </a:r>
            <a:r>
              <a:rPr lang="en-US" sz="2700" dirty="0">
                <a:solidFill>
                  <a:schemeClr val="bg1"/>
                </a:solidFill>
                <a:cs typeface="Times New Roman" panose="02020603050405020304" pitchFamily="18" charset="0"/>
              </a:rPr>
              <a:t> alcohol. These three monomers each possess a phenol group that stabilizes the radical intermediate generated during the oxidation reaction. Although some literature exists showing the ESR spectra of these short-lived radical intermediates, we have revisited these intermediates using a combination of experimental techniques [HPLC and immobilized enzyme-ESR technique (IE-ESR)] and computational approaches [B3YLP/ESR-II and WINSIM].</a:t>
            </a:r>
            <a:br>
              <a:rPr lang="en-US" dirty="0"/>
            </a:br>
            <a:endParaRPr lang="en-US" dirty="0"/>
          </a:p>
        </p:txBody>
      </p:sp>
      <p:sp>
        <p:nvSpPr>
          <p:cNvPr id="18" name="Rectangle: Rounded Corners 17">
            <a:extLst>
              <a:ext uri="{FF2B5EF4-FFF2-40B4-BE49-F238E27FC236}">
                <a16:creationId xmlns:a16="http://schemas.microsoft.com/office/drawing/2014/main" id="{28C08BD7-1BB3-4D95-A166-0B076EA7E9A3}"/>
              </a:ext>
            </a:extLst>
          </p:cNvPr>
          <p:cNvSpPr/>
          <p:nvPr/>
        </p:nvSpPr>
        <p:spPr>
          <a:xfrm>
            <a:off x="29835987" y="7718028"/>
            <a:ext cx="12940528" cy="127384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Ferulic Acid Resonance</a:t>
            </a:r>
          </a:p>
        </p:txBody>
      </p:sp>
      <p:sp>
        <p:nvSpPr>
          <p:cNvPr id="19" name="Rectangle: Rounded Corners 18">
            <a:extLst>
              <a:ext uri="{FF2B5EF4-FFF2-40B4-BE49-F238E27FC236}">
                <a16:creationId xmlns:a16="http://schemas.microsoft.com/office/drawing/2014/main" id="{D3320A92-5027-4E43-9336-75B94AC9BB8B}"/>
              </a:ext>
            </a:extLst>
          </p:cNvPr>
          <p:cNvSpPr/>
          <p:nvPr/>
        </p:nvSpPr>
        <p:spPr>
          <a:xfrm>
            <a:off x="29835987" y="15158445"/>
            <a:ext cx="1302281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ESR Flat Cell Technique</a:t>
            </a:r>
          </a:p>
        </p:txBody>
      </p:sp>
      <p:sp>
        <p:nvSpPr>
          <p:cNvPr id="21" name="TextBox 20">
            <a:extLst>
              <a:ext uri="{FF2B5EF4-FFF2-40B4-BE49-F238E27FC236}">
                <a16:creationId xmlns:a16="http://schemas.microsoft.com/office/drawing/2014/main" id="{417A9469-9635-454A-91BE-7B14E580A835}"/>
              </a:ext>
            </a:extLst>
          </p:cNvPr>
          <p:cNvSpPr txBox="1"/>
          <p:nvPr/>
        </p:nvSpPr>
        <p:spPr>
          <a:xfrm>
            <a:off x="1535422" y="20578968"/>
            <a:ext cx="12144375" cy="646331"/>
          </a:xfrm>
          <a:prstGeom prst="rect">
            <a:avLst/>
          </a:prstGeom>
          <a:noFill/>
        </p:spPr>
        <p:txBody>
          <a:bodyPr wrap="square" rtlCol="0">
            <a:spAutoFit/>
          </a:bodyPr>
          <a:lstStyle/>
          <a:p>
            <a:br>
              <a:rPr lang="en-US" dirty="0"/>
            </a:br>
            <a:endParaRPr lang="en-US" dirty="0"/>
          </a:p>
        </p:txBody>
      </p:sp>
      <p:sp>
        <p:nvSpPr>
          <p:cNvPr id="22" name="Rectangle: Rounded Corners 21">
            <a:extLst>
              <a:ext uri="{FF2B5EF4-FFF2-40B4-BE49-F238E27FC236}">
                <a16:creationId xmlns:a16="http://schemas.microsoft.com/office/drawing/2014/main" id="{C20D6FF9-1B7E-46DE-86AC-8AD3C6FA4921}"/>
              </a:ext>
            </a:extLst>
          </p:cNvPr>
          <p:cNvSpPr/>
          <p:nvPr/>
        </p:nvSpPr>
        <p:spPr>
          <a:xfrm>
            <a:off x="1146219" y="12503398"/>
            <a:ext cx="1253357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Lignin Monomers</a:t>
            </a:r>
          </a:p>
        </p:txBody>
      </p:sp>
      <p:sp>
        <p:nvSpPr>
          <p:cNvPr id="73" name="Rectangle: Rounded Corners 72">
            <a:extLst>
              <a:ext uri="{FF2B5EF4-FFF2-40B4-BE49-F238E27FC236}">
                <a16:creationId xmlns:a16="http://schemas.microsoft.com/office/drawing/2014/main" id="{457F267F-A752-4308-A879-8F030C584CA7}"/>
              </a:ext>
            </a:extLst>
          </p:cNvPr>
          <p:cNvSpPr/>
          <p:nvPr/>
        </p:nvSpPr>
        <p:spPr>
          <a:xfrm>
            <a:off x="29724639" y="25598721"/>
            <a:ext cx="13080934" cy="12057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Future Work</a:t>
            </a:r>
          </a:p>
        </p:txBody>
      </p:sp>
      <p:sp>
        <p:nvSpPr>
          <p:cNvPr id="74" name="Rectangle: Rounded Corners 73">
            <a:extLst>
              <a:ext uri="{FF2B5EF4-FFF2-40B4-BE49-F238E27FC236}">
                <a16:creationId xmlns:a16="http://schemas.microsoft.com/office/drawing/2014/main" id="{EAD2E864-6CA8-4E49-8EE5-918EE9F90FDC}"/>
              </a:ext>
            </a:extLst>
          </p:cNvPr>
          <p:cNvSpPr/>
          <p:nvPr/>
        </p:nvSpPr>
        <p:spPr>
          <a:xfrm>
            <a:off x="29806929" y="29456268"/>
            <a:ext cx="13022818"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Acknowledgements </a:t>
            </a:r>
          </a:p>
        </p:txBody>
      </p:sp>
      <p:sp>
        <p:nvSpPr>
          <p:cNvPr id="75" name="Rectangle: Rounded Corners 74">
            <a:extLst>
              <a:ext uri="{FF2B5EF4-FFF2-40B4-BE49-F238E27FC236}">
                <a16:creationId xmlns:a16="http://schemas.microsoft.com/office/drawing/2014/main" id="{7CCF8375-F06B-45EF-87CA-83C82F582E9E}"/>
              </a:ext>
            </a:extLst>
          </p:cNvPr>
          <p:cNvSpPr/>
          <p:nvPr/>
        </p:nvSpPr>
        <p:spPr>
          <a:xfrm>
            <a:off x="29806929" y="32498495"/>
            <a:ext cx="1302281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References</a:t>
            </a:r>
          </a:p>
        </p:txBody>
      </p:sp>
      <p:sp>
        <p:nvSpPr>
          <p:cNvPr id="1030" name="Rectangle 1029">
            <a:extLst>
              <a:ext uri="{FF2B5EF4-FFF2-40B4-BE49-F238E27FC236}">
                <a16:creationId xmlns:a16="http://schemas.microsoft.com/office/drawing/2014/main" id="{10980D5B-FCF4-4104-A06A-43D282501A54}"/>
              </a:ext>
            </a:extLst>
          </p:cNvPr>
          <p:cNvSpPr/>
          <p:nvPr/>
        </p:nvSpPr>
        <p:spPr>
          <a:xfrm>
            <a:off x="29753698" y="30950389"/>
            <a:ext cx="13022817" cy="1631216"/>
          </a:xfrm>
          <a:prstGeom prst="rect">
            <a:avLst/>
          </a:prstGeom>
        </p:spPr>
        <p:txBody>
          <a:bodyPr wrap="square">
            <a:spAutoFit/>
          </a:bodyPr>
          <a:lstStyle/>
          <a:p>
            <a:pPr marL="342900" indent="-342900" algn="just">
              <a:buSzPct val="125000"/>
              <a:buFont typeface="Arial" panose="020B0604020202020204" pitchFamily="34" charset="0"/>
              <a:buChar char="•"/>
            </a:pPr>
            <a:r>
              <a:rPr lang="en-US" sz="2500" dirty="0">
                <a:solidFill>
                  <a:schemeClr val="bg1"/>
                </a:solidFill>
              </a:rPr>
              <a:t>Richard “Doc” </a:t>
            </a:r>
            <a:r>
              <a:rPr lang="en-US" sz="2500" dirty="0" err="1">
                <a:solidFill>
                  <a:schemeClr val="bg1"/>
                </a:solidFill>
              </a:rPr>
              <a:t>Kieft</a:t>
            </a:r>
            <a:r>
              <a:rPr lang="en-US" sz="2500" dirty="0">
                <a:solidFill>
                  <a:schemeClr val="bg1"/>
                </a:solidFill>
              </a:rPr>
              <a:t> Summer Research Program</a:t>
            </a:r>
          </a:p>
          <a:p>
            <a:pPr marL="342900" indent="-342900" algn="just">
              <a:buSzPct val="125000"/>
              <a:buFont typeface="Arial" panose="020B0604020202020204" pitchFamily="34" charset="0"/>
              <a:buChar char="•"/>
            </a:pPr>
            <a:r>
              <a:rPr lang="en-US" sz="2500" dirty="0">
                <a:solidFill>
                  <a:schemeClr val="bg1"/>
                </a:solidFill>
              </a:rPr>
              <a:t>Monmouth College Chemistry Department</a:t>
            </a:r>
          </a:p>
          <a:p>
            <a:pPr marL="342900" indent="-342900" algn="just">
              <a:buSzPct val="125000"/>
              <a:buFont typeface="Arial" panose="020B0604020202020204" pitchFamily="34" charset="0"/>
              <a:buChar char="•"/>
            </a:pPr>
            <a:r>
              <a:rPr lang="en-US" sz="2500" dirty="0">
                <a:solidFill>
                  <a:schemeClr val="bg1"/>
                </a:solidFill>
              </a:rPr>
              <a:t>Stephanie </a:t>
            </a:r>
            <a:r>
              <a:rPr lang="en-US" sz="2500" dirty="0" err="1">
                <a:solidFill>
                  <a:schemeClr val="bg1"/>
                </a:solidFill>
              </a:rPr>
              <a:t>Saey</a:t>
            </a:r>
            <a:endParaRPr lang="en-US" sz="2500" dirty="0">
              <a:solidFill>
                <a:schemeClr val="bg1"/>
              </a:solidFill>
            </a:endParaRPr>
          </a:p>
          <a:p>
            <a:pPr>
              <a:buSzPct val="125000"/>
            </a:pPr>
            <a:endParaRPr lang="en-US" sz="2500" dirty="0">
              <a:solidFill>
                <a:schemeClr val="bg1"/>
              </a:solidFill>
            </a:endParaRPr>
          </a:p>
        </p:txBody>
      </p:sp>
      <p:sp>
        <p:nvSpPr>
          <p:cNvPr id="77" name="Rectangle: Rounded Corners 76">
            <a:extLst>
              <a:ext uri="{FF2B5EF4-FFF2-40B4-BE49-F238E27FC236}">
                <a16:creationId xmlns:a16="http://schemas.microsoft.com/office/drawing/2014/main" id="{7C755085-9118-4880-975E-E586C462A0B7}"/>
              </a:ext>
            </a:extLst>
          </p:cNvPr>
          <p:cNvSpPr/>
          <p:nvPr/>
        </p:nvSpPr>
        <p:spPr>
          <a:xfrm>
            <a:off x="15426815" y="7739965"/>
            <a:ext cx="12802538"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IE-ESR Spectroscopy</a:t>
            </a:r>
          </a:p>
        </p:txBody>
      </p:sp>
      <p:graphicFrame>
        <p:nvGraphicFramePr>
          <p:cNvPr id="1032" name="Table 1031">
            <a:extLst>
              <a:ext uri="{FF2B5EF4-FFF2-40B4-BE49-F238E27FC236}">
                <a16:creationId xmlns:a16="http://schemas.microsoft.com/office/drawing/2014/main" id="{6785C692-7E9C-432E-B28D-7954B9B168D6}"/>
              </a:ext>
            </a:extLst>
          </p:cNvPr>
          <p:cNvGraphicFramePr>
            <a:graphicFrameLocks noGrp="1"/>
          </p:cNvGraphicFramePr>
          <p:nvPr>
            <p:extLst>
              <p:ext uri="{D42A27DB-BD31-4B8C-83A1-F6EECF244321}">
                <p14:modId xmlns:p14="http://schemas.microsoft.com/office/powerpoint/2010/main" val="3409521791"/>
              </p:ext>
            </p:extLst>
          </p:nvPr>
        </p:nvGraphicFramePr>
        <p:xfrm>
          <a:off x="15073832" y="19631980"/>
          <a:ext cx="13471681" cy="5637389"/>
        </p:xfrm>
        <a:graphic>
          <a:graphicData uri="http://schemas.openxmlformats.org/drawingml/2006/table">
            <a:tbl>
              <a:tblPr firstRow="1" bandRow="1">
                <a:tableStyleId>{F5AB1C69-6EDB-4FF4-983F-18BD219EF322}</a:tableStyleId>
              </a:tblPr>
              <a:tblGrid>
                <a:gridCol w="1564237">
                  <a:extLst>
                    <a:ext uri="{9D8B030D-6E8A-4147-A177-3AD203B41FA5}">
                      <a16:colId xmlns:a16="http://schemas.microsoft.com/office/drawing/2014/main" val="144679112"/>
                    </a:ext>
                  </a:extLst>
                </a:gridCol>
                <a:gridCol w="1792682">
                  <a:extLst>
                    <a:ext uri="{9D8B030D-6E8A-4147-A177-3AD203B41FA5}">
                      <a16:colId xmlns:a16="http://schemas.microsoft.com/office/drawing/2014/main" val="4247379802"/>
                    </a:ext>
                  </a:extLst>
                </a:gridCol>
                <a:gridCol w="1868470">
                  <a:extLst>
                    <a:ext uri="{9D8B030D-6E8A-4147-A177-3AD203B41FA5}">
                      <a16:colId xmlns:a16="http://schemas.microsoft.com/office/drawing/2014/main" val="3441782188"/>
                    </a:ext>
                  </a:extLst>
                </a:gridCol>
                <a:gridCol w="2247567">
                  <a:extLst>
                    <a:ext uri="{9D8B030D-6E8A-4147-A177-3AD203B41FA5}">
                      <a16:colId xmlns:a16="http://schemas.microsoft.com/office/drawing/2014/main" val="3454423015"/>
                    </a:ext>
                  </a:extLst>
                </a:gridCol>
                <a:gridCol w="1999575">
                  <a:extLst>
                    <a:ext uri="{9D8B030D-6E8A-4147-A177-3AD203B41FA5}">
                      <a16:colId xmlns:a16="http://schemas.microsoft.com/office/drawing/2014/main" val="2413190086"/>
                    </a:ext>
                  </a:extLst>
                </a:gridCol>
                <a:gridCol w="1999575">
                  <a:extLst>
                    <a:ext uri="{9D8B030D-6E8A-4147-A177-3AD203B41FA5}">
                      <a16:colId xmlns:a16="http://schemas.microsoft.com/office/drawing/2014/main" val="1208837785"/>
                    </a:ext>
                  </a:extLst>
                </a:gridCol>
                <a:gridCol w="1999575">
                  <a:extLst>
                    <a:ext uri="{9D8B030D-6E8A-4147-A177-3AD203B41FA5}">
                      <a16:colId xmlns:a16="http://schemas.microsoft.com/office/drawing/2014/main" val="1773930645"/>
                    </a:ext>
                  </a:extLst>
                </a:gridCol>
              </a:tblGrid>
              <a:tr h="1531544">
                <a:tc>
                  <a:txBody>
                    <a:bodyPr/>
                    <a:lstStyle/>
                    <a:p>
                      <a:pPr algn="ctr"/>
                      <a:r>
                        <a:rPr lang="en-US" sz="2200" dirty="0"/>
                        <a:t>Location</a:t>
                      </a:r>
                    </a:p>
                  </a:txBody>
                  <a:tcPr anchor="ctr">
                    <a:solidFill>
                      <a:srgbClr val="C00000"/>
                    </a:solidFill>
                  </a:tcPr>
                </a:tc>
                <a:tc>
                  <a:txBody>
                    <a:bodyPr/>
                    <a:lstStyle/>
                    <a:p>
                      <a:pPr algn="ctr"/>
                      <a:r>
                        <a:rPr lang="en-US" sz="2200" b="1" dirty="0"/>
                        <a:t>Ferulic Acid Simulation</a:t>
                      </a:r>
                    </a:p>
                  </a:txBody>
                  <a:tcPr anchor="ctr">
                    <a:solidFill>
                      <a:srgbClr val="C00000"/>
                    </a:solidFill>
                  </a:tcPr>
                </a:tc>
                <a:tc>
                  <a:txBody>
                    <a:bodyPr/>
                    <a:lstStyle/>
                    <a:p>
                      <a:pPr algn="ctr"/>
                      <a:r>
                        <a:rPr lang="en-US" sz="2200" b="1" dirty="0"/>
                        <a:t>Ferulic Acid Calculation</a:t>
                      </a:r>
                    </a:p>
                  </a:txBody>
                  <a:tcPr anchor="ctr">
                    <a:solidFill>
                      <a:srgbClr val="C00000"/>
                    </a:solidFill>
                  </a:tcPr>
                </a:tc>
                <a:tc>
                  <a:txBody>
                    <a:bodyPr/>
                    <a:lstStyle/>
                    <a:p>
                      <a:pPr algn="ctr"/>
                      <a:r>
                        <a:rPr lang="en-US" sz="2200" b="1" i="0" dirty="0"/>
                        <a:t>Ferulic Acid Burkitt Simulation</a:t>
                      </a:r>
                    </a:p>
                  </a:txBody>
                  <a:tcPr anchor="ctr">
                    <a:solidFill>
                      <a:srgbClr val="C00000"/>
                    </a:solidFill>
                  </a:tcPr>
                </a:tc>
                <a:tc>
                  <a:txBody>
                    <a:bodyPr/>
                    <a:lstStyle/>
                    <a:p>
                      <a:pPr algn="ctr"/>
                      <a:r>
                        <a:rPr lang="en-US" sz="2200" b="1" dirty="0" err="1"/>
                        <a:t>Coniferyl</a:t>
                      </a:r>
                      <a:r>
                        <a:rPr lang="en-US" sz="2200" b="1" dirty="0"/>
                        <a:t> Alcohol Simulation</a:t>
                      </a:r>
                    </a:p>
                  </a:txBody>
                  <a:tcPr anchor="ctr">
                    <a:solidFill>
                      <a:srgbClr val="C00000"/>
                    </a:solidFill>
                  </a:tcPr>
                </a:tc>
                <a:tc>
                  <a:txBody>
                    <a:bodyPr/>
                    <a:lstStyle/>
                    <a:p>
                      <a:pPr algn="ctr"/>
                      <a:r>
                        <a:rPr lang="en-US" sz="2200" b="1" dirty="0" err="1"/>
                        <a:t>Coniferyl</a:t>
                      </a:r>
                      <a:r>
                        <a:rPr lang="en-US" sz="2200" b="1" dirty="0"/>
                        <a:t> Alcohol Calculation</a:t>
                      </a:r>
                    </a:p>
                  </a:txBody>
                  <a:tcPr anchor="ctr">
                    <a:solidFill>
                      <a:srgbClr val="C00000"/>
                    </a:solidFill>
                  </a:tcPr>
                </a:tc>
                <a:tc>
                  <a:txBody>
                    <a:bodyPr/>
                    <a:lstStyle/>
                    <a:p>
                      <a:pPr algn="ctr"/>
                      <a:r>
                        <a:rPr lang="en-US" sz="2200" b="1" dirty="0" err="1"/>
                        <a:t>Coniferyl</a:t>
                      </a:r>
                      <a:r>
                        <a:rPr lang="en-US" sz="2200" b="1" dirty="0"/>
                        <a:t> Alcohol Burkitt Simulation</a:t>
                      </a:r>
                    </a:p>
                  </a:txBody>
                  <a:tcPr anchor="ctr">
                    <a:solidFill>
                      <a:srgbClr val="C00000"/>
                    </a:solidFill>
                  </a:tcPr>
                </a:tc>
                <a:extLst>
                  <a:ext uri="{0D108BD9-81ED-4DB2-BD59-A6C34878D82A}">
                    <a16:rowId xmlns:a16="http://schemas.microsoft.com/office/drawing/2014/main" val="2243021182"/>
                  </a:ext>
                </a:extLst>
              </a:tr>
              <a:tr h="456205">
                <a:tc>
                  <a:txBody>
                    <a:bodyPr/>
                    <a:lstStyle/>
                    <a:p>
                      <a:pPr algn="ctr"/>
                      <a:r>
                        <a:rPr lang="en-US" sz="2200" dirty="0"/>
                        <a:t>C-5</a:t>
                      </a:r>
                    </a:p>
                  </a:txBody>
                  <a:tcPr/>
                </a:tc>
                <a:tc>
                  <a:txBody>
                    <a:bodyPr/>
                    <a:lstStyle/>
                    <a:p>
                      <a:pPr algn="ctr"/>
                      <a:r>
                        <a:rPr lang="en-US" sz="2200" dirty="0"/>
                        <a:t>4.09</a:t>
                      </a:r>
                    </a:p>
                  </a:txBody>
                  <a:tcPr/>
                </a:tc>
                <a:tc>
                  <a:txBody>
                    <a:bodyPr/>
                    <a:lstStyle/>
                    <a:p>
                      <a:pPr algn="ctr"/>
                      <a:r>
                        <a:rPr lang="en-US" sz="2200" dirty="0"/>
                        <a:t>4.99</a:t>
                      </a:r>
                    </a:p>
                  </a:txBody>
                  <a:tcPr>
                    <a:solidFill>
                      <a:srgbClr val="E8D5CE"/>
                    </a:solidFill>
                  </a:tcPr>
                </a:tc>
                <a:tc>
                  <a:txBody>
                    <a:bodyPr/>
                    <a:lstStyle/>
                    <a:p>
                      <a:pPr algn="ctr"/>
                      <a:r>
                        <a:rPr lang="en-US" sz="2200" b="1" i="0" dirty="0"/>
                        <a:t>5.56</a:t>
                      </a:r>
                    </a:p>
                  </a:txBody>
                  <a:tcPr>
                    <a:solidFill>
                      <a:srgbClr val="E8D5CE"/>
                    </a:solidFill>
                  </a:tcPr>
                </a:tc>
                <a:tc>
                  <a:txBody>
                    <a:bodyPr/>
                    <a:lstStyle/>
                    <a:p>
                      <a:pPr algn="ctr"/>
                      <a:r>
                        <a:rPr lang="en-US" sz="2200" dirty="0"/>
                        <a:t>5.52</a:t>
                      </a:r>
                    </a:p>
                  </a:txBody>
                  <a:tcPr/>
                </a:tc>
                <a:tc>
                  <a:txBody>
                    <a:bodyPr/>
                    <a:lstStyle/>
                    <a:p>
                      <a:pPr algn="ctr"/>
                      <a:r>
                        <a:rPr lang="en-US" sz="2200" dirty="0"/>
                        <a:t>5.01</a:t>
                      </a:r>
                    </a:p>
                  </a:txBody>
                  <a:tcPr/>
                </a:tc>
                <a:tc>
                  <a:txBody>
                    <a:bodyPr/>
                    <a:lstStyle/>
                    <a:p>
                      <a:pPr algn="ctr"/>
                      <a:r>
                        <a:rPr lang="en-US" sz="2200" b="1" dirty="0"/>
                        <a:t>5.33</a:t>
                      </a:r>
                    </a:p>
                  </a:txBody>
                  <a:tcPr/>
                </a:tc>
                <a:extLst>
                  <a:ext uri="{0D108BD9-81ED-4DB2-BD59-A6C34878D82A}">
                    <a16:rowId xmlns:a16="http://schemas.microsoft.com/office/drawing/2014/main" val="127150286"/>
                  </a:ext>
                </a:extLst>
              </a:tr>
              <a:tr h="456205">
                <a:tc>
                  <a:txBody>
                    <a:bodyPr/>
                    <a:lstStyle/>
                    <a:p>
                      <a:pPr algn="ctr"/>
                      <a:r>
                        <a:rPr lang="en-US" sz="2200" dirty="0"/>
                        <a:t>C-6</a:t>
                      </a:r>
                    </a:p>
                  </a:txBody>
                  <a:tcPr/>
                </a:tc>
                <a:tc>
                  <a:txBody>
                    <a:bodyPr/>
                    <a:lstStyle/>
                    <a:p>
                      <a:pPr algn="ctr"/>
                      <a:r>
                        <a:rPr lang="en-US" sz="2200" dirty="0"/>
                        <a:t>1.87</a:t>
                      </a:r>
                    </a:p>
                  </a:txBody>
                  <a:tcPr/>
                </a:tc>
                <a:tc>
                  <a:txBody>
                    <a:bodyPr/>
                    <a:lstStyle/>
                    <a:p>
                      <a:pPr algn="ctr"/>
                      <a:r>
                        <a:rPr lang="en-US" sz="2200" dirty="0"/>
                        <a:t>1.90</a:t>
                      </a:r>
                    </a:p>
                  </a:txBody>
                  <a:tcPr/>
                </a:tc>
                <a:tc>
                  <a:txBody>
                    <a:bodyPr/>
                    <a:lstStyle/>
                    <a:p>
                      <a:pPr algn="ctr"/>
                      <a:r>
                        <a:rPr lang="en-US" sz="2200" b="1" i="0" dirty="0"/>
                        <a:t>1.70</a:t>
                      </a:r>
                    </a:p>
                  </a:txBody>
                  <a:tcPr/>
                </a:tc>
                <a:tc>
                  <a:txBody>
                    <a:bodyPr/>
                    <a:lstStyle/>
                    <a:p>
                      <a:pPr algn="ctr"/>
                      <a:r>
                        <a:rPr lang="en-US" sz="2200" dirty="0"/>
                        <a:t>1.78</a:t>
                      </a:r>
                    </a:p>
                  </a:txBody>
                  <a:tcPr/>
                </a:tc>
                <a:tc>
                  <a:txBody>
                    <a:bodyPr/>
                    <a:lstStyle/>
                    <a:p>
                      <a:pPr algn="ctr"/>
                      <a:r>
                        <a:rPr lang="en-US" sz="2200" dirty="0"/>
                        <a:t>1.57</a:t>
                      </a:r>
                    </a:p>
                  </a:txBody>
                  <a:tcPr/>
                </a:tc>
                <a:tc>
                  <a:txBody>
                    <a:bodyPr/>
                    <a:lstStyle/>
                    <a:p>
                      <a:pPr algn="ctr"/>
                      <a:r>
                        <a:rPr lang="en-US" sz="2200" b="1" dirty="0"/>
                        <a:t>1.86</a:t>
                      </a:r>
                    </a:p>
                  </a:txBody>
                  <a:tcPr/>
                </a:tc>
                <a:extLst>
                  <a:ext uri="{0D108BD9-81ED-4DB2-BD59-A6C34878D82A}">
                    <a16:rowId xmlns:a16="http://schemas.microsoft.com/office/drawing/2014/main" val="3031493725"/>
                  </a:ext>
                </a:extLst>
              </a:tr>
              <a:tr h="456205">
                <a:tc>
                  <a:txBody>
                    <a:bodyPr/>
                    <a:lstStyle/>
                    <a:p>
                      <a:pPr algn="ctr"/>
                      <a:r>
                        <a:rPr lang="en-US" sz="2200" dirty="0"/>
                        <a:t>C-2</a:t>
                      </a:r>
                    </a:p>
                  </a:txBody>
                  <a:tcPr/>
                </a:tc>
                <a:tc>
                  <a:txBody>
                    <a:bodyPr/>
                    <a:lstStyle/>
                    <a:p>
                      <a:pPr algn="ctr"/>
                      <a:r>
                        <a:rPr lang="en-US" sz="2200" dirty="0"/>
                        <a:t>0.55</a:t>
                      </a:r>
                    </a:p>
                  </a:txBody>
                  <a:tcPr/>
                </a:tc>
                <a:tc>
                  <a:txBody>
                    <a:bodyPr/>
                    <a:lstStyle/>
                    <a:p>
                      <a:pPr algn="ctr"/>
                      <a:r>
                        <a:rPr lang="en-US" sz="2200" dirty="0"/>
                        <a:t>2.46</a:t>
                      </a:r>
                    </a:p>
                  </a:txBody>
                  <a:tcPr/>
                </a:tc>
                <a:tc>
                  <a:txBody>
                    <a:bodyPr/>
                    <a:lstStyle/>
                    <a:p>
                      <a:pPr algn="ctr"/>
                      <a:r>
                        <a:rPr lang="en-US" sz="2200" b="1" i="0" dirty="0"/>
                        <a:t>1.53</a:t>
                      </a:r>
                    </a:p>
                  </a:txBody>
                  <a:tcPr/>
                </a:tc>
                <a:tc>
                  <a:txBody>
                    <a:bodyPr/>
                    <a:lstStyle/>
                    <a:p>
                      <a:pPr algn="ctr"/>
                      <a:r>
                        <a:rPr lang="en-US" sz="2200" dirty="0"/>
                        <a:t>1.18</a:t>
                      </a:r>
                    </a:p>
                  </a:txBody>
                  <a:tcPr/>
                </a:tc>
                <a:tc>
                  <a:txBody>
                    <a:bodyPr/>
                    <a:lstStyle/>
                    <a:p>
                      <a:pPr algn="ctr"/>
                      <a:r>
                        <a:rPr lang="en-US" sz="2200" dirty="0"/>
                        <a:t>2.56</a:t>
                      </a:r>
                    </a:p>
                  </a:txBody>
                  <a:tcPr/>
                </a:tc>
                <a:tc>
                  <a:txBody>
                    <a:bodyPr/>
                    <a:lstStyle/>
                    <a:p>
                      <a:pPr algn="ctr"/>
                      <a:r>
                        <a:rPr lang="en-US" sz="2200" b="1" dirty="0"/>
                        <a:t>1.16</a:t>
                      </a:r>
                    </a:p>
                  </a:txBody>
                  <a:tcPr/>
                </a:tc>
                <a:extLst>
                  <a:ext uri="{0D108BD9-81ED-4DB2-BD59-A6C34878D82A}">
                    <a16:rowId xmlns:a16="http://schemas.microsoft.com/office/drawing/2014/main" val="3977729009"/>
                  </a:ext>
                </a:extLst>
              </a:tr>
              <a:tr h="456205">
                <a:tc>
                  <a:txBody>
                    <a:bodyPr/>
                    <a:lstStyle/>
                    <a:p>
                      <a:pPr algn="ctr"/>
                      <a:r>
                        <a:rPr lang="en-US" sz="2200" b="0" dirty="0">
                          <a:latin typeface="+mn-lt"/>
                        </a:rPr>
                        <a:t>C-</a:t>
                      </a:r>
                      <a:r>
                        <a:rPr lang="el-GR" sz="2200" b="0" i="0" u="none" strike="noStrike" kern="1200" dirty="0">
                          <a:solidFill>
                            <a:schemeClr val="dk1"/>
                          </a:solidFill>
                          <a:effectLst/>
                          <a:latin typeface="+mn-lt"/>
                          <a:ea typeface="+mn-ea"/>
                          <a:cs typeface="+mn-cs"/>
                        </a:rPr>
                        <a:t>α</a:t>
                      </a:r>
                      <a:endParaRPr lang="en-US" sz="2200" b="0" dirty="0">
                        <a:latin typeface="+mn-lt"/>
                      </a:endParaRPr>
                    </a:p>
                  </a:txBody>
                  <a:tcPr/>
                </a:tc>
                <a:tc>
                  <a:txBody>
                    <a:bodyPr/>
                    <a:lstStyle/>
                    <a:p>
                      <a:pPr algn="ctr"/>
                      <a:r>
                        <a:rPr lang="en-US" sz="2200" dirty="0"/>
                        <a:t>2.62</a:t>
                      </a:r>
                    </a:p>
                  </a:txBody>
                  <a:tcPr/>
                </a:tc>
                <a:tc>
                  <a:txBody>
                    <a:bodyPr/>
                    <a:lstStyle/>
                    <a:p>
                      <a:pPr algn="ctr"/>
                      <a:r>
                        <a:rPr lang="en-US" sz="2200" dirty="0"/>
                        <a:t>2.71</a:t>
                      </a:r>
                    </a:p>
                  </a:txBody>
                  <a:tcPr/>
                </a:tc>
                <a:tc>
                  <a:txBody>
                    <a:bodyPr/>
                    <a:lstStyle/>
                    <a:p>
                      <a:pPr algn="ctr"/>
                      <a:r>
                        <a:rPr lang="en-US" sz="2200" b="1" i="0" dirty="0"/>
                        <a:t>2.64</a:t>
                      </a:r>
                    </a:p>
                  </a:txBody>
                  <a:tcPr/>
                </a:tc>
                <a:tc>
                  <a:txBody>
                    <a:bodyPr/>
                    <a:lstStyle/>
                    <a:p>
                      <a:pPr algn="ctr"/>
                      <a:r>
                        <a:rPr lang="en-US" sz="2200" dirty="0"/>
                        <a:t>3.08</a:t>
                      </a:r>
                    </a:p>
                  </a:txBody>
                  <a:tcPr/>
                </a:tc>
                <a:tc>
                  <a:txBody>
                    <a:bodyPr/>
                    <a:lstStyle/>
                    <a:p>
                      <a:pPr algn="ctr"/>
                      <a:r>
                        <a:rPr lang="en-US" sz="2200" dirty="0"/>
                        <a:t>2.49</a:t>
                      </a:r>
                    </a:p>
                  </a:txBody>
                  <a:tcPr/>
                </a:tc>
                <a:tc>
                  <a:txBody>
                    <a:bodyPr/>
                    <a:lstStyle/>
                    <a:p>
                      <a:pPr algn="ctr"/>
                      <a:r>
                        <a:rPr lang="en-US" sz="2200" b="1" dirty="0"/>
                        <a:t>2.32</a:t>
                      </a:r>
                    </a:p>
                  </a:txBody>
                  <a:tcPr/>
                </a:tc>
                <a:extLst>
                  <a:ext uri="{0D108BD9-81ED-4DB2-BD59-A6C34878D82A}">
                    <a16:rowId xmlns:a16="http://schemas.microsoft.com/office/drawing/2014/main" val="2125401273"/>
                  </a:ext>
                </a:extLst>
              </a:tr>
              <a:tr h="456205">
                <a:tc>
                  <a:txBody>
                    <a:bodyPr/>
                    <a:lstStyle/>
                    <a:p>
                      <a:pPr algn="ctr"/>
                      <a:r>
                        <a:rPr lang="en-US" sz="2200" b="0" dirty="0"/>
                        <a:t>C-</a:t>
                      </a:r>
                      <a:r>
                        <a:rPr lang="el-GR" sz="2200" b="0" i="0" u="none" strike="noStrike" kern="1200" dirty="0">
                          <a:solidFill>
                            <a:schemeClr val="dk1"/>
                          </a:solidFill>
                          <a:effectLst/>
                          <a:latin typeface="+mn-lt"/>
                          <a:ea typeface="+mn-ea"/>
                          <a:cs typeface="+mn-cs"/>
                        </a:rPr>
                        <a:t>β</a:t>
                      </a:r>
                      <a:endParaRPr lang="en-US" sz="2200" b="0" dirty="0"/>
                    </a:p>
                  </a:txBody>
                  <a:tcPr/>
                </a:tc>
                <a:tc>
                  <a:txBody>
                    <a:bodyPr/>
                    <a:lstStyle/>
                    <a:p>
                      <a:pPr algn="ctr"/>
                      <a:r>
                        <a:rPr lang="en-US" sz="2200" dirty="0"/>
                        <a:t>5.39</a:t>
                      </a:r>
                    </a:p>
                  </a:txBody>
                  <a:tcPr/>
                </a:tc>
                <a:tc>
                  <a:txBody>
                    <a:bodyPr/>
                    <a:lstStyle/>
                    <a:p>
                      <a:pPr algn="ctr"/>
                      <a:r>
                        <a:rPr lang="en-US" sz="2200" dirty="0"/>
                        <a:t>5.87</a:t>
                      </a:r>
                    </a:p>
                  </a:txBody>
                  <a:tcPr/>
                </a:tc>
                <a:tc>
                  <a:txBody>
                    <a:bodyPr/>
                    <a:lstStyle/>
                    <a:p>
                      <a:pPr algn="ctr"/>
                      <a:r>
                        <a:rPr lang="en-US" sz="2200" b="1" i="0" dirty="0"/>
                        <a:t>5.28</a:t>
                      </a:r>
                    </a:p>
                  </a:txBody>
                  <a:tcPr/>
                </a:tc>
                <a:tc>
                  <a:txBody>
                    <a:bodyPr/>
                    <a:lstStyle/>
                    <a:p>
                      <a:pPr algn="ctr"/>
                      <a:r>
                        <a:rPr lang="en-US" sz="2200" dirty="0"/>
                        <a:t>7.16</a:t>
                      </a:r>
                    </a:p>
                  </a:txBody>
                  <a:tcPr/>
                </a:tc>
                <a:tc>
                  <a:txBody>
                    <a:bodyPr/>
                    <a:lstStyle/>
                    <a:p>
                      <a:pPr algn="ctr"/>
                      <a:r>
                        <a:rPr lang="en-US" sz="2200" dirty="0"/>
                        <a:t>6.0</a:t>
                      </a:r>
                    </a:p>
                  </a:txBody>
                  <a:tcPr/>
                </a:tc>
                <a:tc>
                  <a:txBody>
                    <a:bodyPr/>
                    <a:lstStyle/>
                    <a:p>
                      <a:pPr algn="ctr"/>
                      <a:r>
                        <a:rPr lang="en-US" sz="2200" b="1" dirty="0"/>
                        <a:t>5.50</a:t>
                      </a:r>
                    </a:p>
                  </a:txBody>
                  <a:tcPr/>
                </a:tc>
                <a:extLst>
                  <a:ext uri="{0D108BD9-81ED-4DB2-BD59-A6C34878D82A}">
                    <a16:rowId xmlns:a16="http://schemas.microsoft.com/office/drawing/2014/main" val="1089645954"/>
                  </a:ext>
                </a:extLst>
              </a:tr>
              <a:tr h="456205">
                <a:tc>
                  <a:txBody>
                    <a:bodyPr/>
                    <a:lstStyle/>
                    <a:p>
                      <a:pPr algn="ctr"/>
                      <a:r>
                        <a:rPr lang="en-US" sz="2200" b="0" dirty="0"/>
                        <a:t>C-</a:t>
                      </a:r>
                      <a:r>
                        <a:rPr lang="el-GR" sz="2200" b="0" i="0" u="none" strike="noStrike" kern="1200" dirty="0">
                          <a:solidFill>
                            <a:schemeClr val="dk1"/>
                          </a:solidFill>
                          <a:effectLst/>
                          <a:latin typeface="+mn-lt"/>
                          <a:ea typeface="+mn-ea"/>
                          <a:cs typeface="+mn-cs"/>
                        </a:rPr>
                        <a:t>γ</a:t>
                      </a:r>
                      <a:endParaRPr lang="en-US" sz="2200" b="0" dirty="0"/>
                    </a:p>
                  </a:txBody>
                  <a:tcPr/>
                </a:tc>
                <a:tc>
                  <a:txBody>
                    <a:bodyPr/>
                    <a:lstStyle/>
                    <a:p>
                      <a:pPr algn="ctr"/>
                      <a:r>
                        <a:rPr lang="en-US" sz="2200" dirty="0"/>
                        <a:t>x</a:t>
                      </a:r>
                    </a:p>
                  </a:txBody>
                  <a:tcPr/>
                </a:tc>
                <a:tc>
                  <a:txBody>
                    <a:bodyPr/>
                    <a:lstStyle/>
                    <a:p>
                      <a:pPr algn="ctr"/>
                      <a:r>
                        <a:rPr lang="en-US" sz="2200" dirty="0"/>
                        <a:t>x</a:t>
                      </a:r>
                    </a:p>
                  </a:txBody>
                  <a:tcPr/>
                </a:tc>
                <a:tc>
                  <a:txBody>
                    <a:bodyPr/>
                    <a:lstStyle/>
                    <a:p>
                      <a:pPr algn="ctr"/>
                      <a:r>
                        <a:rPr lang="en-US" sz="2200" b="1" i="0" dirty="0"/>
                        <a:t>x</a:t>
                      </a:r>
                    </a:p>
                  </a:txBody>
                  <a:tcPr/>
                </a:tc>
                <a:tc>
                  <a:txBody>
                    <a:bodyPr/>
                    <a:lstStyle/>
                    <a:p>
                      <a:pPr algn="ctr"/>
                      <a:r>
                        <a:rPr lang="en-US" sz="2200" dirty="0"/>
                        <a:t>3.97</a:t>
                      </a:r>
                    </a:p>
                  </a:txBody>
                  <a:tcPr/>
                </a:tc>
                <a:tc>
                  <a:txBody>
                    <a:bodyPr/>
                    <a:lstStyle/>
                    <a:p>
                      <a:pPr algn="ctr"/>
                      <a:r>
                        <a:rPr lang="en-US" sz="2200" dirty="0"/>
                        <a:t>1.29</a:t>
                      </a:r>
                    </a:p>
                  </a:txBody>
                  <a:tcPr/>
                </a:tc>
                <a:tc>
                  <a:txBody>
                    <a:bodyPr/>
                    <a:lstStyle/>
                    <a:p>
                      <a:pPr algn="ctr"/>
                      <a:r>
                        <a:rPr lang="en-US" sz="2200" b="1" dirty="0"/>
                        <a:t>3.92</a:t>
                      </a:r>
                    </a:p>
                  </a:txBody>
                  <a:tcPr/>
                </a:tc>
                <a:extLst>
                  <a:ext uri="{0D108BD9-81ED-4DB2-BD59-A6C34878D82A}">
                    <a16:rowId xmlns:a16="http://schemas.microsoft.com/office/drawing/2014/main" val="2132968946"/>
                  </a:ext>
                </a:extLst>
              </a:tr>
              <a:tr h="456205">
                <a:tc>
                  <a:txBody>
                    <a:bodyPr/>
                    <a:lstStyle/>
                    <a:p>
                      <a:pPr algn="ctr"/>
                      <a:r>
                        <a:rPr lang="en-US" sz="2200" dirty="0"/>
                        <a:t>methoxy</a:t>
                      </a:r>
                    </a:p>
                  </a:txBody>
                  <a:tcPr/>
                </a:tc>
                <a:tc>
                  <a:txBody>
                    <a:bodyPr/>
                    <a:lstStyle/>
                    <a:p>
                      <a:pPr algn="ctr"/>
                      <a:r>
                        <a:rPr lang="en-US" sz="2200" dirty="0"/>
                        <a:t>1.36</a:t>
                      </a:r>
                    </a:p>
                  </a:txBody>
                  <a:tcPr/>
                </a:tc>
                <a:tc>
                  <a:txBody>
                    <a:bodyPr/>
                    <a:lstStyle/>
                    <a:p>
                      <a:pPr algn="ctr"/>
                      <a:r>
                        <a:rPr lang="en-US" sz="2200" dirty="0"/>
                        <a:t>0.15</a:t>
                      </a:r>
                    </a:p>
                  </a:txBody>
                  <a:tcPr/>
                </a:tc>
                <a:tc>
                  <a:txBody>
                    <a:bodyPr/>
                    <a:lstStyle/>
                    <a:p>
                      <a:pPr algn="ctr"/>
                      <a:r>
                        <a:rPr lang="en-US" sz="2200" b="1" i="0" dirty="0"/>
                        <a:t>1.69</a:t>
                      </a:r>
                    </a:p>
                  </a:txBody>
                  <a:tcPr/>
                </a:tc>
                <a:tc>
                  <a:txBody>
                    <a:bodyPr/>
                    <a:lstStyle/>
                    <a:p>
                      <a:pPr algn="ctr"/>
                      <a:r>
                        <a:rPr lang="en-US" sz="2200" dirty="0"/>
                        <a:t>1.78</a:t>
                      </a:r>
                    </a:p>
                  </a:txBody>
                  <a:tcPr/>
                </a:tc>
                <a:tc>
                  <a:txBody>
                    <a:bodyPr/>
                    <a:lstStyle/>
                    <a:p>
                      <a:pPr algn="ctr"/>
                      <a:r>
                        <a:rPr lang="en-US" sz="2200" dirty="0"/>
                        <a:t>2.77</a:t>
                      </a:r>
                    </a:p>
                  </a:txBody>
                  <a:tcPr/>
                </a:tc>
                <a:tc>
                  <a:txBody>
                    <a:bodyPr/>
                    <a:lstStyle/>
                    <a:p>
                      <a:pPr algn="ctr"/>
                      <a:r>
                        <a:rPr lang="en-US" sz="2200" b="1" dirty="0"/>
                        <a:t>1.38</a:t>
                      </a:r>
                    </a:p>
                  </a:txBody>
                  <a:tcPr/>
                </a:tc>
                <a:extLst>
                  <a:ext uri="{0D108BD9-81ED-4DB2-BD59-A6C34878D82A}">
                    <a16:rowId xmlns:a16="http://schemas.microsoft.com/office/drawing/2014/main" val="1452996814"/>
                  </a:ext>
                </a:extLst>
              </a:tr>
              <a:tr h="456205">
                <a:tc>
                  <a:txBody>
                    <a:bodyPr/>
                    <a:lstStyle/>
                    <a:p>
                      <a:pPr algn="ctr"/>
                      <a:r>
                        <a:rPr lang="en-US" sz="2200" dirty="0"/>
                        <a:t>methoxy</a:t>
                      </a:r>
                    </a:p>
                  </a:txBody>
                  <a:tcPr/>
                </a:tc>
                <a:tc>
                  <a:txBody>
                    <a:bodyPr/>
                    <a:lstStyle/>
                    <a:p>
                      <a:pPr algn="ctr"/>
                      <a:r>
                        <a:rPr lang="en-US" sz="2200" dirty="0"/>
                        <a:t>1.36</a:t>
                      </a:r>
                    </a:p>
                  </a:txBody>
                  <a:tcPr/>
                </a:tc>
                <a:tc>
                  <a:txBody>
                    <a:bodyPr/>
                    <a:lstStyle/>
                    <a:p>
                      <a:pPr algn="ctr"/>
                      <a:r>
                        <a:rPr lang="en-US" sz="2200" dirty="0"/>
                        <a:t>2.54</a:t>
                      </a:r>
                    </a:p>
                  </a:txBody>
                  <a:tcPr/>
                </a:tc>
                <a:tc>
                  <a:txBody>
                    <a:bodyPr/>
                    <a:lstStyle/>
                    <a:p>
                      <a:pPr algn="ctr"/>
                      <a:r>
                        <a:rPr lang="en-US" sz="2200" b="1" i="0" dirty="0"/>
                        <a:t>1.69</a:t>
                      </a:r>
                    </a:p>
                  </a:txBody>
                  <a:tcPr/>
                </a:tc>
                <a:tc>
                  <a:txBody>
                    <a:bodyPr/>
                    <a:lstStyle/>
                    <a:p>
                      <a:pPr algn="ctr"/>
                      <a:r>
                        <a:rPr lang="en-US" sz="2200" dirty="0"/>
                        <a:t>1.78</a:t>
                      </a:r>
                    </a:p>
                  </a:txBody>
                  <a:tcPr/>
                </a:tc>
                <a:tc>
                  <a:txBody>
                    <a:bodyPr/>
                    <a:lstStyle/>
                    <a:p>
                      <a:pPr algn="ctr"/>
                      <a:r>
                        <a:rPr lang="en-US" sz="2200" dirty="0"/>
                        <a:t>0.15</a:t>
                      </a:r>
                    </a:p>
                  </a:txBody>
                  <a:tcPr/>
                </a:tc>
                <a:tc>
                  <a:txBody>
                    <a:bodyPr/>
                    <a:lstStyle/>
                    <a:p>
                      <a:pPr algn="ctr"/>
                      <a:r>
                        <a:rPr lang="en-US" sz="2200" b="1" dirty="0"/>
                        <a:t>1.38</a:t>
                      </a:r>
                    </a:p>
                  </a:txBody>
                  <a:tcPr/>
                </a:tc>
                <a:extLst>
                  <a:ext uri="{0D108BD9-81ED-4DB2-BD59-A6C34878D82A}">
                    <a16:rowId xmlns:a16="http://schemas.microsoft.com/office/drawing/2014/main" val="3001095346"/>
                  </a:ext>
                </a:extLst>
              </a:tr>
              <a:tr h="456205">
                <a:tc>
                  <a:txBody>
                    <a:bodyPr/>
                    <a:lstStyle/>
                    <a:p>
                      <a:pPr algn="ctr"/>
                      <a:r>
                        <a:rPr lang="en-US" sz="2200" dirty="0"/>
                        <a:t>methoxy</a:t>
                      </a:r>
                    </a:p>
                  </a:txBody>
                  <a:tcPr/>
                </a:tc>
                <a:tc>
                  <a:txBody>
                    <a:bodyPr/>
                    <a:lstStyle/>
                    <a:p>
                      <a:pPr algn="ctr"/>
                      <a:r>
                        <a:rPr lang="en-US" sz="2200" dirty="0"/>
                        <a:t>1.36</a:t>
                      </a:r>
                    </a:p>
                  </a:txBody>
                  <a:tcPr/>
                </a:tc>
                <a:tc>
                  <a:txBody>
                    <a:bodyPr/>
                    <a:lstStyle/>
                    <a:p>
                      <a:pPr algn="ctr"/>
                      <a:r>
                        <a:rPr lang="en-US" sz="2200" dirty="0"/>
                        <a:t>2.55</a:t>
                      </a:r>
                    </a:p>
                  </a:txBody>
                  <a:tcPr/>
                </a:tc>
                <a:tc>
                  <a:txBody>
                    <a:bodyPr/>
                    <a:lstStyle/>
                    <a:p>
                      <a:pPr algn="ctr"/>
                      <a:r>
                        <a:rPr lang="en-US" sz="2200" b="1" i="0" dirty="0"/>
                        <a:t>1.69</a:t>
                      </a:r>
                    </a:p>
                  </a:txBody>
                  <a:tcPr/>
                </a:tc>
                <a:tc>
                  <a:txBody>
                    <a:bodyPr/>
                    <a:lstStyle/>
                    <a:p>
                      <a:pPr algn="ctr"/>
                      <a:r>
                        <a:rPr lang="en-US" sz="2200" dirty="0"/>
                        <a:t>1.78</a:t>
                      </a:r>
                    </a:p>
                  </a:txBody>
                  <a:tcPr/>
                </a:tc>
                <a:tc>
                  <a:txBody>
                    <a:bodyPr/>
                    <a:lstStyle/>
                    <a:p>
                      <a:pPr algn="ctr"/>
                      <a:r>
                        <a:rPr lang="en-US" sz="2200" dirty="0"/>
                        <a:t>2.75</a:t>
                      </a:r>
                    </a:p>
                  </a:txBody>
                  <a:tcPr/>
                </a:tc>
                <a:tc>
                  <a:txBody>
                    <a:bodyPr/>
                    <a:lstStyle/>
                    <a:p>
                      <a:pPr algn="ctr"/>
                      <a:r>
                        <a:rPr lang="en-US" sz="2200" b="1" dirty="0"/>
                        <a:t>1.38</a:t>
                      </a:r>
                    </a:p>
                  </a:txBody>
                  <a:tcPr/>
                </a:tc>
                <a:extLst>
                  <a:ext uri="{0D108BD9-81ED-4DB2-BD59-A6C34878D82A}">
                    <a16:rowId xmlns:a16="http://schemas.microsoft.com/office/drawing/2014/main" val="1161297993"/>
                  </a:ext>
                </a:extLst>
              </a:tr>
            </a:tbl>
          </a:graphicData>
        </a:graphic>
      </p:graphicFrame>
      <p:sp>
        <p:nvSpPr>
          <p:cNvPr id="1065" name="TextBox 1064">
            <a:extLst>
              <a:ext uri="{FF2B5EF4-FFF2-40B4-BE49-F238E27FC236}">
                <a16:creationId xmlns:a16="http://schemas.microsoft.com/office/drawing/2014/main" id="{9708D398-B8B9-4295-8A81-FA3C8B8728BF}"/>
              </a:ext>
            </a:extLst>
          </p:cNvPr>
          <p:cNvSpPr txBox="1"/>
          <p:nvPr/>
        </p:nvSpPr>
        <p:spPr>
          <a:xfrm>
            <a:off x="29835988" y="27055611"/>
            <a:ext cx="13022816" cy="2785378"/>
          </a:xfrm>
          <a:prstGeom prst="rect">
            <a:avLst/>
          </a:prstGeom>
          <a:noFill/>
        </p:spPr>
        <p:txBody>
          <a:bodyPr wrap="square" rtlCol="0">
            <a:spAutoFit/>
          </a:bodyPr>
          <a:lstStyle/>
          <a:p>
            <a:pPr marL="342900" indent="-342900" algn="just">
              <a:buFont typeface="Arial" panose="020B0604020202020204" pitchFamily="34" charset="0"/>
              <a:buChar char="•"/>
            </a:pPr>
            <a:r>
              <a:rPr lang="en-US" sz="2500" dirty="0">
                <a:solidFill>
                  <a:schemeClr val="bg1"/>
                </a:solidFill>
              </a:rPr>
              <a:t>Analyze other monomers using ESR spectroscopy </a:t>
            </a:r>
          </a:p>
          <a:p>
            <a:pPr marL="342900" indent="-342900" algn="just">
              <a:buFont typeface="Arial" panose="020B0604020202020204" pitchFamily="34" charset="0"/>
              <a:buChar char="•"/>
            </a:pPr>
            <a:r>
              <a:rPr lang="en-US" sz="2500" dirty="0">
                <a:solidFill>
                  <a:schemeClr val="bg1"/>
                </a:solidFill>
              </a:rPr>
              <a:t>Compare the isotropic coupling constants between the acidic and alcohol forms of the monomers</a:t>
            </a:r>
          </a:p>
          <a:p>
            <a:pPr marL="342900" indent="-342900" algn="just">
              <a:buFont typeface="Arial" panose="020B0604020202020204" pitchFamily="34" charset="0"/>
              <a:buChar char="•"/>
            </a:pPr>
            <a:r>
              <a:rPr lang="en-US" sz="2500" dirty="0">
                <a:solidFill>
                  <a:schemeClr val="bg1"/>
                </a:solidFill>
              </a:rPr>
              <a:t>Compare the isotropic coupling constants among the monomers to determine the effect of the methoxy groups on the benzene ring</a:t>
            </a:r>
          </a:p>
          <a:p>
            <a:endParaRPr lang="en-US" sz="2500" dirty="0">
              <a:solidFill>
                <a:schemeClr val="bg1"/>
              </a:solidFill>
            </a:endParaRPr>
          </a:p>
          <a:p>
            <a:pPr marL="342900" indent="-342900">
              <a:buFont typeface="Arial" panose="020B0604020202020204" pitchFamily="34" charset="0"/>
              <a:buChar char="•"/>
            </a:pPr>
            <a:endParaRPr lang="en-US" sz="2500" dirty="0">
              <a:solidFill>
                <a:schemeClr val="bg1"/>
              </a:solidFill>
            </a:endParaRPr>
          </a:p>
        </p:txBody>
      </p:sp>
      <p:pic>
        <p:nvPicPr>
          <p:cNvPr id="162" name="Picture 161">
            <a:extLst>
              <a:ext uri="{FF2B5EF4-FFF2-40B4-BE49-F238E27FC236}">
                <a16:creationId xmlns:a16="http://schemas.microsoft.com/office/drawing/2014/main" id="{69340DA5-7733-5747-A239-D1A58B1D3928}"/>
              </a:ext>
            </a:extLst>
          </p:cNvPr>
          <p:cNvPicPr>
            <a:picLocks noChangeAspect="1"/>
          </p:cNvPicPr>
          <p:nvPr/>
        </p:nvPicPr>
        <p:blipFill>
          <a:blip r:embed="rId3"/>
          <a:stretch>
            <a:fillRect/>
          </a:stretch>
        </p:blipFill>
        <p:spPr>
          <a:xfrm>
            <a:off x="1807731" y="14237162"/>
            <a:ext cx="4549526" cy="2227699"/>
          </a:xfrm>
          <a:prstGeom prst="rect">
            <a:avLst/>
          </a:prstGeom>
        </p:spPr>
      </p:pic>
      <p:pic>
        <p:nvPicPr>
          <p:cNvPr id="163" name="Picture 162">
            <a:extLst>
              <a:ext uri="{FF2B5EF4-FFF2-40B4-BE49-F238E27FC236}">
                <a16:creationId xmlns:a16="http://schemas.microsoft.com/office/drawing/2014/main" id="{4C2F951C-5465-7C45-A9FC-EE33F0405399}"/>
              </a:ext>
            </a:extLst>
          </p:cNvPr>
          <p:cNvPicPr>
            <a:picLocks noChangeAspect="1"/>
          </p:cNvPicPr>
          <p:nvPr/>
        </p:nvPicPr>
        <p:blipFill>
          <a:blip r:embed="rId4"/>
          <a:stretch>
            <a:fillRect/>
          </a:stretch>
        </p:blipFill>
        <p:spPr>
          <a:xfrm>
            <a:off x="8411042" y="14574031"/>
            <a:ext cx="4404551" cy="1435031"/>
          </a:xfrm>
          <a:prstGeom prst="rect">
            <a:avLst/>
          </a:prstGeom>
        </p:spPr>
      </p:pic>
      <p:pic>
        <p:nvPicPr>
          <p:cNvPr id="164" name="Picture 163">
            <a:extLst>
              <a:ext uri="{FF2B5EF4-FFF2-40B4-BE49-F238E27FC236}">
                <a16:creationId xmlns:a16="http://schemas.microsoft.com/office/drawing/2014/main" id="{14C038F3-36B4-274A-B1CC-4848B1299D93}"/>
              </a:ext>
            </a:extLst>
          </p:cNvPr>
          <p:cNvPicPr>
            <a:picLocks noChangeAspect="1"/>
          </p:cNvPicPr>
          <p:nvPr/>
        </p:nvPicPr>
        <p:blipFill>
          <a:blip r:embed="rId5"/>
          <a:stretch>
            <a:fillRect/>
          </a:stretch>
        </p:blipFill>
        <p:spPr>
          <a:xfrm>
            <a:off x="2041728" y="16850877"/>
            <a:ext cx="4200349" cy="2694017"/>
          </a:xfrm>
          <a:prstGeom prst="rect">
            <a:avLst/>
          </a:prstGeom>
        </p:spPr>
      </p:pic>
      <p:pic>
        <p:nvPicPr>
          <p:cNvPr id="165" name="Picture 164">
            <a:extLst>
              <a:ext uri="{FF2B5EF4-FFF2-40B4-BE49-F238E27FC236}">
                <a16:creationId xmlns:a16="http://schemas.microsoft.com/office/drawing/2014/main" id="{D87D2609-35D4-634E-9AA6-FA42DBF43046}"/>
              </a:ext>
            </a:extLst>
          </p:cNvPr>
          <p:cNvPicPr>
            <a:picLocks noChangeAspect="1"/>
          </p:cNvPicPr>
          <p:nvPr/>
        </p:nvPicPr>
        <p:blipFill>
          <a:blip r:embed="rId6"/>
          <a:stretch>
            <a:fillRect/>
          </a:stretch>
        </p:blipFill>
        <p:spPr>
          <a:xfrm>
            <a:off x="8312144" y="17267926"/>
            <a:ext cx="4336794" cy="2033807"/>
          </a:xfrm>
          <a:prstGeom prst="rect">
            <a:avLst/>
          </a:prstGeom>
        </p:spPr>
      </p:pic>
      <p:pic>
        <p:nvPicPr>
          <p:cNvPr id="166" name="Picture 165">
            <a:extLst>
              <a:ext uri="{FF2B5EF4-FFF2-40B4-BE49-F238E27FC236}">
                <a16:creationId xmlns:a16="http://schemas.microsoft.com/office/drawing/2014/main" id="{2BB9AD70-EF0F-514B-9F36-5063E052E557}"/>
              </a:ext>
            </a:extLst>
          </p:cNvPr>
          <p:cNvPicPr>
            <a:picLocks noChangeAspect="1"/>
          </p:cNvPicPr>
          <p:nvPr/>
        </p:nvPicPr>
        <p:blipFill>
          <a:blip r:embed="rId7"/>
          <a:stretch>
            <a:fillRect/>
          </a:stretch>
        </p:blipFill>
        <p:spPr>
          <a:xfrm>
            <a:off x="1606298" y="20034625"/>
            <a:ext cx="4811149" cy="2694243"/>
          </a:xfrm>
          <a:prstGeom prst="rect">
            <a:avLst/>
          </a:prstGeom>
        </p:spPr>
      </p:pic>
      <p:pic>
        <p:nvPicPr>
          <p:cNvPr id="167" name="Picture 166">
            <a:extLst>
              <a:ext uri="{FF2B5EF4-FFF2-40B4-BE49-F238E27FC236}">
                <a16:creationId xmlns:a16="http://schemas.microsoft.com/office/drawing/2014/main" id="{1FB8707F-0960-814F-A341-C6CA59249E32}"/>
              </a:ext>
            </a:extLst>
          </p:cNvPr>
          <p:cNvPicPr>
            <a:picLocks noChangeAspect="1"/>
          </p:cNvPicPr>
          <p:nvPr/>
        </p:nvPicPr>
        <p:blipFill>
          <a:blip r:embed="rId8"/>
          <a:stretch>
            <a:fillRect/>
          </a:stretch>
        </p:blipFill>
        <p:spPr>
          <a:xfrm>
            <a:off x="8115927" y="20442168"/>
            <a:ext cx="4630443" cy="2107651"/>
          </a:xfrm>
          <a:prstGeom prst="rect">
            <a:avLst/>
          </a:prstGeom>
        </p:spPr>
      </p:pic>
      <p:sp>
        <p:nvSpPr>
          <p:cNvPr id="4" name="TextBox 3">
            <a:extLst>
              <a:ext uri="{FF2B5EF4-FFF2-40B4-BE49-F238E27FC236}">
                <a16:creationId xmlns:a16="http://schemas.microsoft.com/office/drawing/2014/main" id="{F67040B1-CD8C-C84E-8E3B-4DAC73589962}"/>
              </a:ext>
            </a:extLst>
          </p:cNvPr>
          <p:cNvSpPr txBox="1"/>
          <p:nvPr/>
        </p:nvSpPr>
        <p:spPr>
          <a:xfrm>
            <a:off x="1331214" y="14213851"/>
            <a:ext cx="827314" cy="630942"/>
          </a:xfrm>
          <a:prstGeom prst="rect">
            <a:avLst/>
          </a:prstGeom>
          <a:noFill/>
        </p:spPr>
        <p:txBody>
          <a:bodyPr wrap="square" rtlCol="0">
            <a:spAutoFit/>
          </a:bodyPr>
          <a:lstStyle/>
          <a:p>
            <a:r>
              <a:rPr lang="en-US" sz="3500" dirty="0">
                <a:solidFill>
                  <a:schemeClr val="bg1"/>
                </a:solidFill>
              </a:rPr>
              <a:t>A</a:t>
            </a:r>
          </a:p>
        </p:txBody>
      </p:sp>
      <p:sp>
        <p:nvSpPr>
          <p:cNvPr id="176" name="TextBox 175">
            <a:extLst>
              <a:ext uri="{FF2B5EF4-FFF2-40B4-BE49-F238E27FC236}">
                <a16:creationId xmlns:a16="http://schemas.microsoft.com/office/drawing/2014/main" id="{045BF9A3-5A77-4040-B0CE-249171C9F7B4}"/>
              </a:ext>
            </a:extLst>
          </p:cNvPr>
          <p:cNvSpPr txBox="1"/>
          <p:nvPr/>
        </p:nvSpPr>
        <p:spPr>
          <a:xfrm>
            <a:off x="7613875" y="14240498"/>
            <a:ext cx="827314" cy="630942"/>
          </a:xfrm>
          <a:prstGeom prst="rect">
            <a:avLst/>
          </a:prstGeom>
          <a:noFill/>
        </p:spPr>
        <p:txBody>
          <a:bodyPr wrap="square" rtlCol="0">
            <a:spAutoFit/>
          </a:bodyPr>
          <a:lstStyle/>
          <a:p>
            <a:r>
              <a:rPr lang="en-US" sz="3500" dirty="0">
                <a:solidFill>
                  <a:schemeClr val="bg1"/>
                </a:solidFill>
              </a:rPr>
              <a:t>B</a:t>
            </a:r>
          </a:p>
        </p:txBody>
      </p:sp>
      <p:sp>
        <p:nvSpPr>
          <p:cNvPr id="177" name="TextBox 176">
            <a:extLst>
              <a:ext uri="{FF2B5EF4-FFF2-40B4-BE49-F238E27FC236}">
                <a16:creationId xmlns:a16="http://schemas.microsoft.com/office/drawing/2014/main" id="{0D3E0069-E42F-654B-A7E3-D628E466FB1E}"/>
              </a:ext>
            </a:extLst>
          </p:cNvPr>
          <p:cNvSpPr txBox="1"/>
          <p:nvPr/>
        </p:nvSpPr>
        <p:spPr>
          <a:xfrm>
            <a:off x="1298920" y="16793548"/>
            <a:ext cx="827314" cy="630942"/>
          </a:xfrm>
          <a:prstGeom prst="rect">
            <a:avLst/>
          </a:prstGeom>
          <a:noFill/>
        </p:spPr>
        <p:txBody>
          <a:bodyPr wrap="square" rtlCol="0">
            <a:spAutoFit/>
          </a:bodyPr>
          <a:lstStyle/>
          <a:p>
            <a:r>
              <a:rPr lang="en-US" sz="3500" dirty="0">
                <a:solidFill>
                  <a:schemeClr val="bg1"/>
                </a:solidFill>
              </a:rPr>
              <a:t>C</a:t>
            </a:r>
          </a:p>
        </p:txBody>
      </p:sp>
      <p:sp>
        <p:nvSpPr>
          <p:cNvPr id="179" name="TextBox 178">
            <a:extLst>
              <a:ext uri="{FF2B5EF4-FFF2-40B4-BE49-F238E27FC236}">
                <a16:creationId xmlns:a16="http://schemas.microsoft.com/office/drawing/2014/main" id="{4E2C02EB-4509-ED40-9EC7-DE8E1D227CB2}"/>
              </a:ext>
            </a:extLst>
          </p:cNvPr>
          <p:cNvSpPr txBox="1"/>
          <p:nvPr/>
        </p:nvSpPr>
        <p:spPr>
          <a:xfrm>
            <a:off x="7540242" y="16847218"/>
            <a:ext cx="827314" cy="630942"/>
          </a:xfrm>
          <a:prstGeom prst="rect">
            <a:avLst/>
          </a:prstGeom>
          <a:noFill/>
        </p:spPr>
        <p:txBody>
          <a:bodyPr wrap="square" rtlCol="0">
            <a:spAutoFit/>
          </a:bodyPr>
          <a:lstStyle/>
          <a:p>
            <a:r>
              <a:rPr lang="en-US" sz="3500" dirty="0">
                <a:solidFill>
                  <a:schemeClr val="bg1"/>
                </a:solidFill>
              </a:rPr>
              <a:t>D</a:t>
            </a:r>
          </a:p>
        </p:txBody>
      </p:sp>
      <p:sp>
        <p:nvSpPr>
          <p:cNvPr id="181" name="TextBox 180">
            <a:extLst>
              <a:ext uri="{FF2B5EF4-FFF2-40B4-BE49-F238E27FC236}">
                <a16:creationId xmlns:a16="http://schemas.microsoft.com/office/drawing/2014/main" id="{B653E99D-82BD-7E4C-B311-D681B1678944}"/>
              </a:ext>
            </a:extLst>
          </p:cNvPr>
          <p:cNvSpPr txBox="1"/>
          <p:nvPr/>
        </p:nvSpPr>
        <p:spPr>
          <a:xfrm>
            <a:off x="1297445" y="19681771"/>
            <a:ext cx="827314" cy="630942"/>
          </a:xfrm>
          <a:prstGeom prst="rect">
            <a:avLst/>
          </a:prstGeom>
          <a:noFill/>
        </p:spPr>
        <p:txBody>
          <a:bodyPr wrap="square" rtlCol="0">
            <a:spAutoFit/>
          </a:bodyPr>
          <a:lstStyle/>
          <a:p>
            <a:r>
              <a:rPr lang="en-US" sz="3500" dirty="0">
                <a:solidFill>
                  <a:schemeClr val="bg1"/>
                </a:solidFill>
              </a:rPr>
              <a:t>E</a:t>
            </a:r>
          </a:p>
        </p:txBody>
      </p:sp>
      <p:sp>
        <p:nvSpPr>
          <p:cNvPr id="182" name="TextBox 181">
            <a:extLst>
              <a:ext uri="{FF2B5EF4-FFF2-40B4-BE49-F238E27FC236}">
                <a16:creationId xmlns:a16="http://schemas.microsoft.com/office/drawing/2014/main" id="{B2877E8D-621B-5045-9FD1-EFE8961A805F}"/>
              </a:ext>
            </a:extLst>
          </p:cNvPr>
          <p:cNvSpPr txBox="1"/>
          <p:nvPr/>
        </p:nvSpPr>
        <p:spPr>
          <a:xfrm>
            <a:off x="7540242" y="19811226"/>
            <a:ext cx="827314" cy="630942"/>
          </a:xfrm>
          <a:prstGeom prst="rect">
            <a:avLst/>
          </a:prstGeom>
          <a:noFill/>
        </p:spPr>
        <p:txBody>
          <a:bodyPr wrap="square" rtlCol="0">
            <a:spAutoFit/>
          </a:bodyPr>
          <a:lstStyle/>
          <a:p>
            <a:r>
              <a:rPr lang="en-US" sz="3500" dirty="0">
                <a:solidFill>
                  <a:schemeClr val="bg1"/>
                </a:solidFill>
              </a:rPr>
              <a:t>F</a:t>
            </a:r>
          </a:p>
        </p:txBody>
      </p:sp>
      <p:sp>
        <p:nvSpPr>
          <p:cNvPr id="11" name="TextBox 10">
            <a:extLst>
              <a:ext uri="{FF2B5EF4-FFF2-40B4-BE49-F238E27FC236}">
                <a16:creationId xmlns:a16="http://schemas.microsoft.com/office/drawing/2014/main" id="{0E5F20E2-D147-2A44-93FB-5C0017F8CCD6}"/>
              </a:ext>
            </a:extLst>
          </p:cNvPr>
          <p:cNvSpPr txBox="1"/>
          <p:nvPr/>
        </p:nvSpPr>
        <p:spPr>
          <a:xfrm>
            <a:off x="1103237" y="22908921"/>
            <a:ext cx="12533579" cy="1338828"/>
          </a:xfrm>
          <a:prstGeom prst="rect">
            <a:avLst/>
          </a:prstGeom>
          <a:noFill/>
        </p:spPr>
        <p:txBody>
          <a:bodyPr wrap="square" rtlCol="0">
            <a:spAutoFit/>
          </a:bodyPr>
          <a:lstStyle/>
          <a:p>
            <a:pPr algn="just"/>
            <a:r>
              <a:rPr lang="en-US" sz="2700" b="1" dirty="0">
                <a:solidFill>
                  <a:schemeClr val="bg1"/>
                </a:solidFill>
              </a:rPr>
              <a:t>Figure 1</a:t>
            </a:r>
            <a:r>
              <a:rPr lang="en-US" sz="2700" dirty="0">
                <a:solidFill>
                  <a:schemeClr val="bg1"/>
                </a:solidFill>
              </a:rPr>
              <a:t>: The three lignin monomers in the acidic and alcohol forms: A. p-coumaric acid, B. p-</a:t>
            </a:r>
            <a:r>
              <a:rPr lang="en-US" sz="2700" dirty="0" err="1">
                <a:solidFill>
                  <a:schemeClr val="bg1"/>
                </a:solidFill>
              </a:rPr>
              <a:t>coumaryl</a:t>
            </a:r>
            <a:r>
              <a:rPr lang="en-US" sz="2700" dirty="0">
                <a:solidFill>
                  <a:schemeClr val="bg1"/>
                </a:solidFill>
              </a:rPr>
              <a:t> alcohol, C. ferulic acid, D. </a:t>
            </a:r>
            <a:r>
              <a:rPr lang="en-US" sz="2700" dirty="0" err="1">
                <a:solidFill>
                  <a:schemeClr val="bg1"/>
                </a:solidFill>
              </a:rPr>
              <a:t>coniferyl</a:t>
            </a:r>
            <a:r>
              <a:rPr lang="en-US" sz="2700" dirty="0">
                <a:solidFill>
                  <a:schemeClr val="bg1"/>
                </a:solidFill>
              </a:rPr>
              <a:t> alcohol. E. </a:t>
            </a:r>
            <a:r>
              <a:rPr lang="en-US" sz="2700" dirty="0" err="1">
                <a:solidFill>
                  <a:schemeClr val="bg1"/>
                </a:solidFill>
              </a:rPr>
              <a:t>sinapic</a:t>
            </a:r>
            <a:r>
              <a:rPr lang="en-US" sz="2700" dirty="0">
                <a:solidFill>
                  <a:schemeClr val="bg1"/>
                </a:solidFill>
              </a:rPr>
              <a:t> acid, and F. </a:t>
            </a:r>
            <a:r>
              <a:rPr lang="en-US" sz="2700" dirty="0" err="1">
                <a:solidFill>
                  <a:schemeClr val="bg1"/>
                </a:solidFill>
              </a:rPr>
              <a:t>sinapyl</a:t>
            </a:r>
            <a:r>
              <a:rPr lang="en-US" sz="2700" dirty="0">
                <a:solidFill>
                  <a:schemeClr val="bg1"/>
                </a:solidFill>
              </a:rPr>
              <a:t> alcohol.</a:t>
            </a:r>
          </a:p>
        </p:txBody>
      </p:sp>
      <p:sp>
        <p:nvSpPr>
          <p:cNvPr id="183" name="Rectangle: Rounded Corners 21">
            <a:extLst>
              <a:ext uri="{FF2B5EF4-FFF2-40B4-BE49-F238E27FC236}">
                <a16:creationId xmlns:a16="http://schemas.microsoft.com/office/drawing/2014/main" id="{048D8E99-F3DF-314E-B097-9CCBFF8F653B}"/>
              </a:ext>
            </a:extLst>
          </p:cNvPr>
          <p:cNvSpPr/>
          <p:nvPr/>
        </p:nvSpPr>
        <p:spPr>
          <a:xfrm>
            <a:off x="1126770" y="24543119"/>
            <a:ext cx="1253357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Importance of Lignin</a:t>
            </a:r>
          </a:p>
        </p:txBody>
      </p:sp>
      <p:sp>
        <p:nvSpPr>
          <p:cNvPr id="17" name="TextBox 16">
            <a:extLst>
              <a:ext uri="{FF2B5EF4-FFF2-40B4-BE49-F238E27FC236}">
                <a16:creationId xmlns:a16="http://schemas.microsoft.com/office/drawing/2014/main" id="{196799E9-207D-FB47-BAF3-341C86A5E30C}"/>
              </a:ext>
            </a:extLst>
          </p:cNvPr>
          <p:cNvSpPr txBox="1"/>
          <p:nvPr/>
        </p:nvSpPr>
        <p:spPr>
          <a:xfrm>
            <a:off x="1146220" y="26154772"/>
            <a:ext cx="12490596" cy="2031325"/>
          </a:xfrm>
          <a:prstGeom prst="rect">
            <a:avLst/>
          </a:prstGeom>
          <a:noFill/>
        </p:spPr>
        <p:txBody>
          <a:bodyPr wrap="square" rtlCol="0">
            <a:spAutoFit/>
          </a:bodyPr>
          <a:lstStyle/>
          <a:p>
            <a:pPr algn="just"/>
            <a:r>
              <a:rPr lang="en-US" sz="2700" dirty="0">
                <a:solidFill>
                  <a:schemeClr val="bg1"/>
                </a:solidFill>
                <a:cs typeface="Times New Roman" panose="02020603050405020304" pitchFamily="18" charset="0"/>
              </a:rPr>
              <a:t>Lignin is an organic polymer that is crucial to the growth and support of vascular plants and some algae. It is made up of lignin monomers that are held together via the oxidative coupling of the monomers. These monomers also dimerize with one another to form </a:t>
            </a:r>
            <a:r>
              <a:rPr lang="en-US" sz="2700" dirty="0" err="1">
                <a:solidFill>
                  <a:schemeClr val="bg1"/>
                </a:solidFill>
                <a:cs typeface="Times New Roman" panose="02020603050405020304" pitchFamily="18" charset="0"/>
              </a:rPr>
              <a:t>lignan</a:t>
            </a:r>
            <a:r>
              <a:rPr lang="en-US" sz="2700" dirty="0">
                <a:solidFill>
                  <a:schemeClr val="bg1"/>
                </a:solidFill>
                <a:cs typeface="Times New Roman" panose="02020603050405020304" pitchFamily="18" charset="0"/>
              </a:rPr>
              <a:t>, which has biological activity. </a:t>
            </a:r>
          </a:p>
          <a:p>
            <a:endParaRPr lang="en-US" dirty="0"/>
          </a:p>
        </p:txBody>
      </p:sp>
      <p:sp>
        <p:nvSpPr>
          <p:cNvPr id="185" name="Rectangle: Rounded Corners 21">
            <a:extLst>
              <a:ext uri="{FF2B5EF4-FFF2-40B4-BE49-F238E27FC236}">
                <a16:creationId xmlns:a16="http://schemas.microsoft.com/office/drawing/2014/main" id="{9A0F9DF5-D25E-1A45-809B-39ACA972B336}"/>
              </a:ext>
            </a:extLst>
          </p:cNvPr>
          <p:cNvSpPr/>
          <p:nvPr/>
        </p:nvSpPr>
        <p:spPr>
          <a:xfrm>
            <a:off x="1065363" y="28178267"/>
            <a:ext cx="1253357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Lignin and the Peroxidase Cycle</a:t>
            </a:r>
          </a:p>
        </p:txBody>
      </p:sp>
      <p:pic>
        <p:nvPicPr>
          <p:cNvPr id="190" name="Content Placeholder 34">
            <a:extLst>
              <a:ext uri="{FF2B5EF4-FFF2-40B4-BE49-F238E27FC236}">
                <a16:creationId xmlns:a16="http://schemas.microsoft.com/office/drawing/2014/main" id="{53A828D3-4857-A04E-9CDF-A7D01D48E45C}"/>
              </a:ext>
            </a:extLst>
          </p:cNvPr>
          <p:cNvPicPr>
            <a:picLocks noChangeAspect="1"/>
          </p:cNvPicPr>
          <p:nvPr/>
        </p:nvPicPr>
        <p:blipFill>
          <a:blip r:embed="rId9"/>
          <a:stretch>
            <a:fillRect/>
          </a:stretch>
        </p:blipFill>
        <p:spPr>
          <a:xfrm>
            <a:off x="1146219" y="29966512"/>
            <a:ext cx="7441238" cy="5053841"/>
          </a:xfrm>
          <a:prstGeom prst="rect">
            <a:avLst/>
          </a:prstGeom>
          <a:ln w="15875" cap="rnd" cmpd="sng" algn="ctr">
            <a:noFill/>
            <a:prstDash val="solid"/>
          </a:ln>
        </p:spPr>
        <p:style>
          <a:lnRef idx="2">
            <a:schemeClr val="accent2"/>
          </a:lnRef>
          <a:fillRef idx="1">
            <a:schemeClr val="lt1"/>
          </a:fillRef>
          <a:effectRef idx="0">
            <a:schemeClr val="accent2"/>
          </a:effectRef>
          <a:fontRef idx="minor">
            <a:schemeClr val="dk1"/>
          </a:fontRef>
        </p:style>
      </p:pic>
      <p:pic>
        <p:nvPicPr>
          <p:cNvPr id="189" name="Picture 188">
            <a:extLst>
              <a:ext uri="{FF2B5EF4-FFF2-40B4-BE49-F238E27FC236}">
                <a16:creationId xmlns:a16="http://schemas.microsoft.com/office/drawing/2014/main" id="{0428A80E-B718-A842-8771-1AC8D74710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8694" y="32011134"/>
            <a:ext cx="6830248" cy="5043876"/>
          </a:xfrm>
          <a:prstGeom prst="rect">
            <a:avLst/>
          </a:prstGeom>
        </p:spPr>
      </p:pic>
      <p:pic>
        <p:nvPicPr>
          <p:cNvPr id="192" name="Content Placeholder 5">
            <a:extLst>
              <a:ext uri="{FF2B5EF4-FFF2-40B4-BE49-F238E27FC236}">
                <a16:creationId xmlns:a16="http://schemas.microsoft.com/office/drawing/2014/main" id="{038C39A9-A8AC-8B4A-A27A-E881CA4BA802}"/>
              </a:ext>
            </a:extLst>
          </p:cNvPr>
          <p:cNvPicPr>
            <a:picLocks noChangeAspect="1"/>
          </p:cNvPicPr>
          <p:nvPr/>
        </p:nvPicPr>
        <p:blipFill>
          <a:blip r:embed="rId11"/>
          <a:stretch>
            <a:fillRect/>
          </a:stretch>
        </p:blipFill>
        <p:spPr>
          <a:xfrm>
            <a:off x="15422705" y="9334257"/>
            <a:ext cx="8541722" cy="4333624"/>
          </a:xfrm>
          <a:prstGeom prst="rect">
            <a:avLst/>
          </a:prstGeom>
          <a:ln w="9525" cap="rnd" cmpd="sng" algn="ctr">
            <a:solidFill>
              <a:schemeClr val="bg1"/>
            </a:solidFill>
            <a:prstDash val="solid"/>
          </a:ln>
        </p:spPr>
        <p:style>
          <a:lnRef idx="2">
            <a:schemeClr val="accent2"/>
          </a:lnRef>
          <a:fillRef idx="1">
            <a:schemeClr val="lt1"/>
          </a:fillRef>
          <a:effectRef idx="0">
            <a:schemeClr val="accent2"/>
          </a:effectRef>
          <a:fontRef idx="minor">
            <a:schemeClr val="dk1"/>
          </a:fontRef>
        </p:style>
      </p:pic>
      <p:pic>
        <p:nvPicPr>
          <p:cNvPr id="193" name="Picture 192">
            <a:extLst>
              <a:ext uri="{FF2B5EF4-FFF2-40B4-BE49-F238E27FC236}">
                <a16:creationId xmlns:a16="http://schemas.microsoft.com/office/drawing/2014/main" id="{7DC3CE3D-CE25-3F43-B0CA-9F3E8E0363CA}"/>
              </a:ext>
            </a:extLst>
          </p:cNvPr>
          <p:cNvPicPr>
            <a:picLocks noChangeAspect="1"/>
          </p:cNvPicPr>
          <p:nvPr/>
        </p:nvPicPr>
        <p:blipFill>
          <a:blip r:embed="rId12"/>
          <a:stretch>
            <a:fillRect/>
          </a:stretch>
        </p:blipFill>
        <p:spPr>
          <a:xfrm>
            <a:off x="19291458" y="14560461"/>
            <a:ext cx="8937895" cy="4233083"/>
          </a:xfrm>
          <a:prstGeom prst="rect">
            <a:avLst/>
          </a:prstGeom>
          <a:ln>
            <a:solidFill>
              <a:schemeClr val="bg1"/>
            </a:solidFill>
          </a:ln>
        </p:spPr>
      </p:pic>
      <p:pic>
        <p:nvPicPr>
          <p:cNvPr id="27" name="Picture 26">
            <a:extLst>
              <a:ext uri="{FF2B5EF4-FFF2-40B4-BE49-F238E27FC236}">
                <a16:creationId xmlns:a16="http://schemas.microsoft.com/office/drawing/2014/main" id="{299AB478-5381-634C-8FB8-1535BAB335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63261" y="27094815"/>
            <a:ext cx="5152587" cy="7111521"/>
          </a:xfrm>
          <a:prstGeom prst="rect">
            <a:avLst/>
          </a:prstGeom>
        </p:spPr>
      </p:pic>
      <p:pic>
        <p:nvPicPr>
          <p:cNvPr id="194" name="Shape 65">
            <a:extLst>
              <a:ext uri="{FF2B5EF4-FFF2-40B4-BE49-F238E27FC236}">
                <a16:creationId xmlns:a16="http://schemas.microsoft.com/office/drawing/2014/main" id="{6B6E9F9B-22E0-4943-8FFF-55067CA0AAA2}"/>
              </a:ext>
            </a:extLst>
          </p:cNvPr>
          <p:cNvPicPr preferRelativeResize="0">
            <a:picLocks noChangeAspect="1"/>
          </p:cNvPicPr>
          <p:nvPr/>
        </p:nvPicPr>
        <p:blipFill rotWithShape="1">
          <a:blip r:embed="rId14">
            <a:alphaModFix/>
          </a:blip>
          <a:srcRect/>
          <a:stretch/>
        </p:blipFill>
        <p:spPr>
          <a:xfrm>
            <a:off x="37084371" y="1795950"/>
            <a:ext cx="3896761" cy="3896761"/>
          </a:xfrm>
          <a:prstGeom prst="rect">
            <a:avLst/>
          </a:prstGeom>
          <a:noFill/>
          <a:ln>
            <a:noFill/>
          </a:ln>
        </p:spPr>
      </p:pic>
      <p:sp>
        <p:nvSpPr>
          <p:cNvPr id="2" name="TextBox 1">
            <a:extLst>
              <a:ext uri="{FF2B5EF4-FFF2-40B4-BE49-F238E27FC236}">
                <a16:creationId xmlns:a16="http://schemas.microsoft.com/office/drawing/2014/main" id="{BC68BB2F-64D1-4841-B5B2-D6BCE3C509CC}"/>
              </a:ext>
            </a:extLst>
          </p:cNvPr>
          <p:cNvSpPr txBox="1"/>
          <p:nvPr/>
        </p:nvSpPr>
        <p:spPr>
          <a:xfrm>
            <a:off x="29806929" y="33992368"/>
            <a:ext cx="12940528" cy="3754874"/>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solidFill>
                  <a:schemeClr val="bg1"/>
                </a:solidFill>
              </a:rPr>
              <a:t>Kersten, P., </a:t>
            </a:r>
            <a:r>
              <a:rPr lang="en-US" sz="2200" dirty="0" err="1">
                <a:solidFill>
                  <a:schemeClr val="bg1"/>
                </a:solidFill>
              </a:rPr>
              <a:t>Kalyanaraman</a:t>
            </a:r>
            <a:r>
              <a:rPr lang="en-US" sz="2200" dirty="0">
                <a:solidFill>
                  <a:schemeClr val="bg1"/>
                </a:solidFill>
              </a:rPr>
              <a:t>, B., </a:t>
            </a:r>
            <a:r>
              <a:rPr lang="en-US" sz="2200" dirty="0" err="1">
                <a:solidFill>
                  <a:schemeClr val="bg1"/>
                </a:solidFill>
              </a:rPr>
              <a:t>Hammel</a:t>
            </a:r>
            <a:r>
              <a:rPr lang="en-US" sz="2200" dirty="0">
                <a:solidFill>
                  <a:schemeClr val="bg1"/>
                </a:solidFill>
              </a:rPr>
              <a:t>, K., </a:t>
            </a:r>
            <a:r>
              <a:rPr lang="en-US" sz="2200" dirty="0" err="1">
                <a:solidFill>
                  <a:schemeClr val="bg1"/>
                </a:solidFill>
              </a:rPr>
              <a:t>Reinhammar</a:t>
            </a:r>
            <a:r>
              <a:rPr lang="en-US" sz="2200" dirty="0">
                <a:solidFill>
                  <a:schemeClr val="bg1"/>
                </a:solidFill>
              </a:rPr>
              <a:t>, B., and Kirk, T. “Comparison of lignin peroxidase, horseradish peroxidase and laccase in the oxidation of methoxybenzenes.” </a:t>
            </a:r>
            <a:r>
              <a:rPr lang="en-US" sz="2200" i="1" dirty="0">
                <a:solidFill>
                  <a:schemeClr val="bg1"/>
                </a:solidFill>
              </a:rPr>
              <a:t>Biochemical Journal, </a:t>
            </a:r>
            <a:r>
              <a:rPr lang="en-US" sz="2200" dirty="0">
                <a:solidFill>
                  <a:schemeClr val="bg1"/>
                </a:solidFill>
              </a:rPr>
              <a:t>268, 1990, 4475-480.</a:t>
            </a:r>
          </a:p>
          <a:p>
            <a:pPr marL="285750" indent="-285750" algn="just">
              <a:buFont typeface="Arial" panose="020B0604020202020204" pitchFamily="34" charset="0"/>
              <a:buChar char="•"/>
            </a:pPr>
            <a:r>
              <a:rPr lang="en-US" sz="2200" dirty="0">
                <a:solidFill>
                  <a:schemeClr val="bg1"/>
                </a:solidFill>
              </a:rPr>
              <a:t>Sturgeon, B., Chen, Y., and Mason, R. ”Immobilized Enzyme Electron Spin </a:t>
            </a:r>
            <a:r>
              <a:rPr lang="en-US" sz="2200" dirty="0" err="1">
                <a:solidFill>
                  <a:schemeClr val="bg1"/>
                </a:solidFill>
              </a:rPr>
              <a:t>Reasonance</a:t>
            </a:r>
            <a:r>
              <a:rPr lang="en-US" sz="2200" dirty="0">
                <a:solidFill>
                  <a:schemeClr val="bg1"/>
                </a:solidFill>
              </a:rPr>
              <a:t>: A Method for Detecting Enzymatically Generated Transient Radicals.” </a:t>
            </a:r>
            <a:r>
              <a:rPr lang="en-US" sz="2200" i="1" dirty="0">
                <a:solidFill>
                  <a:schemeClr val="bg1"/>
                </a:solidFill>
              </a:rPr>
              <a:t>Analytical Chemistry, </a:t>
            </a:r>
            <a:r>
              <a:rPr lang="en-US" sz="2200" dirty="0">
                <a:solidFill>
                  <a:schemeClr val="bg1"/>
                </a:solidFill>
              </a:rPr>
              <a:t>75, no.19, 2003, 5006-5011.</a:t>
            </a:r>
          </a:p>
          <a:p>
            <a:pPr marL="285750" indent="-285750" algn="just">
              <a:buFont typeface="Arial" panose="020B0604020202020204" pitchFamily="34" charset="0"/>
              <a:buChar char="•"/>
            </a:pPr>
            <a:r>
              <a:rPr lang="en-US" sz="2200" dirty="0">
                <a:solidFill>
                  <a:schemeClr val="bg1"/>
                </a:solidFill>
              </a:rPr>
              <a:t>Russel, W., Forrester, A., Chesson, A., and Burkitt, M. “Oxidative Coupling during Lignin Polymerization Is Determined by Unpaired Electron Delocalization within Parent Phenylpropanoid Radicals.” </a:t>
            </a:r>
            <a:r>
              <a:rPr lang="en-US" sz="2200" i="1" dirty="0">
                <a:solidFill>
                  <a:schemeClr val="bg1"/>
                </a:solidFill>
              </a:rPr>
              <a:t>Archives of Biochemistry and Biophysics, </a:t>
            </a:r>
            <a:r>
              <a:rPr lang="en-US" sz="2200" dirty="0">
                <a:solidFill>
                  <a:schemeClr val="bg1"/>
                </a:solidFill>
              </a:rPr>
              <a:t>332, no. 2, 1996, 357-366.</a:t>
            </a:r>
          </a:p>
          <a:p>
            <a:pPr marL="285750" indent="-285750" algn="just">
              <a:buFont typeface="Arial" panose="020B0604020202020204" pitchFamily="34" charset="0"/>
              <a:buChar char="•"/>
            </a:pPr>
            <a:r>
              <a:rPr lang="en-US" sz="2200" dirty="0" err="1">
                <a:solidFill>
                  <a:schemeClr val="bg1"/>
                </a:solidFill>
              </a:rPr>
              <a:t>Heitner</a:t>
            </a:r>
            <a:r>
              <a:rPr lang="en-US" sz="2200" dirty="0">
                <a:solidFill>
                  <a:schemeClr val="bg1"/>
                </a:solidFill>
              </a:rPr>
              <a:t>, C., </a:t>
            </a:r>
            <a:r>
              <a:rPr lang="en-US" sz="2200" dirty="0" err="1">
                <a:solidFill>
                  <a:schemeClr val="bg1"/>
                </a:solidFill>
              </a:rPr>
              <a:t>Dimmel</a:t>
            </a:r>
            <a:r>
              <a:rPr lang="en-US" sz="2200" dirty="0">
                <a:solidFill>
                  <a:schemeClr val="bg1"/>
                </a:solidFill>
              </a:rPr>
              <a:t>, D., and Schmidt, J. </a:t>
            </a:r>
            <a:r>
              <a:rPr lang="en-US" sz="2200" i="1" dirty="0">
                <a:solidFill>
                  <a:schemeClr val="bg1"/>
                </a:solidFill>
              </a:rPr>
              <a:t>Lignin and </a:t>
            </a:r>
            <a:r>
              <a:rPr lang="en-US" sz="2200" i="1" dirty="0" err="1">
                <a:solidFill>
                  <a:schemeClr val="bg1"/>
                </a:solidFill>
              </a:rPr>
              <a:t>Lignans</a:t>
            </a:r>
            <a:r>
              <a:rPr lang="en-US" sz="2200" i="1" dirty="0">
                <a:solidFill>
                  <a:schemeClr val="bg1"/>
                </a:solidFill>
              </a:rPr>
              <a:t> Advances in Biochemistry. </a:t>
            </a:r>
            <a:r>
              <a:rPr lang="en-US" sz="2200" dirty="0">
                <a:solidFill>
                  <a:schemeClr val="bg1"/>
                </a:solidFill>
              </a:rPr>
              <a:t>Boca Raton, Taylor and Francis Group, LLC, 2010.</a:t>
            </a:r>
          </a:p>
          <a:p>
            <a:pPr marL="285750" indent="-285750">
              <a:buFont typeface="Arial" panose="020B0604020202020204" pitchFamily="34" charset="0"/>
              <a:buChar char="•"/>
            </a:pPr>
            <a:endParaRPr lang="en-US" dirty="0">
              <a:solidFill>
                <a:schemeClr val="bg1"/>
              </a:solidFill>
            </a:endParaRPr>
          </a:p>
        </p:txBody>
      </p:sp>
      <p:sp>
        <p:nvSpPr>
          <p:cNvPr id="3" name="TextBox 2">
            <a:extLst>
              <a:ext uri="{FF2B5EF4-FFF2-40B4-BE49-F238E27FC236}">
                <a16:creationId xmlns:a16="http://schemas.microsoft.com/office/drawing/2014/main" id="{E962B4EA-B8BC-F34C-AA86-D1D6F24B2F70}"/>
              </a:ext>
            </a:extLst>
          </p:cNvPr>
          <p:cNvSpPr txBox="1"/>
          <p:nvPr/>
        </p:nvSpPr>
        <p:spPr>
          <a:xfrm>
            <a:off x="19247916" y="18895206"/>
            <a:ext cx="9134078" cy="646331"/>
          </a:xfrm>
          <a:prstGeom prst="rect">
            <a:avLst/>
          </a:prstGeom>
          <a:noFill/>
        </p:spPr>
        <p:txBody>
          <a:bodyPr wrap="square" rtlCol="0">
            <a:spAutoFit/>
          </a:bodyPr>
          <a:lstStyle/>
          <a:p>
            <a:pPr algn="just"/>
            <a:r>
              <a:rPr lang="en-US" b="1" dirty="0">
                <a:solidFill>
                  <a:schemeClr val="bg1"/>
                </a:solidFill>
              </a:rPr>
              <a:t>Figure 3</a:t>
            </a:r>
            <a:r>
              <a:rPr lang="en-US" dirty="0">
                <a:solidFill>
                  <a:schemeClr val="bg1"/>
                </a:solidFill>
              </a:rPr>
              <a:t>: </a:t>
            </a:r>
            <a:r>
              <a:rPr lang="en-US" dirty="0" err="1">
                <a:solidFill>
                  <a:schemeClr val="bg1"/>
                </a:solidFill>
              </a:rPr>
              <a:t>Coniferyl</a:t>
            </a:r>
            <a:r>
              <a:rPr lang="en-US" dirty="0">
                <a:solidFill>
                  <a:schemeClr val="bg1"/>
                </a:solidFill>
              </a:rPr>
              <a:t> alcohol simulation using IE-ESR with 10 </a:t>
            </a:r>
            <a:r>
              <a:rPr lang="en-US" dirty="0" err="1">
                <a:solidFill>
                  <a:schemeClr val="bg1"/>
                </a:solidFill>
              </a:rPr>
              <a:t>mM</a:t>
            </a:r>
            <a:r>
              <a:rPr lang="en-US" dirty="0">
                <a:solidFill>
                  <a:schemeClr val="bg1"/>
                </a:solidFill>
              </a:rPr>
              <a:t> </a:t>
            </a:r>
            <a:r>
              <a:rPr lang="en-US" dirty="0" err="1">
                <a:solidFill>
                  <a:schemeClr val="bg1"/>
                </a:solidFill>
              </a:rPr>
              <a:t>coniferyl</a:t>
            </a:r>
            <a:r>
              <a:rPr lang="en-US" dirty="0">
                <a:solidFill>
                  <a:schemeClr val="bg1"/>
                </a:solidFill>
              </a:rPr>
              <a:t> alcohol in 50/50 dioxane pH 5 buffer and 10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 </a:t>
            </a:r>
            <a:r>
              <a:rPr lang="en-US" dirty="0">
                <a:solidFill>
                  <a:schemeClr val="bg1"/>
                </a:solidFill>
              </a:rPr>
              <a:t>and g-shift = -0.26, </a:t>
            </a:r>
            <a:r>
              <a:rPr lang="en-US" dirty="0" err="1">
                <a:solidFill>
                  <a:schemeClr val="bg1"/>
                </a:solidFill>
              </a:rPr>
              <a:t>lineshape</a:t>
            </a:r>
            <a:r>
              <a:rPr lang="en-US" dirty="0">
                <a:solidFill>
                  <a:schemeClr val="bg1"/>
                </a:solidFill>
              </a:rPr>
              <a:t> = 22, linewidth = 0.32.</a:t>
            </a:r>
          </a:p>
        </p:txBody>
      </p:sp>
      <p:sp>
        <p:nvSpPr>
          <p:cNvPr id="48" name="TextBox 47">
            <a:extLst>
              <a:ext uri="{FF2B5EF4-FFF2-40B4-BE49-F238E27FC236}">
                <a16:creationId xmlns:a16="http://schemas.microsoft.com/office/drawing/2014/main" id="{2230C0E6-C7A9-234D-92A6-0AC11AB6A31E}"/>
              </a:ext>
            </a:extLst>
          </p:cNvPr>
          <p:cNvSpPr txBox="1"/>
          <p:nvPr/>
        </p:nvSpPr>
        <p:spPr>
          <a:xfrm>
            <a:off x="15422705" y="13767115"/>
            <a:ext cx="8860953" cy="646331"/>
          </a:xfrm>
          <a:prstGeom prst="rect">
            <a:avLst/>
          </a:prstGeom>
          <a:noFill/>
        </p:spPr>
        <p:txBody>
          <a:bodyPr wrap="square" rtlCol="0">
            <a:spAutoFit/>
          </a:bodyPr>
          <a:lstStyle/>
          <a:p>
            <a:pPr algn="just"/>
            <a:r>
              <a:rPr lang="en-US" b="1" dirty="0">
                <a:solidFill>
                  <a:schemeClr val="bg1"/>
                </a:solidFill>
              </a:rPr>
              <a:t>Figure 2</a:t>
            </a:r>
            <a:r>
              <a:rPr lang="en-US" dirty="0">
                <a:solidFill>
                  <a:schemeClr val="bg1"/>
                </a:solidFill>
              </a:rPr>
              <a:t>: Ferulic acid simulation using IE-ESR with 10mM ferulic acid in 50/50 dioxane pH 7.4 buffer and 10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a:t>
            </a:r>
            <a:r>
              <a:rPr lang="en-US" dirty="0">
                <a:solidFill>
                  <a:schemeClr val="bg1"/>
                </a:solidFill>
              </a:rPr>
              <a:t> and a  g-shift = -0.26, </a:t>
            </a:r>
            <a:r>
              <a:rPr lang="en-US" dirty="0" err="1">
                <a:solidFill>
                  <a:schemeClr val="bg1"/>
                </a:solidFill>
              </a:rPr>
              <a:t>lineshape</a:t>
            </a:r>
            <a:r>
              <a:rPr lang="en-US" dirty="0">
                <a:solidFill>
                  <a:schemeClr val="bg1"/>
                </a:solidFill>
              </a:rPr>
              <a:t> = 22, linewidth = 0.32.</a:t>
            </a:r>
          </a:p>
        </p:txBody>
      </p:sp>
      <p:sp>
        <p:nvSpPr>
          <p:cNvPr id="12" name="TextBox 11">
            <a:extLst>
              <a:ext uri="{FF2B5EF4-FFF2-40B4-BE49-F238E27FC236}">
                <a16:creationId xmlns:a16="http://schemas.microsoft.com/office/drawing/2014/main" id="{5FF3F5F7-145D-D14E-94DC-7D3A1B47B521}"/>
              </a:ext>
            </a:extLst>
          </p:cNvPr>
          <p:cNvSpPr txBox="1"/>
          <p:nvPr/>
        </p:nvSpPr>
        <p:spPr>
          <a:xfrm>
            <a:off x="16117036" y="34302642"/>
            <a:ext cx="4998809" cy="646331"/>
          </a:xfrm>
          <a:prstGeom prst="rect">
            <a:avLst/>
          </a:prstGeom>
          <a:noFill/>
        </p:spPr>
        <p:txBody>
          <a:bodyPr wrap="square" rtlCol="0">
            <a:spAutoFit/>
          </a:bodyPr>
          <a:lstStyle/>
          <a:p>
            <a:r>
              <a:rPr lang="en-US" b="1" dirty="0">
                <a:solidFill>
                  <a:schemeClr val="bg1"/>
                </a:solidFill>
              </a:rPr>
              <a:t>Figure 4</a:t>
            </a:r>
            <a:r>
              <a:rPr lang="en-US" dirty="0">
                <a:solidFill>
                  <a:schemeClr val="bg1"/>
                </a:solidFill>
              </a:rPr>
              <a:t>: 2 </a:t>
            </a:r>
            <a:r>
              <a:rPr lang="en-US" dirty="0" err="1">
                <a:solidFill>
                  <a:schemeClr val="bg1"/>
                </a:solidFill>
              </a:rPr>
              <a:t>mM</a:t>
            </a:r>
            <a:r>
              <a:rPr lang="en-US" dirty="0">
                <a:solidFill>
                  <a:schemeClr val="bg1"/>
                </a:solidFill>
              </a:rPr>
              <a:t> ferulic acid in 50/50 dioxane pH 5 buffer with HRP</a:t>
            </a:r>
            <a:r>
              <a:rPr lang="en-US" baseline="-25000" dirty="0">
                <a:solidFill>
                  <a:schemeClr val="bg1"/>
                </a:solidFill>
              </a:rPr>
              <a:t> </a:t>
            </a:r>
            <a:r>
              <a:rPr lang="en-US" dirty="0">
                <a:solidFill>
                  <a:schemeClr val="bg1"/>
                </a:solidFill>
              </a:rPr>
              <a:t>and 0.5 M H</a:t>
            </a:r>
            <a:r>
              <a:rPr lang="en-US" baseline="-25000" dirty="0">
                <a:solidFill>
                  <a:schemeClr val="bg1"/>
                </a:solidFill>
              </a:rPr>
              <a:t>2</a:t>
            </a:r>
            <a:r>
              <a:rPr lang="en-US" dirty="0">
                <a:solidFill>
                  <a:schemeClr val="bg1"/>
                </a:solidFill>
              </a:rPr>
              <a:t>O</a:t>
            </a:r>
            <a:r>
              <a:rPr lang="en-US" baseline="-25000" dirty="0">
                <a:solidFill>
                  <a:schemeClr val="bg1"/>
                </a:solidFill>
              </a:rPr>
              <a:t>2</a:t>
            </a:r>
            <a:r>
              <a:rPr lang="en-US" dirty="0">
                <a:solidFill>
                  <a:schemeClr val="bg1"/>
                </a:solidFill>
              </a:rPr>
              <a:t> </a:t>
            </a:r>
          </a:p>
        </p:txBody>
      </p:sp>
      <p:sp>
        <p:nvSpPr>
          <p:cNvPr id="51" name="TextBox 50">
            <a:extLst>
              <a:ext uri="{FF2B5EF4-FFF2-40B4-BE49-F238E27FC236}">
                <a16:creationId xmlns:a16="http://schemas.microsoft.com/office/drawing/2014/main" id="{ADED60C9-546D-414B-B05C-A8BF14BA9944}"/>
              </a:ext>
            </a:extLst>
          </p:cNvPr>
          <p:cNvSpPr txBox="1"/>
          <p:nvPr/>
        </p:nvSpPr>
        <p:spPr>
          <a:xfrm>
            <a:off x="22497403" y="34302641"/>
            <a:ext cx="5052584" cy="646331"/>
          </a:xfrm>
          <a:prstGeom prst="rect">
            <a:avLst/>
          </a:prstGeom>
          <a:noFill/>
        </p:spPr>
        <p:txBody>
          <a:bodyPr wrap="square" rtlCol="0">
            <a:spAutoFit/>
          </a:bodyPr>
          <a:lstStyle/>
          <a:p>
            <a:r>
              <a:rPr lang="en-US" b="1" dirty="0">
                <a:solidFill>
                  <a:schemeClr val="bg1"/>
                </a:solidFill>
              </a:rPr>
              <a:t>Figure 5</a:t>
            </a:r>
            <a:r>
              <a:rPr lang="en-US" dirty="0">
                <a:solidFill>
                  <a:schemeClr val="bg1"/>
                </a:solidFill>
              </a:rPr>
              <a:t>: 1 </a:t>
            </a:r>
            <a:r>
              <a:rPr lang="en-US" dirty="0" err="1">
                <a:solidFill>
                  <a:schemeClr val="bg1"/>
                </a:solidFill>
              </a:rPr>
              <a:t>mM</a:t>
            </a:r>
            <a:r>
              <a:rPr lang="en-US" dirty="0">
                <a:solidFill>
                  <a:schemeClr val="bg1"/>
                </a:solidFill>
              </a:rPr>
              <a:t> ferulic acid in 50/50 dioxane pH 5 buffer with </a:t>
            </a:r>
            <a:r>
              <a:rPr lang="en-US" dirty="0" err="1">
                <a:solidFill>
                  <a:schemeClr val="bg1"/>
                </a:solidFill>
              </a:rPr>
              <a:t>HRP</a:t>
            </a:r>
            <a:r>
              <a:rPr lang="en-US" baseline="-25000" dirty="0" err="1">
                <a:solidFill>
                  <a:schemeClr val="bg1"/>
                </a:solidFill>
              </a:rPr>
              <a:t>i</a:t>
            </a:r>
            <a:r>
              <a:rPr lang="en-US" dirty="0">
                <a:solidFill>
                  <a:schemeClr val="bg1"/>
                </a:solidFill>
              </a:rPr>
              <a:t> and 1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a:t>
            </a:r>
            <a:r>
              <a:rPr lang="en-US" dirty="0">
                <a:solidFill>
                  <a:schemeClr val="bg1"/>
                </a:solidFill>
              </a:rPr>
              <a:t>.</a:t>
            </a:r>
          </a:p>
        </p:txBody>
      </p:sp>
      <p:sp>
        <p:nvSpPr>
          <p:cNvPr id="20" name="TextBox 19">
            <a:extLst>
              <a:ext uri="{FF2B5EF4-FFF2-40B4-BE49-F238E27FC236}">
                <a16:creationId xmlns:a16="http://schemas.microsoft.com/office/drawing/2014/main" id="{1B2196AC-C1C9-9B43-9EE8-A41569084384}"/>
              </a:ext>
            </a:extLst>
          </p:cNvPr>
          <p:cNvSpPr txBox="1"/>
          <p:nvPr/>
        </p:nvSpPr>
        <p:spPr>
          <a:xfrm>
            <a:off x="19399721" y="29543355"/>
            <a:ext cx="1075993" cy="369332"/>
          </a:xfrm>
          <a:prstGeom prst="rect">
            <a:avLst/>
          </a:prstGeom>
          <a:noFill/>
        </p:spPr>
        <p:txBody>
          <a:bodyPr wrap="square" rtlCol="0">
            <a:spAutoFit/>
          </a:bodyPr>
          <a:lstStyle/>
          <a:p>
            <a:r>
              <a:rPr lang="en-US" dirty="0">
                <a:solidFill>
                  <a:schemeClr val="bg1"/>
                </a:solidFill>
              </a:rPr>
              <a:t>standard</a:t>
            </a:r>
          </a:p>
        </p:txBody>
      </p:sp>
      <p:sp>
        <p:nvSpPr>
          <p:cNvPr id="23" name="TextBox 22">
            <a:extLst>
              <a:ext uri="{FF2B5EF4-FFF2-40B4-BE49-F238E27FC236}">
                <a16:creationId xmlns:a16="http://schemas.microsoft.com/office/drawing/2014/main" id="{80E299D5-8919-6346-A5DD-C83AA8770CB4}"/>
              </a:ext>
            </a:extLst>
          </p:cNvPr>
          <p:cNvSpPr txBox="1"/>
          <p:nvPr/>
        </p:nvSpPr>
        <p:spPr>
          <a:xfrm>
            <a:off x="19399721" y="30711687"/>
            <a:ext cx="1682279" cy="369332"/>
          </a:xfrm>
          <a:prstGeom prst="rect">
            <a:avLst/>
          </a:prstGeom>
          <a:noFill/>
        </p:spPr>
        <p:txBody>
          <a:bodyPr wrap="square" rtlCol="0">
            <a:spAutoFit/>
          </a:bodyPr>
          <a:lstStyle/>
          <a:p>
            <a:r>
              <a:rPr lang="en-US" dirty="0">
                <a:solidFill>
                  <a:schemeClr val="bg1"/>
                </a:solidFill>
              </a:rPr>
              <a:t>0.25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a:t>
            </a:r>
            <a:endParaRPr lang="en-US" dirty="0">
              <a:solidFill>
                <a:schemeClr val="bg1"/>
              </a:solidFill>
            </a:endParaRPr>
          </a:p>
        </p:txBody>
      </p:sp>
      <p:sp>
        <p:nvSpPr>
          <p:cNvPr id="54" name="TextBox 53">
            <a:extLst>
              <a:ext uri="{FF2B5EF4-FFF2-40B4-BE49-F238E27FC236}">
                <a16:creationId xmlns:a16="http://schemas.microsoft.com/office/drawing/2014/main" id="{001566FE-3A5B-7D4C-A46D-25B996AB9A00}"/>
              </a:ext>
            </a:extLst>
          </p:cNvPr>
          <p:cNvSpPr txBox="1"/>
          <p:nvPr/>
        </p:nvSpPr>
        <p:spPr>
          <a:xfrm>
            <a:off x="19399721" y="33096955"/>
            <a:ext cx="1682279" cy="369332"/>
          </a:xfrm>
          <a:prstGeom prst="rect">
            <a:avLst/>
          </a:prstGeom>
          <a:noFill/>
        </p:spPr>
        <p:txBody>
          <a:bodyPr wrap="square" rtlCol="0">
            <a:spAutoFit/>
          </a:bodyPr>
          <a:lstStyle/>
          <a:p>
            <a:r>
              <a:rPr lang="en-US" dirty="0">
                <a:solidFill>
                  <a:schemeClr val="bg1"/>
                </a:solidFill>
              </a:rPr>
              <a:t>1.00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a:t>
            </a:r>
            <a:endParaRPr lang="en-US" dirty="0">
              <a:solidFill>
                <a:schemeClr val="bg1"/>
              </a:solidFill>
            </a:endParaRPr>
          </a:p>
        </p:txBody>
      </p:sp>
      <p:sp>
        <p:nvSpPr>
          <p:cNvPr id="55" name="TextBox 54">
            <a:extLst>
              <a:ext uri="{FF2B5EF4-FFF2-40B4-BE49-F238E27FC236}">
                <a16:creationId xmlns:a16="http://schemas.microsoft.com/office/drawing/2014/main" id="{2EAA3329-CF36-1C4E-8F34-92BF65AC49E4}"/>
              </a:ext>
            </a:extLst>
          </p:cNvPr>
          <p:cNvSpPr txBox="1"/>
          <p:nvPr/>
        </p:nvSpPr>
        <p:spPr>
          <a:xfrm>
            <a:off x="19400975" y="31947864"/>
            <a:ext cx="1681025" cy="369332"/>
          </a:xfrm>
          <a:prstGeom prst="rect">
            <a:avLst/>
          </a:prstGeom>
          <a:noFill/>
        </p:spPr>
        <p:txBody>
          <a:bodyPr wrap="square" rtlCol="0">
            <a:spAutoFit/>
          </a:bodyPr>
          <a:lstStyle/>
          <a:p>
            <a:r>
              <a:rPr lang="en-US" dirty="0">
                <a:solidFill>
                  <a:schemeClr val="bg1"/>
                </a:solidFill>
              </a:rPr>
              <a:t>0.50 </a:t>
            </a:r>
            <a:r>
              <a:rPr lang="en-US" dirty="0" err="1">
                <a:solidFill>
                  <a:schemeClr val="bg1"/>
                </a:solidFill>
              </a:rPr>
              <a:t>mM</a:t>
            </a:r>
            <a:r>
              <a:rPr lang="en-US" dirty="0">
                <a:solidFill>
                  <a:schemeClr val="bg1"/>
                </a:solidFill>
              </a:rPr>
              <a:t> H</a:t>
            </a:r>
            <a:r>
              <a:rPr lang="en-US" baseline="-25000" dirty="0">
                <a:solidFill>
                  <a:schemeClr val="bg1"/>
                </a:solidFill>
              </a:rPr>
              <a:t>2</a:t>
            </a:r>
            <a:r>
              <a:rPr lang="en-US" dirty="0">
                <a:solidFill>
                  <a:schemeClr val="bg1"/>
                </a:solidFill>
              </a:rPr>
              <a:t>O</a:t>
            </a:r>
            <a:r>
              <a:rPr lang="en-US" baseline="-25000" dirty="0">
                <a:solidFill>
                  <a:schemeClr val="bg1"/>
                </a:solidFill>
              </a:rPr>
              <a:t>2</a:t>
            </a:r>
            <a:endParaRPr lang="en-US" dirty="0">
              <a:solidFill>
                <a:schemeClr val="bg1"/>
              </a:solidFill>
            </a:endParaRPr>
          </a:p>
        </p:txBody>
      </p:sp>
      <p:sp>
        <p:nvSpPr>
          <p:cNvPr id="24" name="TextBox 23">
            <a:extLst>
              <a:ext uri="{FF2B5EF4-FFF2-40B4-BE49-F238E27FC236}">
                <a16:creationId xmlns:a16="http://schemas.microsoft.com/office/drawing/2014/main" id="{4EA464A0-FDE8-F844-AE5C-8D4C472C3F57}"/>
              </a:ext>
            </a:extLst>
          </p:cNvPr>
          <p:cNvSpPr txBox="1"/>
          <p:nvPr/>
        </p:nvSpPr>
        <p:spPr>
          <a:xfrm>
            <a:off x="15408402" y="35065528"/>
            <a:ext cx="12802539" cy="2400657"/>
          </a:xfrm>
          <a:prstGeom prst="rect">
            <a:avLst/>
          </a:prstGeom>
          <a:noFill/>
        </p:spPr>
        <p:txBody>
          <a:bodyPr wrap="square" rtlCol="0">
            <a:spAutoFit/>
          </a:bodyPr>
          <a:lstStyle/>
          <a:p>
            <a:pPr algn="just"/>
            <a:r>
              <a:rPr lang="en-US" sz="2500" dirty="0">
                <a:solidFill>
                  <a:schemeClr val="bg1"/>
                </a:solidFill>
              </a:rPr>
              <a:t>Beaker reactions were completed using a method applying an acetonitrile (ACN) and water gradient for 25 minutes. For 0-10 minutes, a gradient of 100% water and 0% ACN, for 10-20 minutes, a gradient of 80% ACN and 20% water, and for 20-25 minutes a 100% water and 0% ACN gradient. Each trial was ran on the HPLC two times. A differing concentration of hydrogen peroxide was present in each trial and HRP was used. The same procedure was used with </a:t>
            </a:r>
            <a:r>
              <a:rPr lang="en-US" sz="2500" dirty="0" err="1">
                <a:solidFill>
                  <a:schemeClr val="bg1"/>
                </a:solidFill>
              </a:rPr>
              <a:t>HRP</a:t>
            </a:r>
            <a:r>
              <a:rPr lang="en-US" sz="2500" baseline="-25000" dirty="0" err="1">
                <a:solidFill>
                  <a:schemeClr val="bg1"/>
                </a:solidFill>
              </a:rPr>
              <a:t>i</a:t>
            </a:r>
            <a:r>
              <a:rPr lang="en-US" sz="2500" dirty="0">
                <a:solidFill>
                  <a:schemeClr val="bg1"/>
                </a:solidFill>
              </a:rPr>
              <a:t> but the flow of the substrate was altered with a constant concentration of H</a:t>
            </a:r>
            <a:r>
              <a:rPr lang="en-US" sz="2500" baseline="-25000" dirty="0">
                <a:solidFill>
                  <a:schemeClr val="bg1"/>
                </a:solidFill>
              </a:rPr>
              <a:t>2</a:t>
            </a:r>
            <a:r>
              <a:rPr lang="en-US" sz="2500" dirty="0">
                <a:solidFill>
                  <a:schemeClr val="bg1"/>
                </a:solidFill>
              </a:rPr>
              <a:t>O</a:t>
            </a:r>
            <a:r>
              <a:rPr lang="en-US" sz="2500" baseline="-25000" dirty="0">
                <a:solidFill>
                  <a:schemeClr val="bg1"/>
                </a:solidFill>
              </a:rPr>
              <a:t>2</a:t>
            </a:r>
            <a:r>
              <a:rPr lang="en-US" sz="2500" dirty="0">
                <a:solidFill>
                  <a:schemeClr val="bg1"/>
                </a:solidFill>
              </a:rPr>
              <a:t>.</a:t>
            </a:r>
          </a:p>
        </p:txBody>
      </p:sp>
      <p:sp>
        <p:nvSpPr>
          <p:cNvPr id="61" name="Rectangle: Rounded Corners 76">
            <a:extLst>
              <a:ext uri="{FF2B5EF4-FFF2-40B4-BE49-F238E27FC236}">
                <a16:creationId xmlns:a16="http://schemas.microsoft.com/office/drawing/2014/main" id="{D4DE8615-EDB3-CA4E-9F11-3C07AA2607D6}"/>
              </a:ext>
            </a:extLst>
          </p:cNvPr>
          <p:cNvSpPr/>
          <p:nvPr/>
        </p:nvSpPr>
        <p:spPr>
          <a:xfrm>
            <a:off x="15426814" y="25642540"/>
            <a:ext cx="12802539" cy="1243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t>HPLC Analysis</a:t>
            </a:r>
          </a:p>
        </p:txBody>
      </p:sp>
      <p:pic>
        <p:nvPicPr>
          <p:cNvPr id="32" name="Picture 31">
            <a:extLst>
              <a:ext uri="{FF2B5EF4-FFF2-40B4-BE49-F238E27FC236}">
                <a16:creationId xmlns:a16="http://schemas.microsoft.com/office/drawing/2014/main" id="{F3441BC5-1677-3345-A942-7AADFA3215F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377729" y="9566479"/>
            <a:ext cx="3406639" cy="4014967"/>
          </a:xfrm>
          <a:prstGeom prst="rect">
            <a:avLst/>
          </a:prstGeom>
        </p:spPr>
      </p:pic>
      <p:pic>
        <p:nvPicPr>
          <p:cNvPr id="34" name="Picture 33">
            <a:extLst>
              <a:ext uri="{FF2B5EF4-FFF2-40B4-BE49-F238E27FC236}">
                <a16:creationId xmlns:a16="http://schemas.microsoft.com/office/drawing/2014/main" id="{7A677B7B-70EE-2947-916E-4911BD62755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496922" y="14795137"/>
            <a:ext cx="3394079" cy="4000165"/>
          </a:xfrm>
          <a:prstGeom prst="rect">
            <a:avLst/>
          </a:prstGeom>
        </p:spPr>
      </p:pic>
      <p:pic>
        <p:nvPicPr>
          <p:cNvPr id="36" name="Picture 35">
            <a:extLst>
              <a:ext uri="{FF2B5EF4-FFF2-40B4-BE49-F238E27FC236}">
                <a16:creationId xmlns:a16="http://schemas.microsoft.com/office/drawing/2014/main" id="{F4DC2315-163F-DE4E-B016-28594DDB8F2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35987" y="10264421"/>
            <a:ext cx="3201232" cy="3772880"/>
          </a:xfrm>
          <a:prstGeom prst="rect">
            <a:avLst/>
          </a:prstGeom>
        </p:spPr>
      </p:pic>
      <p:pic>
        <p:nvPicPr>
          <p:cNvPr id="38" name="Picture 37">
            <a:extLst>
              <a:ext uri="{FF2B5EF4-FFF2-40B4-BE49-F238E27FC236}">
                <a16:creationId xmlns:a16="http://schemas.microsoft.com/office/drawing/2014/main" id="{40223147-20ED-F54F-8800-FF8FD536F1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067683" y="10298013"/>
            <a:ext cx="3209510" cy="3725324"/>
          </a:xfrm>
          <a:prstGeom prst="rect">
            <a:avLst/>
          </a:prstGeom>
        </p:spPr>
      </p:pic>
      <p:pic>
        <p:nvPicPr>
          <p:cNvPr id="40" name="Picture 39">
            <a:extLst>
              <a:ext uri="{FF2B5EF4-FFF2-40B4-BE49-F238E27FC236}">
                <a16:creationId xmlns:a16="http://schemas.microsoft.com/office/drawing/2014/main" id="{46727758-B5A9-F347-8A01-CCEB1B435C5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887943" y="10250980"/>
            <a:ext cx="2614813" cy="3819389"/>
          </a:xfrm>
          <a:prstGeom prst="rect">
            <a:avLst/>
          </a:prstGeom>
        </p:spPr>
      </p:pic>
      <p:pic>
        <p:nvPicPr>
          <p:cNvPr id="42" name="Picture 41">
            <a:extLst>
              <a:ext uri="{FF2B5EF4-FFF2-40B4-BE49-F238E27FC236}">
                <a16:creationId xmlns:a16="http://schemas.microsoft.com/office/drawing/2014/main" id="{2CFDA9A0-B860-F841-B9F2-60650C0F70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175141" y="10173393"/>
            <a:ext cx="2601374" cy="3799760"/>
          </a:xfrm>
          <a:prstGeom prst="rect">
            <a:avLst/>
          </a:prstGeom>
        </p:spPr>
      </p:pic>
      <p:cxnSp>
        <p:nvCxnSpPr>
          <p:cNvPr id="44" name="Straight Arrow Connector 43">
            <a:extLst>
              <a:ext uri="{FF2B5EF4-FFF2-40B4-BE49-F238E27FC236}">
                <a16:creationId xmlns:a16="http://schemas.microsoft.com/office/drawing/2014/main" id="{DE2FEC32-F744-B34C-81AA-FB529BFED6D3}"/>
              </a:ext>
            </a:extLst>
          </p:cNvPr>
          <p:cNvCxnSpPr/>
          <p:nvPr/>
        </p:nvCxnSpPr>
        <p:spPr>
          <a:xfrm>
            <a:off x="32535616" y="12206621"/>
            <a:ext cx="1231457" cy="0"/>
          </a:xfrm>
          <a:prstGeom prst="straightConnector1">
            <a:avLst/>
          </a:prstGeom>
          <a:ln w="1905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5E43D7C1-622F-8049-A28B-280565E385AD}"/>
              </a:ext>
            </a:extLst>
          </p:cNvPr>
          <p:cNvCxnSpPr/>
          <p:nvPr/>
        </p:nvCxnSpPr>
        <p:spPr>
          <a:xfrm>
            <a:off x="39749675" y="12243013"/>
            <a:ext cx="1231457" cy="0"/>
          </a:xfrm>
          <a:prstGeom prst="straightConnector1">
            <a:avLst/>
          </a:prstGeom>
          <a:ln w="1905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DDA26546-2685-5042-8590-C8EB662A40FE}"/>
              </a:ext>
            </a:extLst>
          </p:cNvPr>
          <p:cNvCxnSpPr/>
          <p:nvPr/>
        </p:nvCxnSpPr>
        <p:spPr>
          <a:xfrm>
            <a:off x="36277193" y="12243013"/>
            <a:ext cx="1231457" cy="0"/>
          </a:xfrm>
          <a:prstGeom prst="straightConnector1">
            <a:avLst/>
          </a:prstGeom>
          <a:ln w="1905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986328E3-1714-844F-8B62-50ED80A27C78}"/>
              </a:ext>
            </a:extLst>
          </p:cNvPr>
          <p:cNvSpPr txBox="1"/>
          <p:nvPr/>
        </p:nvSpPr>
        <p:spPr>
          <a:xfrm>
            <a:off x="26889923" y="10503060"/>
            <a:ext cx="610911" cy="400110"/>
          </a:xfrm>
          <a:prstGeom prst="rect">
            <a:avLst/>
          </a:prstGeom>
          <a:noFill/>
        </p:spPr>
        <p:txBody>
          <a:bodyPr wrap="square" rtlCol="0">
            <a:spAutoFit/>
          </a:bodyPr>
          <a:lstStyle/>
          <a:p>
            <a:r>
              <a:rPr lang="en-US" sz="2000" b="1" dirty="0">
                <a:solidFill>
                  <a:schemeClr val="bg1"/>
                </a:solidFill>
              </a:rPr>
              <a:t>5</a:t>
            </a:r>
          </a:p>
        </p:txBody>
      </p:sp>
      <p:sp>
        <p:nvSpPr>
          <p:cNvPr id="83" name="TextBox 82">
            <a:extLst>
              <a:ext uri="{FF2B5EF4-FFF2-40B4-BE49-F238E27FC236}">
                <a16:creationId xmlns:a16="http://schemas.microsoft.com/office/drawing/2014/main" id="{B84F4386-9CC4-C94B-9EF9-E7C79B4F6822}"/>
              </a:ext>
            </a:extLst>
          </p:cNvPr>
          <p:cNvSpPr txBox="1"/>
          <p:nvPr/>
        </p:nvSpPr>
        <p:spPr>
          <a:xfrm>
            <a:off x="26898547" y="11090542"/>
            <a:ext cx="783368" cy="400110"/>
          </a:xfrm>
          <a:prstGeom prst="rect">
            <a:avLst/>
          </a:prstGeom>
          <a:noFill/>
        </p:spPr>
        <p:txBody>
          <a:bodyPr wrap="square" rtlCol="0">
            <a:spAutoFit/>
          </a:bodyPr>
          <a:lstStyle/>
          <a:p>
            <a:r>
              <a:rPr lang="en-US" sz="2000" b="1" dirty="0">
                <a:solidFill>
                  <a:schemeClr val="bg1"/>
                </a:solidFill>
              </a:rPr>
              <a:t>6</a:t>
            </a:r>
          </a:p>
        </p:txBody>
      </p:sp>
      <p:sp>
        <p:nvSpPr>
          <p:cNvPr id="84" name="TextBox 83">
            <a:extLst>
              <a:ext uri="{FF2B5EF4-FFF2-40B4-BE49-F238E27FC236}">
                <a16:creationId xmlns:a16="http://schemas.microsoft.com/office/drawing/2014/main" id="{D95365BD-8006-B24C-983E-DC533B44CFF5}"/>
              </a:ext>
            </a:extLst>
          </p:cNvPr>
          <p:cNvSpPr txBox="1"/>
          <p:nvPr/>
        </p:nvSpPr>
        <p:spPr>
          <a:xfrm>
            <a:off x="25611003" y="11141342"/>
            <a:ext cx="380604" cy="400110"/>
          </a:xfrm>
          <a:prstGeom prst="rect">
            <a:avLst/>
          </a:prstGeom>
          <a:noFill/>
        </p:spPr>
        <p:txBody>
          <a:bodyPr wrap="square" rtlCol="0">
            <a:spAutoFit/>
          </a:bodyPr>
          <a:lstStyle/>
          <a:p>
            <a:r>
              <a:rPr lang="en-US" sz="2000" b="1" dirty="0">
                <a:solidFill>
                  <a:schemeClr val="bg1"/>
                </a:solidFill>
              </a:rPr>
              <a:t>2</a:t>
            </a:r>
          </a:p>
        </p:txBody>
      </p:sp>
      <p:sp>
        <p:nvSpPr>
          <p:cNvPr id="46" name="TextBox 45">
            <a:extLst>
              <a:ext uri="{FF2B5EF4-FFF2-40B4-BE49-F238E27FC236}">
                <a16:creationId xmlns:a16="http://schemas.microsoft.com/office/drawing/2014/main" id="{91708B10-ED73-534B-BE14-FF78663E453C}"/>
              </a:ext>
            </a:extLst>
          </p:cNvPr>
          <p:cNvSpPr txBox="1"/>
          <p:nvPr/>
        </p:nvSpPr>
        <p:spPr>
          <a:xfrm>
            <a:off x="24215480" y="10912742"/>
            <a:ext cx="1287184" cy="400110"/>
          </a:xfrm>
          <a:prstGeom prst="rect">
            <a:avLst/>
          </a:prstGeom>
          <a:noFill/>
        </p:spPr>
        <p:txBody>
          <a:bodyPr wrap="square" rtlCol="0">
            <a:spAutoFit/>
          </a:bodyPr>
          <a:lstStyle/>
          <a:p>
            <a:r>
              <a:rPr lang="en-US" sz="2000" b="1" dirty="0">
                <a:solidFill>
                  <a:schemeClr val="bg1"/>
                </a:solidFill>
              </a:rPr>
              <a:t>methoxy</a:t>
            </a:r>
          </a:p>
        </p:txBody>
      </p:sp>
      <p:sp>
        <p:nvSpPr>
          <p:cNvPr id="47" name="TextBox 46">
            <a:extLst>
              <a:ext uri="{FF2B5EF4-FFF2-40B4-BE49-F238E27FC236}">
                <a16:creationId xmlns:a16="http://schemas.microsoft.com/office/drawing/2014/main" id="{C38F2D09-8054-CB43-86D1-EEC7900F99CA}"/>
              </a:ext>
            </a:extLst>
          </p:cNvPr>
          <p:cNvSpPr txBox="1"/>
          <p:nvPr/>
        </p:nvSpPr>
        <p:spPr>
          <a:xfrm>
            <a:off x="26000529" y="11941787"/>
            <a:ext cx="495438" cy="400110"/>
          </a:xfrm>
          <a:prstGeom prst="rect">
            <a:avLst/>
          </a:prstGeom>
          <a:noFill/>
        </p:spPr>
        <p:txBody>
          <a:bodyPr wrap="square" rtlCol="0">
            <a:spAutoFit/>
          </a:bodyPr>
          <a:lstStyle/>
          <a:p>
            <a:r>
              <a:rPr lang="el-GR" sz="2000" b="1" dirty="0">
                <a:solidFill>
                  <a:schemeClr val="dk1"/>
                </a:solidFill>
              </a:rPr>
              <a:t>α</a:t>
            </a:r>
            <a:endParaRPr lang="en-US" sz="2000" b="1" dirty="0"/>
          </a:p>
        </p:txBody>
      </p:sp>
      <p:sp>
        <p:nvSpPr>
          <p:cNvPr id="49" name="TextBox 48">
            <a:extLst>
              <a:ext uri="{FF2B5EF4-FFF2-40B4-BE49-F238E27FC236}">
                <a16:creationId xmlns:a16="http://schemas.microsoft.com/office/drawing/2014/main" id="{3C09F0EB-25A3-0844-A1D4-36A6F36F05C2}"/>
              </a:ext>
            </a:extLst>
          </p:cNvPr>
          <p:cNvSpPr txBox="1"/>
          <p:nvPr/>
        </p:nvSpPr>
        <p:spPr>
          <a:xfrm>
            <a:off x="26952787" y="12268011"/>
            <a:ext cx="500527" cy="400110"/>
          </a:xfrm>
          <a:prstGeom prst="rect">
            <a:avLst/>
          </a:prstGeom>
          <a:noFill/>
        </p:spPr>
        <p:txBody>
          <a:bodyPr wrap="square" rtlCol="0">
            <a:spAutoFit/>
          </a:bodyPr>
          <a:lstStyle/>
          <a:p>
            <a:r>
              <a:rPr lang="el-GR" sz="2000" b="1" dirty="0">
                <a:solidFill>
                  <a:schemeClr val="dk1"/>
                </a:solidFill>
              </a:rPr>
              <a:t>β</a:t>
            </a:r>
            <a:endParaRPr lang="en-US" sz="2000" b="1" dirty="0"/>
          </a:p>
        </p:txBody>
      </p:sp>
      <p:sp>
        <p:nvSpPr>
          <p:cNvPr id="90" name="TextBox 89">
            <a:extLst>
              <a:ext uri="{FF2B5EF4-FFF2-40B4-BE49-F238E27FC236}">
                <a16:creationId xmlns:a16="http://schemas.microsoft.com/office/drawing/2014/main" id="{9030019F-7E4E-E64B-BC15-11C2FBD333A5}"/>
              </a:ext>
            </a:extLst>
          </p:cNvPr>
          <p:cNvSpPr txBox="1"/>
          <p:nvPr/>
        </p:nvSpPr>
        <p:spPr>
          <a:xfrm>
            <a:off x="18019776" y="15687963"/>
            <a:ext cx="637043" cy="400110"/>
          </a:xfrm>
          <a:prstGeom prst="rect">
            <a:avLst/>
          </a:prstGeom>
          <a:noFill/>
        </p:spPr>
        <p:txBody>
          <a:bodyPr wrap="square" rtlCol="0">
            <a:spAutoFit/>
          </a:bodyPr>
          <a:lstStyle/>
          <a:p>
            <a:r>
              <a:rPr lang="en-US" sz="2000" b="1" dirty="0">
                <a:solidFill>
                  <a:schemeClr val="bg1"/>
                </a:solidFill>
              </a:rPr>
              <a:t>5</a:t>
            </a:r>
          </a:p>
        </p:txBody>
      </p:sp>
      <p:sp>
        <p:nvSpPr>
          <p:cNvPr id="91" name="TextBox 90">
            <a:extLst>
              <a:ext uri="{FF2B5EF4-FFF2-40B4-BE49-F238E27FC236}">
                <a16:creationId xmlns:a16="http://schemas.microsoft.com/office/drawing/2014/main" id="{D4FBAC46-64D2-0D4D-B5B0-84A2C6C59AD3}"/>
              </a:ext>
            </a:extLst>
          </p:cNvPr>
          <p:cNvSpPr txBox="1"/>
          <p:nvPr/>
        </p:nvSpPr>
        <p:spPr>
          <a:xfrm>
            <a:off x="18014677" y="16269459"/>
            <a:ext cx="816877" cy="400110"/>
          </a:xfrm>
          <a:prstGeom prst="rect">
            <a:avLst/>
          </a:prstGeom>
          <a:noFill/>
        </p:spPr>
        <p:txBody>
          <a:bodyPr wrap="square" rtlCol="0">
            <a:spAutoFit/>
          </a:bodyPr>
          <a:lstStyle/>
          <a:p>
            <a:r>
              <a:rPr lang="en-US" sz="2000" b="1" dirty="0">
                <a:solidFill>
                  <a:schemeClr val="bg1"/>
                </a:solidFill>
              </a:rPr>
              <a:t>6</a:t>
            </a:r>
          </a:p>
        </p:txBody>
      </p:sp>
      <p:sp>
        <p:nvSpPr>
          <p:cNvPr id="92" name="TextBox 91">
            <a:extLst>
              <a:ext uri="{FF2B5EF4-FFF2-40B4-BE49-F238E27FC236}">
                <a16:creationId xmlns:a16="http://schemas.microsoft.com/office/drawing/2014/main" id="{75D6DB93-F49F-8044-8B9E-FFB4D2417035}"/>
              </a:ext>
            </a:extLst>
          </p:cNvPr>
          <p:cNvSpPr txBox="1"/>
          <p:nvPr/>
        </p:nvSpPr>
        <p:spPr>
          <a:xfrm>
            <a:off x="15344522" y="16053583"/>
            <a:ext cx="1342243" cy="400110"/>
          </a:xfrm>
          <a:prstGeom prst="rect">
            <a:avLst/>
          </a:prstGeom>
          <a:noFill/>
        </p:spPr>
        <p:txBody>
          <a:bodyPr wrap="square" rtlCol="0">
            <a:spAutoFit/>
          </a:bodyPr>
          <a:lstStyle/>
          <a:p>
            <a:r>
              <a:rPr lang="en-US" sz="2000" b="1" dirty="0">
                <a:solidFill>
                  <a:schemeClr val="bg1"/>
                </a:solidFill>
              </a:rPr>
              <a:t>methoxy</a:t>
            </a:r>
          </a:p>
        </p:txBody>
      </p:sp>
      <p:sp>
        <p:nvSpPr>
          <p:cNvPr id="93" name="TextBox 92">
            <a:extLst>
              <a:ext uri="{FF2B5EF4-FFF2-40B4-BE49-F238E27FC236}">
                <a16:creationId xmlns:a16="http://schemas.microsoft.com/office/drawing/2014/main" id="{01CFD0D5-AE90-AD47-B9AD-7B45AA0A2A29}"/>
              </a:ext>
            </a:extLst>
          </p:cNvPr>
          <p:cNvSpPr txBox="1"/>
          <p:nvPr/>
        </p:nvSpPr>
        <p:spPr>
          <a:xfrm>
            <a:off x="16713122" y="16327898"/>
            <a:ext cx="396884" cy="400110"/>
          </a:xfrm>
          <a:prstGeom prst="rect">
            <a:avLst/>
          </a:prstGeom>
          <a:noFill/>
        </p:spPr>
        <p:txBody>
          <a:bodyPr wrap="square" rtlCol="0">
            <a:spAutoFit/>
          </a:bodyPr>
          <a:lstStyle/>
          <a:p>
            <a:r>
              <a:rPr lang="en-US" sz="2000" b="1" dirty="0">
                <a:solidFill>
                  <a:schemeClr val="bg1"/>
                </a:solidFill>
              </a:rPr>
              <a:t>2</a:t>
            </a:r>
          </a:p>
        </p:txBody>
      </p:sp>
      <p:sp>
        <p:nvSpPr>
          <p:cNvPr id="94" name="TextBox 93">
            <a:extLst>
              <a:ext uri="{FF2B5EF4-FFF2-40B4-BE49-F238E27FC236}">
                <a16:creationId xmlns:a16="http://schemas.microsoft.com/office/drawing/2014/main" id="{0A8A50D2-473D-0C4D-A3EB-9CF4E7033243}"/>
              </a:ext>
            </a:extLst>
          </p:cNvPr>
          <p:cNvSpPr txBox="1"/>
          <p:nvPr/>
        </p:nvSpPr>
        <p:spPr>
          <a:xfrm>
            <a:off x="17219495" y="17170895"/>
            <a:ext cx="516631" cy="400110"/>
          </a:xfrm>
          <a:prstGeom prst="rect">
            <a:avLst/>
          </a:prstGeom>
          <a:noFill/>
        </p:spPr>
        <p:txBody>
          <a:bodyPr wrap="square" rtlCol="0">
            <a:spAutoFit/>
          </a:bodyPr>
          <a:lstStyle/>
          <a:p>
            <a:r>
              <a:rPr lang="el-GR" sz="2000" b="1" dirty="0">
                <a:solidFill>
                  <a:schemeClr val="dk1"/>
                </a:solidFill>
              </a:rPr>
              <a:t>α</a:t>
            </a:r>
            <a:endParaRPr lang="en-US" sz="2000" b="1" dirty="0"/>
          </a:p>
        </p:txBody>
      </p:sp>
      <p:sp>
        <p:nvSpPr>
          <p:cNvPr id="95" name="TextBox 94">
            <a:extLst>
              <a:ext uri="{FF2B5EF4-FFF2-40B4-BE49-F238E27FC236}">
                <a16:creationId xmlns:a16="http://schemas.microsoft.com/office/drawing/2014/main" id="{3CFDC2DF-E366-A740-AAF1-F5E3E665FED7}"/>
              </a:ext>
            </a:extLst>
          </p:cNvPr>
          <p:cNvSpPr txBox="1"/>
          <p:nvPr/>
        </p:nvSpPr>
        <p:spPr>
          <a:xfrm>
            <a:off x="18052234" y="17485040"/>
            <a:ext cx="521937" cy="400110"/>
          </a:xfrm>
          <a:prstGeom prst="rect">
            <a:avLst/>
          </a:prstGeom>
          <a:noFill/>
        </p:spPr>
        <p:txBody>
          <a:bodyPr wrap="square" rtlCol="0">
            <a:spAutoFit/>
          </a:bodyPr>
          <a:lstStyle/>
          <a:p>
            <a:r>
              <a:rPr lang="el-GR" sz="2000" b="1" dirty="0">
                <a:solidFill>
                  <a:schemeClr val="dk1"/>
                </a:solidFill>
              </a:rPr>
              <a:t>β</a:t>
            </a:r>
            <a:endParaRPr lang="en-US" sz="2000" b="1" dirty="0"/>
          </a:p>
        </p:txBody>
      </p:sp>
      <p:sp>
        <p:nvSpPr>
          <p:cNvPr id="50" name="TextBox 49">
            <a:extLst>
              <a:ext uri="{FF2B5EF4-FFF2-40B4-BE49-F238E27FC236}">
                <a16:creationId xmlns:a16="http://schemas.microsoft.com/office/drawing/2014/main" id="{BE2AF9F0-4169-C145-ADF7-77CAA8D1E930}"/>
              </a:ext>
            </a:extLst>
          </p:cNvPr>
          <p:cNvSpPr txBox="1"/>
          <p:nvPr/>
        </p:nvSpPr>
        <p:spPr>
          <a:xfrm>
            <a:off x="17761097" y="18078609"/>
            <a:ext cx="557877" cy="400110"/>
          </a:xfrm>
          <a:prstGeom prst="rect">
            <a:avLst/>
          </a:prstGeom>
          <a:noFill/>
        </p:spPr>
        <p:txBody>
          <a:bodyPr wrap="square" rtlCol="0">
            <a:spAutoFit/>
          </a:bodyPr>
          <a:lstStyle/>
          <a:p>
            <a:r>
              <a:rPr lang="el-GR" sz="2000" b="1" dirty="0">
                <a:solidFill>
                  <a:schemeClr val="dk1"/>
                </a:solidFill>
              </a:rPr>
              <a:t>γ</a:t>
            </a:r>
            <a:endParaRPr lang="en-US" sz="2000" b="1" dirty="0"/>
          </a:p>
        </p:txBody>
      </p:sp>
      <p:sp>
        <p:nvSpPr>
          <p:cNvPr id="52" name="TextBox 51">
            <a:extLst>
              <a:ext uri="{FF2B5EF4-FFF2-40B4-BE49-F238E27FC236}">
                <a16:creationId xmlns:a16="http://schemas.microsoft.com/office/drawing/2014/main" id="{52776AFE-1361-CB43-AA86-56B78F2D9E94}"/>
              </a:ext>
            </a:extLst>
          </p:cNvPr>
          <p:cNvSpPr txBox="1"/>
          <p:nvPr/>
        </p:nvSpPr>
        <p:spPr>
          <a:xfrm>
            <a:off x="31225618" y="9404265"/>
            <a:ext cx="1135826" cy="630942"/>
          </a:xfrm>
          <a:prstGeom prst="rect">
            <a:avLst/>
          </a:prstGeom>
          <a:noFill/>
        </p:spPr>
        <p:txBody>
          <a:bodyPr wrap="square" rtlCol="0">
            <a:spAutoFit/>
          </a:bodyPr>
          <a:lstStyle/>
          <a:p>
            <a:r>
              <a:rPr lang="en-US" sz="3500" b="1" dirty="0">
                <a:solidFill>
                  <a:schemeClr val="bg1"/>
                </a:solidFill>
              </a:rPr>
              <a:t>O-4</a:t>
            </a:r>
          </a:p>
        </p:txBody>
      </p:sp>
      <p:sp>
        <p:nvSpPr>
          <p:cNvPr id="98" name="TextBox 97">
            <a:extLst>
              <a:ext uri="{FF2B5EF4-FFF2-40B4-BE49-F238E27FC236}">
                <a16:creationId xmlns:a16="http://schemas.microsoft.com/office/drawing/2014/main" id="{728AAA68-0840-8247-8714-E118095E07F8}"/>
              </a:ext>
            </a:extLst>
          </p:cNvPr>
          <p:cNvSpPr txBox="1"/>
          <p:nvPr/>
        </p:nvSpPr>
        <p:spPr>
          <a:xfrm>
            <a:off x="41693921" y="9410091"/>
            <a:ext cx="1135826" cy="646331"/>
          </a:xfrm>
          <a:prstGeom prst="rect">
            <a:avLst/>
          </a:prstGeom>
          <a:noFill/>
        </p:spPr>
        <p:txBody>
          <a:bodyPr wrap="square" rtlCol="0">
            <a:spAutoFit/>
          </a:bodyPr>
          <a:lstStyle/>
          <a:p>
            <a:r>
              <a:rPr lang="en-US" sz="3500" b="1" dirty="0">
                <a:solidFill>
                  <a:schemeClr val="bg1"/>
                </a:solidFill>
              </a:rPr>
              <a:t>C-</a:t>
            </a:r>
            <a:r>
              <a:rPr lang="el-GR" sz="3500" b="1" dirty="0">
                <a:solidFill>
                  <a:schemeClr val="dk1"/>
                </a:solidFill>
              </a:rPr>
              <a:t>β</a:t>
            </a:r>
            <a:endParaRPr lang="en-US" sz="3500" b="1" dirty="0">
              <a:solidFill>
                <a:schemeClr val="bg1"/>
              </a:solidFill>
            </a:endParaRPr>
          </a:p>
        </p:txBody>
      </p:sp>
      <p:sp>
        <p:nvSpPr>
          <p:cNvPr id="99" name="TextBox 98">
            <a:extLst>
              <a:ext uri="{FF2B5EF4-FFF2-40B4-BE49-F238E27FC236}">
                <a16:creationId xmlns:a16="http://schemas.microsoft.com/office/drawing/2014/main" id="{02F5E6AE-1FB6-D143-9F01-2044068CDCED}"/>
              </a:ext>
            </a:extLst>
          </p:cNvPr>
          <p:cNvSpPr txBox="1"/>
          <p:nvPr/>
        </p:nvSpPr>
        <p:spPr>
          <a:xfrm>
            <a:off x="38363290" y="9449004"/>
            <a:ext cx="1135826" cy="630942"/>
          </a:xfrm>
          <a:prstGeom prst="rect">
            <a:avLst/>
          </a:prstGeom>
          <a:noFill/>
        </p:spPr>
        <p:txBody>
          <a:bodyPr wrap="square" rtlCol="0">
            <a:spAutoFit/>
          </a:bodyPr>
          <a:lstStyle/>
          <a:p>
            <a:r>
              <a:rPr lang="en-US" sz="3500" b="1" dirty="0">
                <a:solidFill>
                  <a:schemeClr val="bg1"/>
                </a:solidFill>
              </a:rPr>
              <a:t>C-1</a:t>
            </a:r>
          </a:p>
        </p:txBody>
      </p:sp>
      <p:sp>
        <p:nvSpPr>
          <p:cNvPr id="100" name="TextBox 99">
            <a:extLst>
              <a:ext uri="{FF2B5EF4-FFF2-40B4-BE49-F238E27FC236}">
                <a16:creationId xmlns:a16="http://schemas.microsoft.com/office/drawing/2014/main" id="{71DC6BEC-6D55-E848-9542-440D00EDE6C5}"/>
              </a:ext>
            </a:extLst>
          </p:cNvPr>
          <p:cNvSpPr txBox="1"/>
          <p:nvPr/>
        </p:nvSpPr>
        <p:spPr>
          <a:xfrm>
            <a:off x="34560078" y="9459776"/>
            <a:ext cx="1135826" cy="630942"/>
          </a:xfrm>
          <a:prstGeom prst="rect">
            <a:avLst/>
          </a:prstGeom>
          <a:noFill/>
        </p:spPr>
        <p:txBody>
          <a:bodyPr wrap="square" rtlCol="0">
            <a:spAutoFit/>
          </a:bodyPr>
          <a:lstStyle/>
          <a:p>
            <a:r>
              <a:rPr lang="en-US" sz="3500" b="1" dirty="0">
                <a:solidFill>
                  <a:schemeClr val="bg1"/>
                </a:solidFill>
              </a:rPr>
              <a:t>C-5</a:t>
            </a:r>
          </a:p>
        </p:txBody>
      </p:sp>
      <p:pic>
        <p:nvPicPr>
          <p:cNvPr id="87" name="Picture 86">
            <a:extLst>
              <a:ext uri="{FF2B5EF4-FFF2-40B4-BE49-F238E27FC236}">
                <a16:creationId xmlns:a16="http://schemas.microsoft.com/office/drawing/2014/main" id="{1AB074B3-640F-6B4C-B9E6-A25754F442A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462091" y="27094814"/>
            <a:ext cx="5129306" cy="7111521"/>
          </a:xfrm>
          <a:prstGeom prst="rect">
            <a:avLst/>
          </a:prstGeom>
        </p:spPr>
      </p:pic>
      <p:sp>
        <p:nvSpPr>
          <p:cNvPr id="88" name="TextBox 87">
            <a:extLst>
              <a:ext uri="{FF2B5EF4-FFF2-40B4-BE49-F238E27FC236}">
                <a16:creationId xmlns:a16="http://schemas.microsoft.com/office/drawing/2014/main" id="{68F5F130-8DCF-C847-B126-4DACB7246D85}"/>
              </a:ext>
            </a:extLst>
          </p:cNvPr>
          <p:cNvSpPr txBox="1"/>
          <p:nvPr/>
        </p:nvSpPr>
        <p:spPr>
          <a:xfrm>
            <a:off x="25876794" y="29287577"/>
            <a:ext cx="1075993" cy="369332"/>
          </a:xfrm>
          <a:prstGeom prst="rect">
            <a:avLst/>
          </a:prstGeom>
          <a:noFill/>
        </p:spPr>
        <p:txBody>
          <a:bodyPr wrap="square" rtlCol="0">
            <a:spAutoFit/>
          </a:bodyPr>
          <a:lstStyle/>
          <a:p>
            <a:r>
              <a:rPr lang="en-US" dirty="0">
                <a:solidFill>
                  <a:schemeClr val="bg1"/>
                </a:solidFill>
              </a:rPr>
              <a:t>standard</a:t>
            </a:r>
          </a:p>
        </p:txBody>
      </p:sp>
      <p:sp>
        <p:nvSpPr>
          <p:cNvPr id="89" name="TextBox 88">
            <a:extLst>
              <a:ext uri="{FF2B5EF4-FFF2-40B4-BE49-F238E27FC236}">
                <a16:creationId xmlns:a16="http://schemas.microsoft.com/office/drawing/2014/main" id="{4D5CBEAF-42EE-0E4E-8186-9A4D3D6405D7}"/>
              </a:ext>
            </a:extLst>
          </p:cNvPr>
          <p:cNvSpPr txBox="1"/>
          <p:nvPr/>
        </p:nvSpPr>
        <p:spPr>
          <a:xfrm>
            <a:off x="25991607" y="33234335"/>
            <a:ext cx="1499322" cy="369332"/>
          </a:xfrm>
          <a:prstGeom prst="rect">
            <a:avLst/>
          </a:prstGeom>
          <a:noFill/>
        </p:spPr>
        <p:txBody>
          <a:bodyPr wrap="square" rtlCol="0">
            <a:spAutoFit/>
          </a:bodyPr>
          <a:lstStyle/>
          <a:p>
            <a:r>
              <a:rPr lang="en-US" dirty="0">
                <a:solidFill>
                  <a:schemeClr val="bg1"/>
                </a:solidFill>
              </a:rPr>
              <a:t>0.25 mL/min</a:t>
            </a:r>
          </a:p>
        </p:txBody>
      </p:sp>
      <p:sp>
        <p:nvSpPr>
          <p:cNvPr id="96" name="TextBox 95">
            <a:extLst>
              <a:ext uri="{FF2B5EF4-FFF2-40B4-BE49-F238E27FC236}">
                <a16:creationId xmlns:a16="http://schemas.microsoft.com/office/drawing/2014/main" id="{01E99AEF-565E-7346-AA36-AF56DC6B09AA}"/>
              </a:ext>
            </a:extLst>
          </p:cNvPr>
          <p:cNvSpPr txBox="1"/>
          <p:nvPr/>
        </p:nvSpPr>
        <p:spPr>
          <a:xfrm>
            <a:off x="25876794" y="32190477"/>
            <a:ext cx="1499322" cy="369332"/>
          </a:xfrm>
          <a:prstGeom prst="rect">
            <a:avLst/>
          </a:prstGeom>
          <a:noFill/>
        </p:spPr>
        <p:txBody>
          <a:bodyPr wrap="square" rtlCol="0">
            <a:spAutoFit/>
          </a:bodyPr>
          <a:lstStyle/>
          <a:p>
            <a:r>
              <a:rPr lang="en-US" dirty="0">
                <a:solidFill>
                  <a:schemeClr val="bg1"/>
                </a:solidFill>
              </a:rPr>
              <a:t>0.50 mL/min</a:t>
            </a:r>
          </a:p>
        </p:txBody>
      </p:sp>
      <p:sp>
        <p:nvSpPr>
          <p:cNvPr id="97" name="TextBox 96">
            <a:extLst>
              <a:ext uri="{FF2B5EF4-FFF2-40B4-BE49-F238E27FC236}">
                <a16:creationId xmlns:a16="http://schemas.microsoft.com/office/drawing/2014/main" id="{1B79DFCE-9130-3F47-9617-4BD0969789B5}"/>
              </a:ext>
            </a:extLst>
          </p:cNvPr>
          <p:cNvSpPr txBox="1"/>
          <p:nvPr/>
        </p:nvSpPr>
        <p:spPr>
          <a:xfrm>
            <a:off x="25876794" y="31239784"/>
            <a:ext cx="1499322" cy="369332"/>
          </a:xfrm>
          <a:prstGeom prst="rect">
            <a:avLst/>
          </a:prstGeom>
          <a:noFill/>
        </p:spPr>
        <p:txBody>
          <a:bodyPr wrap="square" rtlCol="0">
            <a:spAutoFit/>
          </a:bodyPr>
          <a:lstStyle/>
          <a:p>
            <a:r>
              <a:rPr lang="en-US" dirty="0">
                <a:solidFill>
                  <a:schemeClr val="bg1"/>
                </a:solidFill>
              </a:rPr>
              <a:t>1.00 mL/min</a:t>
            </a:r>
          </a:p>
        </p:txBody>
      </p:sp>
      <p:sp>
        <p:nvSpPr>
          <p:cNvPr id="101" name="TextBox 100">
            <a:extLst>
              <a:ext uri="{FF2B5EF4-FFF2-40B4-BE49-F238E27FC236}">
                <a16:creationId xmlns:a16="http://schemas.microsoft.com/office/drawing/2014/main" id="{8320AD38-6239-5843-BC50-E6CBF84DA6A0}"/>
              </a:ext>
            </a:extLst>
          </p:cNvPr>
          <p:cNvSpPr txBox="1"/>
          <p:nvPr/>
        </p:nvSpPr>
        <p:spPr>
          <a:xfrm>
            <a:off x="25880965" y="30259918"/>
            <a:ext cx="1499322" cy="369332"/>
          </a:xfrm>
          <a:prstGeom prst="rect">
            <a:avLst/>
          </a:prstGeom>
          <a:noFill/>
        </p:spPr>
        <p:txBody>
          <a:bodyPr wrap="square" rtlCol="0">
            <a:spAutoFit/>
          </a:bodyPr>
          <a:lstStyle/>
          <a:p>
            <a:r>
              <a:rPr lang="en-US" dirty="0">
                <a:solidFill>
                  <a:schemeClr val="bg1"/>
                </a:solidFill>
              </a:rPr>
              <a:t>2.00 mL/min</a:t>
            </a:r>
          </a:p>
        </p:txBody>
      </p:sp>
      <p:grpSp>
        <p:nvGrpSpPr>
          <p:cNvPr id="29" name="Group 28">
            <a:extLst>
              <a:ext uri="{FF2B5EF4-FFF2-40B4-BE49-F238E27FC236}">
                <a16:creationId xmlns:a16="http://schemas.microsoft.com/office/drawing/2014/main" id="{9CCE1BDC-9F50-4C53-A907-5D9D893210EE}"/>
              </a:ext>
            </a:extLst>
          </p:cNvPr>
          <p:cNvGrpSpPr/>
          <p:nvPr/>
        </p:nvGrpSpPr>
        <p:grpSpPr>
          <a:xfrm>
            <a:off x="30425614" y="16707124"/>
            <a:ext cx="5427818" cy="8594902"/>
            <a:chOff x="30296824" y="16707124"/>
            <a:chExt cx="5427818" cy="8594902"/>
          </a:xfrm>
        </p:grpSpPr>
        <p:pic>
          <p:nvPicPr>
            <p:cNvPr id="25" name="Picture 24">
              <a:extLst>
                <a:ext uri="{FF2B5EF4-FFF2-40B4-BE49-F238E27FC236}">
                  <a16:creationId xmlns:a16="http://schemas.microsoft.com/office/drawing/2014/main" id="{856B6E4D-3B01-514F-AFB0-715824E56B2E}"/>
                </a:ext>
              </a:extLst>
            </p:cNvPr>
            <p:cNvPicPr>
              <a:picLocks noChangeAspect="1"/>
            </p:cNvPicPr>
            <p:nvPr/>
          </p:nvPicPr>
          <p:blipFill rotWithShape="1">
            <a:blip r:embed="rId21">
              <a:extLst>
                <a:ext uri="{28A0092B-C50C-407E-A947-70E740481C1C}">
                  <a14:useLocalDpi xmlns:a14="http://schemas.microsoft.com/office/drawing/2010/main" val="0"/>
                </a:ext>
              </a:extLst>
            </a:blip>
            <a:srcRect l="17362" t="9271" r="15206" b="15532"/>
            <a:stretch/>
          </p:blipFill>
          <p:spPr>
            <a:xfrm>
              <a:off x="30296824" y="17468820"/>
              <a:ext cx="5427818" cy="7833206"/>
            </a:xfrm>
            <a:prstGeom prst="rect">
              <a:avLst/>
            </a:prstGeom>
          </p:spPr>
        </p:pic>
        <p:sp>
          <p:nvSpPr>
            <p:cNvPr id="26" name="TextBox 25">
              <a:extLst>
                <a:ext uri="{FF2B5EF4-FFF2-40B4-BE49-F238E27FC236}">
                  <a16:creationId xmlns:a16="http://schemas.microsoft.com/office/drawing/2014/main" id="{4ED53DB6-3A48-1A49-824D-2DB73D88F404}"/>
                </a:ext>
              </a:extLst>
            </p:cNvPr>
            <p:cNvSpPr txBox="1"/>
            <p:nvPr/>
          </p:nvSpPr>
          <p:spPr>
            <a:xfrm>
              <a:off x="31334700" y="16707124"/>
              <a:ext cx="3352065" cy="630942"/>
            </a:xfrm>
            <a:prstGeom prst="rect">
              <a:avLst/>
            </a:prstGeom>
            <a:noFill/>
          </p:spPr>
          <p:txBody>
            <a:bodyPr wrap="square" rtlCol="0">
              <a:spAutoFit/>
            </a:bodyPr>
            <a:lstStyle/>
            <a:p>
              <a:r>
                <a:rPr lang="en-US" sz="3500" dirty="0">
                  <a:solidFill>
                    <a:schemeClr val="bg1"/>
                  </a:solidFill>
                </a:rPr>
                <a:t>Fast-Flow ESR</a:t>
              </a:r>
            </a:p>
          </p:txBody>
        </p:sp>
      </p:grpSp>
      <p:grpSp>
        <p:nvGrpSpPr>
          <p:cNvPr id="6" name="Group 5">
            <a:extLst>
              <a:ext uri="{FF2B5EF4-FFF2-40B4-BE49-F238E27FC236}">
                <a16:creationId xmlns:a16="http://schemas.microsoft.com/office/drawing/2014/main" id="{78900728-56BE-4A51-8186-AFC049EEBF76}"/>
              </a:ext>
            </a:extLst>
          </p:cNvPr>
          <p:cNvGrpSpPr/>
          <p:nvPr/>
        </p:nvGrpSpPr>
        <p:grpSpPr>
          <a:xfrm>
            <a:off x="36604032" y="16730809"/>
            <a:ext cx="5589930" cy="8538560"/>
            <a:chOff x="36848733" y="16730809"/>
            <a:chExt cx="5589930" cy="8538560"/>
          </a:xfrm>
        </p:grpSpPr>
        <p:pic>
          <p:nvPicPr>
            <p:cNvPr id="191" name="Picture 1" descr="page2image50256">
              <a:extLst>
                <a:ext uri="{FF2B5EF4-FFF2-40B4-BE49-F238E27FC236}">
                  <a16:creationId xmlns:a16="http://schemas.microsoft.com/office/drawing/2014/main" id="{37A9FF63-25AC-E842-8743-ECF6A3F5643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848733" y="17335609"/>
              <a:ext cx="5589930" cy="7933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31DCA737-5D1F-6D45-B107-6587E61D7E20}"/>
                </a:ext>
              </a:extLst>
            </p:cNvPr>
            <p:cNvSpPr txBox="1"/>
            <p:nvPr/>
          </p:nvSpPr>
          <p:spPr>
            <a:xfrm>
              <a:off x="36848733" y="16730809"/>
              <a:ext cx="5589930" cy="630942"/>
            </a:xfrm>
            <a:prstGeom prst="rect">
              <a:avLst/>
            </a:prstGeom>
            <a:noFill/>
          </p:spPr>
          <p:txBody>
            <a:bodyPr wrap="square" rtlCol="0">
              <a:spAutoFit/>
            </a:bodyPr>
            <a:lstStyle/>
            <a:p>
              <a:r>
                <a:rPr lang="en-US" sz="3500" dirty="0">
                  <a:solidFill>
                    <a:schemeClr val="bg1"/>
                  </a:solidFill>
                </a:rPr>
                <a:t>Immobilized Enzyme ESR</a:t>
              </a:r>
            </a:p>
          </p:txBody>
        </p:sp>
      </p:grpSp>
      <p:sp>
        <p:nvSpPr>
          <p:cNvPr id="28" name="TextBox 27">
            <a:extLst>
              <a:ext uri="{FF2B5EF4-FFF2-40B4-BE49-F238E27FC236}">
                <a16:creationId xmlns:a16="http://schemas.microsoft.com/office/drawing/2014/main" id="{9B309CF7-6DD2-4B4C-8C34-B4B3C1C03CD6}"/>
              </a:ext>
            </a:extLst>
          </p:cNvPr>
          <p:cNvSpPr txBox="1"/>
          <p:nvPr/>
        </p:nvSpPr>
        <p:spPr>
          <a:xfrm>
            <a:off x="36614539" y="17286788"/>
            <a:ext cx="529994" cy="413609"/>
          </a:xfrm>
          <a:prstGeom prst="rect">
            <a:avLst/>
          </a:prstGeom>
          <a:solidFill>
            <a:schemeClr val="tx1"/>
          </a:solidFill>
        </p:spPr>
        <p:txBody>
          <a:bodyPr wrap="square" rtlCol="0">
            <a:spAutoFit/>
          </a:bodyPr>
          <a:lstStyle/>
          <a:p>
            <a:endParaRPr lang="en-US" dirty="0"/>
          </a:p>
        </p:txBody>
      </p:sp>
      <p:sp>
        <p:nvSpPr>
          <p:cNvPr id="103" name="TextBox 102">
            <a:extLst>
              <a:ext uri="{FF2B5EF4-FFF2-40B4-BE49-F238E27FC236}">
                <a16:creationId xmlns:a16="http://schemas.microsoft.com/office/drawing/2014/main" id="{06FA56AA-67D8-9C48-8E70-8E242D3B2904}"/>
              </a:ext>
            </a:extLst>
          </p:cNvPr>
          <p:cNvSpPr txBox="1"/>
          <p:nvPr/>
        </p:nvSpPr>
        <p:spPr>
          <a:xfrm>
            <a:off x="39749675" y="18389237"/>
            <a:ext cx="529994" cy="413609"/>
          </a:xfrm>
          <a:prstGeom prst="rect">
            <a:avLst/>
          </a:prstGeom>
          <a:solidFill>
            <a:schemeClr val="tx1"/>
          </a:solidFill>
        </p:spPr>
        <p:txBody>
          <a:bodyPr wrap="square" rtlCol="0">
            <a:spAutoFit/>
          </a:bodyPr>
          <a:lstStyle/>
          <a:p>
            <a:endParaRPr lang="en-US" dirty="0"/>
          </a:p>
        </p:txBody>
      </p:sp>
      <p:sp>
        <p:nvSpPr>
          <p:cNvPr id="104" name="TextBox 103">
            <a:extLst>
              <a:ext uri="{FF2B5EF4-FFF2-40B4-BE49-F238E27FC236}">
                <a16:creationId xmlns:a16="http://schemas.microsoft.com/office/drawing/2014/main" id="{C3B7E9A8-0DB0-4D4B-A87E-3B6D7818F5D2}"/>
              </a:ext>
            </a:extLst>
          </p:cNvPr>
          <p:cNvSpPr txBox="1"/>
          <p:nvPr/>
        </p:nvSpPr>
        <p:spPr>
          <a:xfrm>
            <a:off x="37930352" y="22116477"/>
            <a:ext cx="529994" cy="413609"/>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530165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Slate</Template>
  <TotalTime>4686</TotalTime>
  <Words>770</Words>
  <Application>Microsoft Office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Calisto MT</vt:lpstr>
      <vt:lpstr>Wingdings 2</vt:lpstr>
      <vt:lpstr>Slate</vt:lpstr>
      <vt:lpstr>Oxidation of Lignin Monomers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insulin monomer and hexamer formation with Langmuir  monolayers, Brewster angle microscopy, and fluorescence microscopy</dc:title>
  <dc:creator>Seth Croslow</dc:creator>
  <cp:lastModifiedBy>Seth Croslow</cp:lastModifiedBy>
  <cp:revision>69</cp:revision>
  <cp:lastPrinted>2019-03-19T01:31:43Z</cp:lastPrinted>
  <dcterms:created xsi:type="dcterms:W3CDTF">2019-03-16T02:09:35Z</dcterms:created>
  <dcterms:modified xsi:type="dcterms:W3CDTF">2019-03-29T00:45:28Z</dcterms:modified>
</cp:coreProperties>
</file>