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70" r:id="rId6"/>
    <p:sldId id="257" r:id="rId7"/>
    <p:sldId id="260" r:id="rId8"/>
    <p:sldId id="263" r:id="rId9"/>
    <p:sldId id="264" r:id="rId10"/>
    <p:sldId id="266" r:id="rId11"/>
    <p:sldId id="268" r:id="rId12"/>
    <p:sldId id="271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l Wallace" initials="KW" lastIdx="1" clrIdx="0">
    <p:extLst>
      <p:ext uri="{19B8F6BF-5375-455C-9EA6-DF929625EA0E}">
        <p15:presenceInfo xmlns:p15="http://schemas.microsoft.com/office/powerpoint/2012/main" userId="de55fef8680c75f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4E418-0D77-4AC9-B0B4-4FF50D7B6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64E9CA-E66C-488B-B382-2779538B3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5A805-1494-45AE-B588-ADA5A80C1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B6726-6FC7-443A-B849-E89B5D3B5A04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307CC-9C2C-46B6-A06B-D1C174F82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6015-8479-4E2F-8495-E623F1844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881C-6558-4277-9597-E8FFBA7F3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9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752D7-DBD6-40B9-AC50-D1CF7CDDC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07C22B-6E75-41CB-B834-A263F45A4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849E5-5E34-42D0-B918-C4F9B9E89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B6726-6FC7-443A-B849-E89B5D3B5A04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7C92D-2029-4825-ADE1-DDF58F34A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240B0-F5EC-4C93-BF57-D0CCF2580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881C-6558-4277-9597-E8FFBA7F3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64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438027-78E4-4F63-907A-01BEECC79B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0ECC37-312C-4552-B16E-C4832ED1C2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344B4-2D14-40D7-B2FE-35B17CC40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B6726-6FC7-443A-B849-E89B5D3B5A04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53DB5-8585-4D0A-A63D-A958E519A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8B336-8A6E-4EA4-9DD6-3C50E06BC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881C-6558-4277-9597-E8FFBA7F3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97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AC144-98E7-4165-8F21-156A64CAC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ED764-93D9-41D1-933A-380184A88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0CD90-BBBD-4AD4-A8A1-12E21CE13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B6726-6FC7-443A-B849-E89B5D3B5A04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B9F28-3DD8-49A4-AE98-3BF66365F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2FAAA-2D46-404F-ADF3-CCA721F96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881C-6558-4277-9597-E8FFBA7F3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16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F6028-4615-493F-8A3E-6489758FA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A16942-6E46-4620-9758-4C8F62BF6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8DBCB-5273-47D3-8F7A-8EA9DA378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B6726-6FC7-443A-B849-E89B5D3B5A04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AE708-D70C-4FF8-8344-BC4B754AD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3A586-F360-4D37-BD34-22AFAA835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881C-6558-4277-9597-E8FFBA7F3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8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8DDDC-294A-4BD3-84FF-61ABF4C24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EB237-0DE1-4DAB-A8B1-833DFBD66A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FF85C-0174-4921-BFC5-62111B55D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CE3585-47CB-48BC-80CC-AC162B501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B6726-6FC7-443A-B849-E89B5D3B5A04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33079F-5D27-4861-99A4-F7E905E03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24962D-86B7-4569-A0B1-A3690E872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881C-6558-4277-9597-E8FFBA7F3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22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148EF-2599-4931-87FB-A9E116C62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EE9EEC-7028-4CED-A3F3-875307729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2CD0F3-4066-4947-AAAC-BBA3DFE73A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37A8D0-A9BF-45DA-9F5B-D2A6235F15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CB25F5-066B-49AA-91B3-A6CD8ED343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FEF282-3F14-49FE-8B01-21D6011B6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B6726-6FC7-443A-B849-E89B5D3B5A04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A24AE1-FCBD-4AC0-A57B-E1813C50B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646E57-82C2-4982-944A-0E7AD7FF8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881C-6558-4277-9597-E8FFBA7F3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9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0223B-268E-4420-B048-ADF29F9EC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094E50-81A3-42A1-83A6-E08C1D126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B6726-6FC7-443A-B849-E89B5D3B5A04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B24667-8676-49AF-B430-B57AF7B34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B399DA-6EF0-46B4-8335-F6FE19AF7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881C-6558-4277-9597-E8FFBA7F3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10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385A03-D94F-4DC3-BB0E-97CAEAB2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B6726-6FC7-443A-B849-E89B5D3B5A04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453017-E207-416B-A96C-CFC75EBEB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715AE-A1C1-461C-9736-CB0CA7BBC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881C-6558-4277-9597-E8FFBA7F3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12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2D679-F232-4DBC-8970-19B33B0F0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576B2-D9BD-4BA4-9BE2-C7F0AD2D0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42526-D714-40F7-9CF8-01C5E532C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3EA4C2-29A5-4038-A6F3-B4AD7177E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B6726-6FC7-443A-B849-E89B5D3B5A04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5FAB62-5E30-4DF8-8311-7B3D9BFAE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73CE2-B7F1-4AF9-924E-EFA86F656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881C-6558-4277-9597-E8FFBA7F3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0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4CCF7-8A5A-4180-ADC2-D57D7371C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374A20-0148-4CF6-B156-5CD63DF11D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79A988-31A6-43DA-905B-E3007400C2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CD8436-7966-4A97-90ED-632DD3DED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B6726-6FC7-443A-B849-E89B5D3B5A04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FD80A7-E3DF-46F5-B52D-E0C16D13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9DE71A-8C7F-4344-B384-4D397CF28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881C-6558-4277-9597-E8FFBA7F3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0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709506-D8BA-491F-B40F-B66331A55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744AD-3589-4F01-88C7-3F070BC34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9E4CA-44BC-4B0D-BE1B-F0794CBF77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B6726-6FC7-443A-B849-E89B5D3B5A04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F97B0-F904-4CD1-8B51-4A9A95A804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6DBF4-4CE6-4A46-9C05-28774D369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8881C-6558-4277-9597-E8FFBA7F3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9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3.emf"/><Relationship Id="rId7" Type="http://schemas.openxmlformats.org/officeDocument/2006/relationships/image" Target="../media/image1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F063C-5133-422B-B8C4-1EA21DAD42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Investigating the Effect of </a:t>
            </a:r>
            <a:r>
              <a:rPr lang="en-US" sz="4400" dirty="0" err="1"/>
              <a:t>Regiochemistry</a:t>
            </a:r>
            <a:r>
              <a:rPr lang="en-US" sz="4400" dirty="0"/>
              <a:t> on ESIPT of Bis Coumarin Enamine Probes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F7D5A4-F553-43AC-B554-E12D33C742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Sara Simonson (PI: Dr. Karl J. Wallace)</a:t>
            </a:r>
          </a:p>
        </p:txBody>
      </p:sp>
    </p:spTree>
    <p:extLst>
      <p:ext uri="{BB962C8B-B14F-4D97-AF65-F5344CB8AC3E}">
        <p14:creationId xmlns:p14="http://schemas.microsoft.com/office/powerpoint/2010/main" val="1365901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94633-E5B1-4392-A169-CA57073EB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E4084-D8C6-4800-9CC7-7AD735181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University of Southern Mississippi – Department of Chemistry and Biochemistry</a:t>
            </a:r>
          </a:p>
          <a:p>
            <a:r>
              <a:rPr lang="en-US" dirty="0"/>
              <a:t>Monmouth College Chemistry Department</a:t>
            </a:r>
          </a:p>
          <a:p>
            <a:r>
              <a:rPr lang="en-US" dirty="0"/>
              <a:t>NSF</a:t>
            </a: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BAB71031-8A58-4A8A-8350-D312FDE60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019" y="4906375"/>
            <a:ext cx="1943176" cy="195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16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A66C7-1790-4A6C-AB14-268D1BEEC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034" y="0"/>
            <a:ext cx="10545932" cy="138884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/>
              <a:t>Photophysical properties of a family of coumarin enamine probes</a:t>
            </a:r>
            <a:br>
              <a:rPr lang="en-US" sz="3200" dirty="0"/>
            </a:br>
            <a:endParaRPr lang="en-US" sz="3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FCEB55-0430-4106-8F87-E7E6073A8614}"/>
              </a:ext>
            </a:extLst>
          </p:cNvPr>
          <p:cNvCxnSpPr>
            <a:cxnSpLocks/>
          </p:cNvCxnSpPr>
          <p:nvPr/>
        </p:nvCxnSpPr>
        <p:spPr>
          <a:xfrm>
            <a:off x="124350" y="857540"/>
            <a:ext cx="119432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13509BC-9636-4689-A8EA-C465E92A3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466" y="3417056"/>
            <a:ext cx="146944" cy="1795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2940E9-7567-4546-8425-35E57F209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52" y="3067390"/>
            <a:ext cx="205758" cy="167655"/>
          </a:xfrm>
          <a:prstGeom prst="rect">
            <a:avLst/>
          </a:prstGeom>
        </p:spPr>
      </p:pic>
      <p:pic>
        <p:nvPicPr>
          <p:cNvPr id="19" name="Picture 18" descr="Diagram, schematic&#10;&#10;Description automatically generated">
            <a:extLst>
              <a:ext uri="{FF2B5EF4-FFF2-40B4-BE49-F238E27FC236}">
                <a16:creationId xmlns:a16="http://schemas.microsoft.com/office/drawing/2014/main" id="{BCDC6E2F-256D-4EF2-909D-6293F8492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760" y="911329"/>
            <a:ext cx="4847206" cy="5946671"/>
          </a:xfrm>
          <a:prstGeom prst="rect">
            <a:avLst/>
          </a:prstGeom>
        </p:spPr>
      </p:pic>
      <p:pic>
        <p:nvPicPr>
          <p:cNvPr id="23" name="Picture 22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77093123-DC30-48BF-B3C6-70EBADD4A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31" y="2902642"/>
            <a:ext cx="4420388" cy="1742516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0ECEE55-8208-4BCB-A965-3D40A9334155}"/>
              </a:ext>
            </a:extLst>
          </p:cNvPr>
          <p:cNvCxnSpPr>
            <a:cxnSpLocks/>
          </p:cNvCxnSpPr>
          <p:nvPr/>
        </p:nvCxnSpPr>
        <p:spPr>
          <a:xfrm flipV="1">
            <a:off x="5906175" y="857540"/>
            <a:ext cx="0" cy="60004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988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31821E99-9256-43BC-AA69-151D78B9B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380" y="150838"/>
            <a:ext cx="8604778" cy="301991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7FC5AB7-95A5-4A98-AA95-715F47F2DE04}"/>
              </a:ext>
            </a:extLst>
          </p:cNvPr>
          <p:cNvCxnSpPr>
            <a:cxnSpLocks/>
          </p:cNvCxnSpPr>
          <p:nvPr/>
        </p:nvCxnSpPr>
        <p:spPr>
          <a:xfrm>
            <a:off x="135570" y="3245633"/>
            <a:ext cx="119208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91AB6F2-36AA-4BDE-8DC5-03FDE78B1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486" y="4509857"/>
            <a:ext cx="4072980" cy="1686266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EF14F204-7282-4CD3-926A-0EC40EC150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533" y="3817864"/>
            <a:ext cx="4013896" cy="254354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9B76DDD-49B5-450D-868D-7BC8D6689A14}"/>
              </a:ext>
            </a:extLst>
          </p:cNvPr>
          <p:cNvCxnSpPr>
            <a:cxnSpLocks/>
          </p:cNvCxnSpPr>
          <p:nvPr/>
        </p:nvCxnSpPr>
        <p:spPr>
          <a:xfrm flipV="1">
            <a:off x="7959497" y="3245633"/>
            <a:ext cx="12188" cy="3575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1848DD8-C09D-4C8F-ACF3-C1CD583E77B6}"/>
              </a:ext>
            </a:extLst>
          </p:cNvPr>
          <p:cNvCxnSpPr>
            <a:cxnSpLocks/>
          </p:cNvCxnSpPr>
          <p:nvPr/>
        </p:nvCxnSpPr>
        <p:spPr>
          <a:xfrm flipV="1">
            <a:off x="3867255" y="3245633"/>
            <a:ext cx="0" cy="36123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Picture 24" descr="Diagram, schematic&#10;&#10;Description automatically generated">
            <a:extLst>
              <a:ext uri="{FF2B5EF4-FFF2-40B4-BE49-F238E27FC236}">
                <a16:creationId xmlns:a16="http://schemas.microsoft.com/office/drawing/2014/main" id="{47EA9117-6519-49C3-8119-641C6A13A6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9" y="4421080"/>
            <a:ext cx="3684052" cy="177504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42EACB4-9FAF-4B5C-8AF0-78AC600070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162" y="3452802"/>
            <a:ext cx="903365" cy="46020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BF37658-AE67-4B5D-83BF-4601A6642A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061" y="3394954"/>
            <a:ext cx="921829" cy="43482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B0CADAD-2805-47DD-AE65-11075B7E65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700" y="3452802"/>
            <a:ext cx="825008" cy="34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90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C6D94-8459-4AF5-A006-7276E84FA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788" y="365125"/>
            <a:ext cx="10395012" cy="115295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Characterization of the bis ortho coumarin enamine compound</a:t>
            </a:r>
            <a:br>
              <a:rPr lang="en-US" sz="2400" b="1" dirty="0"/>
            </a:br>
            <a:endParaRPr lang="en-US" sz="2400" b="1" dirty="0"/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81BE6F24-05CC-4075-97A7-A3005F271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482" y="1053752"/>
            <a:ext cx="9729035" cy="543912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36347BF-6C57-4EFF-9644-E996B7BC97F9}"/>
              </a:ext>
            </a:extLst>
          </p:cNvPr>
          <p:cNvCxnSpPr>
            <a:cxnSpLocks/>
          </p:cNvCxnSpPr>
          <p:nvPr/>
        </p:nvCxnSpPr>
        <p:spPr>
          <a:xfrm>
            <a:off x="78537" y="1194891"/>
            <a:ext cx="119432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453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D6AE8A6-F627-409E-8165-5E0A7391D8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51041"/>
              </p:ext>
            </p:extLst>
          </p:nvPr>
        </p:nvGraphicFramePr>
        <p:xfrm>
          <a:off x="207889" y="328284"/>
          <a:ext cx="5498840" cy="2719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749420" imgH="1359630" progId="ChemDraw.Document.6.0">
                  <p:embed/>
                </p:oleObj>
              </mc:Choice>
              <mc:Fallback>
                <p:oleObj name="CS ChemDraw Drawing" r:id="rId2" imgW="2749420" imgH="1359630" progId="ChemDraw.Document.6.0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F3B4B9C-AEA8-4697-964C-2A429E13EE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7889" y="328284"/>
                        <a:ext cx="5498840" cy="2719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6C411F5-4F4E-42B1-B9FB-7F54809DF0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388389"/>
              </p:ext>
            </p:extLst>
          </p:nvPr>
        </p:nvGraphicFramePr>
        <p:xfrm>
          <a:off x="6482080" y="264443"/>
          <a:ext cx="5184336" cy="2846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592168" imgH="1423471" progId="ChemDraw.Document.6.0">
                  <p:embed/>
                </p:oleObj>
              </mc:Choice>
              <mc:Fallback>
                <p:oleObj name="CS ChemDraw Drawing" r:id="rId4" imgW="2592168" imgH="1423471" progId="ChemDraw.Document.6.0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8719BCA-5BC2-49D8-AB59-F17264894A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82080" y="264443"/>
                        <a:ext cx="5184336" cy="28469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8CECAE6-F98B-405A-AC91-A1E4561706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30855"/>
              </p:ext>
            </p:extLst>
          </p:nvPr>
        </p:nvGraphicFramePr>
        <p:xfrm>
          <a:off x="300850" y="3429000"/>
          <a:ext cx="4867842" cy="3099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2433921" imgH="1549659" progId="ChemDraw.Document.6.0">
                  <p:embed/>
                </p:oleObj>
              </mc:Choice>
              <mc:Fallback>
                <p:oleObj name="CS ChemDraw Drawing" r:id="rId6" imgW="2433921" imgH="1549659" progId="ChemDraw.Document.6.0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5CD7B44-715A-49EB-B329-976C5FD585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0850" y="3429000"/>
                        <a:ext cx="4867842" cy="30993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752B2FC-7FFD-4304-8DD4-5C74DA413A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871809"/>
              </p:ext>
            </p:extLst>
          </p:nvPr>
        </p:nvGraphicFramePr>
        <p:xfrm>
          <a:off x="6419311" y="3503217"/>
          <a:ext cx="5181352" cy="3090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2590676" imgH="1545170" progId="ChemDraw.Document.6.0">
                  <p:embed/>
                </p:oleObj>
              </mc:Choice>
              <mc:Fallback>
                <p:oleObj name="CS ChemDraw Drawing" r:id="rId8" imgW="2590676" imgH="1545170" progId="ChemDraw.Document.6.0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A0029DD1-CE78-4467-ADA6-2D8B590991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19311" y="3503217"/>
                        <a:ext cx="5181352" cy="3090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A6BB3B04-EDE8-4C35-8C35-18E766E4BF08}"/>
              </a:ext>
            </a:extLst>
          </p:cNvPr>
          <p:cNvSpPr/>
          <p:nvPr/>
        </p:nvSpPr>
        <p:spPr>
          <a:xfrm>
            <a:off x="3112871" y="1225118"/>
            <a:ext cx="2166151" cy="17222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60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05C09-33C0-437D-BEAE-A8BB10641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05258"/>
          </a:xfrm>
        </p:spPr>
        <p:txBody>
          <a:bodyPr>
            <a:normAutofit/>
          </a:bodyPr>
          <a:lstStyle/>
          <a:p>
            <a:r>
              <a:rPr lang="en-US" sz="2800" b="1" dirty="0"/>
              <a:t>UV-Vis Data Collection</a:t>
            </a:r>
          </a:p>
        </p:txBody>
      </p:sp>
      <p:pic>
        <p:nvPicPr>
          <p:cNvPr id="15" name="Picture 14" descr="Chart, line chart, histogram&#10;&#10;Description automatically generated">
            <a:extLst>
              <a:ext uri="{FF2B5EF4-FFF2-40B4-BE49-F238E27FC236}">
                <a16:creationId xmlns:a16="http://schemas.microsoft.com/office/drawing/2014/main" id="{DF1B5CCD-C59F-4754-B750-766CAA994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3" y="1570384"/>
            <a:ext cx="11679314" cy="498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19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74010-A1AA-40A6-BD5E-74A3662C8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178" y="1350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Emission and Absorbance Spectra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6" name="Picture 5" descr="Chart, line chart, histogram&#10;&#10;Description automatically generated">
            <a:extLst>
              <a:ext uri="{FF2B5EF4-FFF2-40B4-BE49-F238E27FC236}">
                <a16:creationId xmlns:a16="http://schemas.microsoft.com/office/drawing/2014/main" id="{B8B79E92-22CE-4774-B0F4-E24D68900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383" y="2254716"/>
            <a:ext cx="5601070" cy="425286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D31573-FD48-48AB-8234-1B88449390B9}"/>
              </a:ext>
            </a:extLst>
          </p:cNvPr>
          <p:cNvCxnSpPr>
            <a:cxnSpLocks/>
          </p:cNvCxnSpPr>
          <p:nvPr/>
        </p:nvCxnSpPr>
        <p:spPr>
          <a:xfrm>
            <a:off x="78537" y="1194891"/>
            <a:ext cx="119432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11CAE69F-6F62-4A29-9AC9-D190BC96A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9876"/>
            <a:ext cx="5991095" cy="4252867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901EC6CE-F9F0-43B0-B6F3-801595245E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723" y="2379876"/>
            <a:ext cx="2095496" cy="1255410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11485AB-259E-467D-86CB-A7657842A3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198" y="2459821"/>
            <a:ext cx="2103118" cy="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F6E84-168C-49C0-ADEB-8BF175C2F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019" y="365126"/>
            <a:ext cx="9743983" cy="97665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Lifetime Fluorescence Data of the Bis Ortho Compound in DCM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3FACE9A9-8DC2-4FE3-B9F6-6A05D8ACF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328"/>
            <a:ext cx="6742123" cy="515108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1155979-8CD0-414F-A6AD-AC05E53AB501}"/>
              </a:ext>
            </a:extLst>
          </p:cNvPr>
          <p:cNvCxnSpPr>
            <a:cxnSpLocks/>
          </p:cNvCxnSpPr>
          <p:nvPr/>
        </p:nvCxnSpPr>
        <p:spPr>
          <a:xfrm>
            <a:off x="78537" y="1194891"/>
            <a:ext cx="119432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C3F5B89-10F5-4C14-B621-F643B1A18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273" y="1466762"/>
            <a:ext cx="2041452" cy="1409574"/>
          </a:xfrm>
          <a:prstGeom prst="rect">
            <a:avLst/>
          </a:prstGeom>
        </p:spPr>
      </p:pic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930F4A51-8E61-42DF-8094-F38C39FB62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710" y="3313590"/>
            <a:ext cx="6128290" cy="158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43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0A80E-5E83-4E99-87B3-86068E1F6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/>
              <a:t>Overview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64064-45F4-4211-9820-DC8B92360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09219"/>
            <a:ext cx="10515599" cy="4667744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Analysis</a:t>
            </a:r>
          </a:p>
          <a:p>
            <a:pPr lvl="1"/>
            <a:r>
              <a:rPr lang="en-US" dirty="0"/>
              <a:t>The ortho compound holds the most promise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Future applications:</a:t>
            </a:r>
          </a:p>
          <a:p>
            <a:pPr lvl="1"/>
            <a:r>
              <a:rPr lang="en-US" dirty="0"/>
              <a:t>Probe for divalent metal ions</a:t>
            </a:r>
          </a:p>
          <a:p>
            <a:pPr lvl="1"/>
            <a:r>
              <a:rPr lang="en-US" dirty="0"/>
              <a:t>OLEDs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5B04ECB-97BD-4226-81FD-B6214EEF4B12}"/>
              </a:ext>
            </a:extLst>
          </p:cNvPr>
          <p:cNvCxnSpPr>
            <a:cxnSpLocks/>
          </p:cNvCxnSpPr>
          <p:nvPr/>
        </p:nvCxnSpPr>
        <p:spPr>
          <a:xfrm>
            <a:off x="78537" y="1194891"/>
            <a:ext cx="119432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867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F85C6C5696934682A7AD276F79306B" ma:contentTypeVersion="11" ma:contentTypeDescription="Create a new document." ma:contentTypeScope="" ma:versionID="5707f6d872767a120aecee7e61424ced">
  <xsd:schema xmlns:xsd="http://www.w3.org/2001/XMLSchema" xmlns:xs="http://www.w3.org/2001/XMLSchema" xmlns:p="http://schemas.microsoft.com/office/2006/metadata/properties" xmlns:ns3="86758d6b-8914-46ef-9516-00b4971a0711" xmlns:ns4="a7d71b17-91b2-4e30-baee-808ef12fbf3e" targetNamespace="http://schemas.microsoft.com/office/2006/metadata/properties" ma:root="true" ma:fieldsID="c44d1aa77840566a74d9b80742f16bb4" ns3:_="" ns4:_="">
    <xsd:import namespace="86758d6b-8914-46ef-9516-00b4971a0711"/>
    <xsd:import namespace="a7d71b17-91b2-4e30-baee-808ef12fbf3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758d6b-8914-46ef-9516-00b4971a07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d71b17-91b2-4e30-baee-808ef12fbf3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4F7EAA4-F350-4E03-B99A-8C505DE7B5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6644DC-6A9D-427A-B5FD-2EA9E1C213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758d6b-8914-46ef-9516-00b4971a0711"/>
    <ds:schemaRef ds:uri="a7d71b17-91b2-4e30-baee-808ef12fbf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20236EF-62FA-44FC-BBEE-C8E5866B2EE3}">
  <ds:schemaRefs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a7d71b17-91b2-4e30-baee-808ef12fbf3e"/>
    <ds:schemaRef ds:uri="http://schemas.microsoft.com/office/infopath/2007/PartnerControls"/>
    <ds:schemaRef ds:uri="86758d6b-8914-46ef-9516-00b4971a071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9453</TotalTime>
  <Words>97</Words>
  <Application>Microsoft Office PowerPoint</Application>
  <PresentationFormat>Widescreen</PresentationFormat>
  <Paragraphs>20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CS ChemDraw Drawing</vt:lpstr>
      <vt:lpstr>Investigating the Effect of Regiochemistry on ESIPT of Bis Coumarin Enamine Probes</vt:lpstr>
      <vt:lpstr>Photophysical properties of a family of coumarin enamine probes </vt:lpstr>
      <vt:lpstr>PowerPoint Presentation</vt:lpstr>
      <vt:lpstr>Characterization of the bis ortho coumarin enamine compound </vt:lpstr>
      <vt:lpstr>PowerPoint Presentation</vt:lpstr>
      <vt:lpstr>UV-Vis Data Collection</vt:lpstr>
      <vt:lpstr>Emission and Absorbance Spectra </vt:lpstr>
      <vt:lpstr>Lifetime Fluorescence Data of the Bis Ortho Compound in DCM </vt:lpstr>
      <vt:lpstr>Overview </vt:lpstr>
      <vt:lpstr>Acknowledgements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Photophysical properties of a family of coumarin-enamine probes</dc:title>
  <dc:creator>Karl Wallace</dc:creator>
  <cp:lastModifiedBy>sarasimonson14@gmail.com</cp:lastModifiedBy>
  <cp:revision>14</cp:revision>
  <dcterms:created xsi:type="dcterms:W3CDTF">2021-06-22T17:02:34Z</dcterms:created>
  <dcterms:modified xsi:type="dcterms:W3CDTF">2021-09-03T12:57:19Z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0x010100F3F85C6C5696934682A7AD276F79306B</vt:lpwstr>
  </property>
</Properties>
</file>