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6" r:id="rId10"/>
    <p:sldId id="264" r:id="rId11"/>
    <p:sldId id="263" r:id="rId12"/>
    <p:sldId id="268" r:id="rId13"/>
    <p:sldId id="265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3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D482-F67D-4842-B1DF-565E00D88A2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C572-EA0F-4DDF-A648-B8E3E202F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</a:t>
            </a:r>
            <a:r>
              <a:rPr lang="en-US" baseline="0" dirty="0"/>
              <a:t> it out </a:t>
            </a:r>
          </a:p>
          <a:p>
            <a:endParaRPr lang="en-US" baseline="0" dirty="0"/>
          </a:p>
          <a:p>
            <a:r>
              <a:rPr lang="en-US" baseline="0" dirty="0"/>
              <a:t>Synthesize one vs many,</a:t>
            </a:r>
          </a:p>
          <a:p>
            <a:r>
              <a:rPr lang="en-US" baseline="0" dirty="0"/>
              <a:t>Emphasis on the make</a:t>
            </a:r>
          </a:p>
          <a:p>
            <a:r>
              <a:rPr lang="en-US" baseline="0" dirty="0"/>
              <a:t>Remove the last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Scaffold may consist of various single building blocks that allow for generation of diversity in synthesis, but the scaffold structure will always remain intact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  <a:r>
              <a:rPr lang="en-US" baseline="0" dirty="0"/>
              <a:t> on the jargons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entaur" panose="02030504050205020304" pitchFamily="18" charset="0"/>
              </a:rPr>
              <a:t>1.</a:t>
            </a:r>
            <a:r>
              <a:rPr lang="en-US" sz="1400" b="1" dirty="0">
                <a:latin typeface="Centaur" panose="02030504050205020304" pitchFamily="18" charset="0"/>
              </a:rPr>
              <a:t> </a:t>
            </a:r>
            <a:r>
              <a:rPr lang="en-US" sz="1200" dirty="0">
                <a:latin typeface="Centaur" panose="02030504050205020304" pitchFamily="18" charset="0"/>
              </a:rPr>
              <a:t>Key Specifics: </a:t>
            </a:r>
            <a:r>
              <a:rPr lang="en-US" sz="1200" dirty="0" err="1">
                <a:latin typeface="Centaur" panose="02030504050205020304" pitchFamily="18" charset="0"/>
              </a:rPr>
              <a:t>i</a:t>
            </a:r>
            <a:r>
              <a:rPr lang="en-US" sz="1200" dirty="0">
                <a:latin typeface="Centaur" panose="02030504050205020304" pitchFamily="18" charset="0"/>
              </a:rPr>
              <a:t>) Up to 6 filters </a:t>
            </a:r>
          </a:p>
          <a:p>
            <a:r>
              <a:rPr lang="en-US" sz="1200" dirty="0">
                <a:latin typeface="Centaur" panose="02030504050205020304" pitchFamily="18" charset="0"/>
              </a:rPr>
              <a:t>                         ii)Wavelength range: 340 to 750nm</a:t>
            </a:r>
          </a:p>
          <a:p>
            <a:r>
              <a:rPr lang="en-US" sz="1200" dirty="0">
                <a:latin typeface="Centaur" panose="02030504050205020304" pitchFamily="18" charset="0"/>
              </a:rPr>
              <a:t>2. Key Applications: </a:t>
            </a:r>
            <a:r>
              <a:rPr lang="en-US" sz="1200" dirty="0" err="1">
                <a:latin typeface="Centaur" panose="02030504050205020304" pitchFamily="18" charset="0"/>
              </a:rPr>
              <a:t>i</a:t>
            </a:r>
            <a:r>
              <a:rPr lang="en-US" sz="1200" dirty="0">
                <a:latin typeface="Centaur" panose="02030504050205020304" pitchFamily="18" charset="0"/>
              </a:rPr>
              <a:t>) ELISA                      </a:t>
            </a:r>
          </a:p>
          <a:p>
            <a:r>
              <a:rPr lang="en-US" sz="1200" dirty="0">
                <a:latin typeface="Centaur" panose="02030504050205020304" pitchFamily="18" charset="0"/>
              </a:rPr>
              <a:t>                               ii) Temperature controlled                              		</a:t>
            </a:r>
          </a:p>
          <a:p>
            <a:r>
              <a:rPr lang="en-US" sz="1200" dirty="0">
                <a:latin typeface="Centaur" panose="02030504050205020304" pitchFamily="18" charset="0"/>
              </a:rPr>
              <a:t>                              iii)Tunable wavelength </a:t>
            </a:r>
          </a:p>
          <a:p>
            <a:endParaRPr lang="en-US" sz="1200" dirty="0">
              <a:latin typeface="Centaur" panose="02030504050205020304" pitchFamily="18" charset="0"/>
            </a:endParaRPr>
          </a:p>
          <a:p>
            <a:endParaRPr lang="en-US" sz="1200" dirty="0">
              <a:latin typeface="Centaur" panose="02030504050205020304" pitchFamily="18" charset="0"/>
            </a:endParaRPr>
          </a:p>
          <a:p>
            <a:r>
              <a:rPr lang="en-US" sz="1400" b="1" dirty="0">
                <a:latin typeface="Centaur" panose="02030504050205020304" pitchFamily="18" charset="0"/>
              </a:rPr>
              <a:t>Columbus Pro Microplate Washer</a:t>
            </a:r>
          </a:p>
          <a:p>
            <a:endParaRPr lang="en-US" sz="1400" b="1" dirty="0">
              <a:latin typeface="Centaur" panose="020305040502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200" dirty="0">
                <a:latin typeface="Centaur" panose="02030504050205020304" pitchFamily="18" charset="0"/>
              </a:rPr>
              <a:t>Crosswise aspiration</a:t>
            </a:r>
          </a:p>
          <a:p>
            <a:pPr marL="514350" indent="-514350">
              <a:buAutoNum type="arabicPeriod"/>
            </a:pPr>
            <a:r>
              <a:rPr lang="en-US" sz="1200" dirty="0">
                <a:latin typeface="Centaur" panose="02030504050205020304" pitchFamily="18" charset="0"/>
              </a:rPr>
              <a:t>Residual volume to &lt;2 µL</a:t>
            </a:r>
          </a:p>
          <a:p>
            <a:pPr marL="514350" indent="-514350">
              <a:buAutoNum type="arabicPeriod"/>
            </a:pPr>
            <a:r>
              <a:rPr lang="en-US" sz="1200" dirty="0">
                <a:latin typeface="Centaur" panose="02030504050205020304" pitchFamily="18" charset="0"/>
              </a:rPr>
              <a:t>Overflow </a:t>
            </a:r>
          </a:p>
          <a:p>
            <a:endParaRPr lang="en-US" sz="1200" dirty="0">
              <a:latin typeface="Centaur" panose="02030504050205020304" pitchFamily="18" charset="0"/>
            </a:endParaRPr>
          </a:p>
          <a:p>
            <a:r>
              <a:rPr lang="en-US" sz="1200" dirty="0">
                <a:latin typeface="Centaur" panose="02030504050205020304" pitchFamily="18" charset="0"/>
              </a:rPr>
              <a:t>                              </a:t>
            </a:r>
            <a:endParaRPr lang="en-US" sz="1400" b="1" dirty="0">
              <a:latin typeface="Centaur" panose="020305040502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C572-EA0F-4DDF-A648-B8E3E202F5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C655-7E44-4BC2-ADE0-42E954740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788F3-2420-4861-B808-473E4464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061A-25B1-4B67-AE4A-47F5F6C7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1762-640A-4F09-92EE-0DB6B268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54445-F8BD-49B0-82E7-D284D1A7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8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31DB-6853-4566-8E6A-EAB38016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72796-8EA9-475F-A713-4EF86858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B3DC-D3D0-4BBA-B39D-E47288EE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EE70-E7F7-4D0B-9BD0-216B62BF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2DA9-6410-49C9-A12B-78F347F9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600A8-DC7F-4168-9BA1-50EF182E8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5CDBB-DFCC-4ED6-A998-D68D6DACC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AF6AD-AFB4-4E4C-80FA-870009F7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8103-5270-40BF-8731-F356D161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7F30B-DFED-4956-8E85-D726FD15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B819-9EBC-4139-A5D1-246B65B4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7D91-F6DC-4ECD-AEBB-7F289A71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5D6C-808F-41D9-AC91-1E3F84AA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4E2F-D9B9-4281-A827-8BC05FF6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2965-A634-4A97-ADF3-40D823B1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5776-18A0-4FDD-A542-715021EF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EEA21-149D-4BD0-9FE9-0E072B2C5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FA2C-ECFF-43C4-B6DB-BE8C9A0C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C4ADF-D6DF-4868-82BC-93BB1F33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356C2-ACBB-4070-A8AA-FD2663A9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E659-05E0-4AB1-B7FC-7525056F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2B12-940C-4149-B317-DD6A7758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AB3E0-C020-4988-8EFE-26FE70E1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FFA94-448B-4950-ABFB-853E453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08B5-D411-436E-8FC5-6D86F3D6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4B13F-146A-4375-90A8-FA91DB8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8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639F-AE4C-42F1-A749-0999C4D1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78CD-9D8E-4C49-BF5D-675893057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474B-6D34-46D4-8AA9-0FD5F52B7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2D923-80E1-4F1E-9EFC-ED86E9AFF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ACD48-B103-446B-9CCD-BAD82115E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066D0-8355-46EE-8FB5-C2E6BBC9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49A0C-511B-45F2-A595-E6FF85D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3E41F-084A-4606-84A7-65A2E93B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6638-7BC1-4121-B73E-3E44EF87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6FD78-6FB1-4A9F-BDF5-8EA653A3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1CF2-40AD-4D9F-AA0E-E693E037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1DFE8-93D9-4025-8C56-15FFF5DE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BCCE9-3DF0-4C78-B14C-64EE6F5B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2E518-10DF-4315-96EB-183BB909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D49F-5E47-4913-BF7C-79FF96B4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6829-AAA1-4A68-A446-F55345E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B5BC-35ED-4750-A579-C3809831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C4AA6-9BEA-48F8-A569-AAC30B9E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19FAB-1C35-4B43-AE80-0AD1EF8E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FFD95-D280-4030-BE48-13143B52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F3B6-4FEE-4EA7-8E77-EA777FDA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5501-F7A0-47D6-B566-4A10472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BC814-759D-439E-A8CA-DF9D6D040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7E3A4-E0FE-4600-9C46-F716F85C2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99C5-2DB4-4847-875D-777DD22D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36AED-7B1F-4751-85AD-2C430244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6C941-87C1-4C90-AD47-A95DE726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51AF8-3878-4D75-A0F2-215E27D1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5363-F138-4FF2-9A7F-D5E337AC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A3F5-641B-469C-99A7-AABF52CC3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8AAC-5829-4F16-BF1A-ED92413986B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C47-5678-4940-AE32-0578FC0F3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2DE2-FE4B-4592-A2E8-B39C4BCF5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176F-5505-412B-9D0B-5A3DD56A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cid:C3C34B43-1F23-4E5F-837F-E6AFC8A8CAE3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36452-C206-412C-B38B-2816E561B779}"/>
              </a:ext>
            </a:extLst>
          </p:cNvPr>
          <p:cNvSpPr txBox="1"/>
          <p:nvPr/>
        </p:nvSpPr>
        <p:spPr>
          <a:xfrm>
            <a:off x="151406" y="478682"/>
            <a:ext cx="116798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Centaur" panose="020305040502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a Robotic Liquid Handling System in                       Combinatorial Chemistry</a:t>
            </a:r>
          </a:p>
          <a:p>
            <a:endParaRPr lang="en-US" sz="4400" dirty="0">
              <a:latin typeface="Centaur" panose="02030504050205020304" pitchFamily="18" charset="0"/>
            </a:endParaRPr>
          </a:p>
          <a:p>
            <a:endParaRPr lang="en-US" sz="3200" dirty="0">
              <a:latin typeface="Centaur" panose="020305040502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Praburaman Mohan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Seminar 2020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endParaRPr lang="en-US" sz="32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0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87095-FA20-4F4B-A42C-38C308D543ED}"/>
              </a:ext>
            </a:extLst>
          </p:cNvPr>
          <p:cNvSpPr txBox="1"/>
          <p:nvPr/>
        </p:nvSpPr>
        <p:spPr>
          <a:xfrm>
            <a:off x="339710" y="245876"/>
            <a:ext cx="9982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Discovery and Drug Optimization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p:pic>
        <p:nvPicPr>
          <p:cNvPr id="2050" name="Picture 2" descr="Time and Attendance: Which Timeclock Is Right for You? - Business News Daily">
            <a:extLst>
              <a:ext uri="{FF2B5EF4-FFF2-40B4-BE49-F238E27FC236}">
                <a16:creationId xmlns:a16="http://schemas.microsoft.com/office/drawing/2014/main" id="{F3E31A05-534C-40C0-8BE1-474D40B7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02" y="487630"/>
            <a:ext cx="3084592" cy="20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tform designed to accelerate drug discovery, development">
            <a:extLst>
              <a:ext uri="{FF2B5EF4-FFF2-40B4-BE49-F238E27FC236}">
                <a16:creationId xmlns:a16="http://schemas.microsoft.com/office/drawing/2014/main" id="{C76433E7-18CA-47C2-8ECD-A215F1E86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19883" r="27179" b="22414"/>
          <a:stretch/>
        </p:blipFill>
        <p:spPr bwMode="auto">
          <a:xfrm>
            <a:off x="8479316" y="2963660"/>
            <a:ext cx="3156413" cy="242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2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64597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1BF1F-4AB9-4726-A0E1-19D14757714E}"/>
              </a:ext>
            </a:extLst>
          </p:cNvPr>
          <p:cNvSpPr txBox="1"/>
          <p:nvPr/>
        </p:nvSpPr>
        <p:spPr>
          <a:xfrm>
            <a:off x="199176" y="650844"/>
            <a:ext cx="72438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Literature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1. Different sizes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2. Shelf Life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3. Potential Cure to Chronic conditions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:1. Aniseed, Black Pepper, 		                             	         Coriander and Bay Leaf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2. Studies 6 different genera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3. 10g distilled, 45minutes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The Kirby-Bauer Test / Disk Diffusion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58196-0A67-4553-ACE9-1D4BCDA39BF4}"/>
              </a:ext>
            </a:extLst>
          </p:cNvPr>
          <p:cNvSpPr txBox="1"/>
          <p:nvPr/>
        </p:nvSpPr>
        <p:spPr>
          <a:xfrm>
            <a:off x="117694" y="6006156"/>
            <a:ext cx="1067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Chaudhry, </a:t>
            </a:r>
            <a:r>
              <a:rPr lang="en-US" dirty="0" err="1">
                <a:solidFill>
                  <a:schemeClr val="bg1"/>
                </a:solidFill>
              </a:rPr>
              <a:t>Nazia</a:t>
            </a:r>
            <a:r>
              <a:rPr lang="en-US" dirty="0">
                <a:solidFill>
                  <a:schemeClr val="bg1"/>
                </a:solidFill>
              </a:rPr>
              <a:t> Masood Ahmed, and </a:t>
            </a:r>
            <a:r>
              <a:rPr lang="en-US" dirty="0" err="1">
                <a:solidFill>
                  <a:schemeClr val="bg1"/>
                </a:solidFill>
              </a:rPr>
              <a:t>Perween</a:t>
            </a:r>
            <a:r>
              <a:rPr lang="en-US" dirty="0">
                <a:solidFill>
                  <a:schemeClr val="bg1"/>
                </a:solidFill>
              </a:rPr>
              <a:t> Tariq. “Bactericidal activity of black pepper, bay leaf, aniseed and coriander against oral isolates.” </a:t>
            </a:r>
            <a:r>
              <a:rPr lang="en-US" i="1" dirty="0">
                <a:solidFill>
                  <a:schemeClr val="bg1"/>
                </a:solidFill>
              </a:rPr>
              <a:t>Pakistan journal of pharmaceutical sciences</a:t>
            </a:r>
            <a:r>
              <a:rPr lang="en-US" dirty="0">
                <a:solidFill>
                  <a:schemeClr val="bg1"/>
                </a:solidFill>
              </a:rPr>
              <a:t> vol. 19,3 (2006): 214-8.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3FCFA-C5D6-4B8B-AAEE-A41310A91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3" t="19803" r="29133" b="3397"/>
          <a:stretch/>
        </p:blipFill>
        <p:spPr>
          <a:xfrm>
            <a:off x="6796135" y="272105"/>
            <a:ext cx="5196689" cy="52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97659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Chaudhry, </a:t>
            </a:r>
            <a:r>
              <a:rPr lang="en-US" dirty="0" err="1">
                <a:solidFill>
                  <a:schemeClr val="bg1"/>
                </a:solidFill>
              </a:rPr>
              <a:t>Nazia</a:t>
            </a:r>
            <a:r>
              <a:rPr lang="en-US" dirty="0">
                <a:solidFill>
                  <a:schemeClr val="bg1"/>
                </a:solidFill>
              </a:rPr>
              <a:t> Masood Ahmed, and </a:t>
            </a:r>
            <a:r>
              <a:rPr lang="en-US" dirty="0" err="1">
                <a:solidFill>
                  <a:schemeClr val="bg1"/>
                </a:solidFill>
              </a:rPr>
              <a:t>Perween</a:t>
            </a:r>
            <a:r>
              <a:rPr lang="en-US" dirty="0">
                <a:solidFill>
                  <a:schemeClr val="bg1"/>
                </a:solidFill>
              </a:rPr>
              <a:t> Tariq. “Bactericidal activity of black pepper, bay leaf, aniseed and coriander against oral isolates.” </a:t>
            </a:r>
            <a:r>
              <a:rPr lang="en-US" i="1" dirty="0">
                <a:solidFill>
                  <a:schemeClr val="bg1"/>
                </a:solidFill>
              </a:rPr>
              <a:t>Pakistan journal of pharmaceutical sciences</a:t>
            </a:r>
            <a:r>
              <a:rPr lang="en-US" dirty="0">
                <a:solidFill>
                  <a:schemeClr val="bg1"/>
                </a:solidFill>
              </a:rPr>
              <a:t> vol. 19,3 (2006): 214-8.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79B9C-4E8E-49C9-9DD2-6D7949B5BF68}"/>
              </a:ext>
            </a:extLst>
          </p:cNvPr>
          <p:cNvSpPr txBox="1"/>
          <p:nvPr/>
        </p:nvSpPr>
        <p:spPr>
          <a:xfrm>
            <a:off x="497149" y="355107"/>
            <a:ext cx="44832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aur" panose="02030504050205020304" pitchFamily="18" charset="0"/>
              </a:rPr>
              <a:t>Results and Discussion</a:t>
            </a:r>
          </a:p>
          <a:p>
            <a:endParaRPr lang="en-US" sz="2800" dirty="0">
              <a:latin typeface="Centaur" panose="020305040502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entaur" panose="02030504050205020304" pitchFamily="18" charset="0"/>
              </a:rPr>
              <a:t>Based on the several zones of inhibition, they were able to conclude that the spices exhibited antibacterial characteristics.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entaur" panose="02030504050205020304" pitchFamily="18" charset="0"/>
              </a:rPr>
              <a:t>Black pepper, Aniseed, Coriander and Bay Leaf.</a:t>
            </a:r>
          </a:p>
          <a:p>
            <a:endParaRPr lang="en-US" sz="2800" dirty="0">
              <a:latin typeface="Centaur" panose="020305040502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C15F8-77ED-4AE6-A708-4BA39141E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90" t="6938" r="32645" b="69328"/>
          <a:stretch/>
        </p:blipFill>
        <p:spPr>
          <a:xfrm>
            <a:off x="360990" y="199178"/>
            <a:ext cx="11192421" cy="53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EA3BF-E0CC-4956-9D6A-23E1EB6BC303}"/>
              </a:ext>
            </a:extLst>
          </p:cNvPr>
          <p:cNvSpPr txBox="1"/>
          <p:nvPr/>
        </p:nvSpPr>
        <p:spPr>
          <a:xfrm flipH="1">
            <a:off x="285226" y="201336"/>
            <a:ext cx="98654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Goals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proficient with the instrument and the software.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Recreate the Tie Dye experiment 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spices on microbial growth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305066-14DB-4EBA-9F25-2B604A23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687" y="3670219"/>
            <a:ext cx="2107596" cy="1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am Masala | Origin of Indian Spices">
            <a:extLst>
              <a:ext uri="{FF2B5EF4-FFF2-40B4-BE49-F238E27FC236}">
                <a16:creationId xmlns:a16="http://schemas.microsoft.com/office/drawing/2014/main" id="{A80E8D65-837B-45F0-938D-BA865CC4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80" y="3678765"/>
            <a:ext cx="2706263" cy="18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d-C3C34B43-1F23-4E5F-837F-E6AFC8A8CAE3">
            <a:extLst>
              <a:ext uri="{FF2B5EF4-FFF2-40B4-BE49-F238E27FC236}">
                <a16:creationId xmlns:a16="http://schemas.microsoft.com/office/drawing/2014/main" id="{6AC151FF-419B-4EA8-B07A-0B11EBE00A87}"/>
              </a:ext>
            </a:extLst>
          </p:cNvPr>
          <p:cNvPicPr/>
          <p:nvPr/>
        </p:nvPicPr>
        <p:blipFill rotWithShape="1"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/>
          <a:stretch>
            <a:fillRect/>
          </a:stretch>
        </p:blipFill>
        <p:spPr bwMode="auto">
          <a:xfrm>
            <a:off x="3617681" y="3658970"/>
            <a:ext cx="3746500" cy="180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5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5A04B-465D-47F5-8615-5DAE02F2FBB8}"/>
              </a:ext>
            </a:extLst>
          </p:cNvPr>
          <p:cNvSpPr txBox="1"/>
          <p:nvPr/>
        </p:nvSpPr>
        <p:spPr>
          <a:xfrm>
            <a:off x="271603" y="81481"/>
            <a:ext cx="88633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Combinatorial Chemistry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it against the conventional approach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Libraries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Instrumentation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my Reference Article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my future Research Plans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2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3CB01-76C5-44E9-AA43-4B743606938E}"/>
              </a:ext>
            </a:extLst>
          </p:cNvPr>
          <p:cNvSpPr txBox="1"/>
          <p:nvPr/>
        </p:nvSpPr>
        <p:spPr>
          <a:xfrm>
            <a:off x="388436" y="175673"/>
            <a:ext cx="845268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of Combinatorial Chemistry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Library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article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Research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DDB6E-57F7-4980-B416-D4E17E428F8A}"/>
              </a:ext>
            </a:extLst>
          </p:cNvPr>
          <p:cNvSpPr txBox="1"/>
          <p:nvPr/>
        </p:nvSpPr>
        <p:spPr>
          <a:xfrm>
            <a:off x="502919" y="487680"/>
            <a:ext cx="110945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Eötvös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Loránd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)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synthesis of multi-unit compound mixture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ii) screening to find useful products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iii) 1982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Basic Goal: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Make a lot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ii) Identify the useful ones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Libraries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ii) Drug Discovery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iii) Pharmaceuticals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453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52392"/>
            <a:ext cx="12192000" cy="90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E882A-BC25-409B-B1FD-FCD5EBE01D15}"/>
              </a:ext>
            </a:extLst>
          </p:cNvPr>
          <p:cNvSpPr txBox="1"/>
          <p:nvPr/>
        </p:nvSpPr>
        <p:spPr>
          <a:xfrm>
            <a:off x="477059" y="540149"/>
            <a:ext cx="105809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Combinatorial Chemistry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Chemistry makes a large number of products in a single reaction.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products are stored in the form of chemical libraries with different specification criteria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discovery of the desired compounds, further reactions are conducted to test the presence of any biological activity.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0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-90535" y="6015766"/>
            <a:ext cx="1228253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Narang, Shastri. “Combinatorial Chemistry - Modern Synthesis Approach.” </a:t>
            </a:r>
            <a:r>
              <a:rPr lang="en-US" i="1" dirty="0" err="1">
                <a:solidFill>
                  <a:schemeClr val="bg1"/>
                </a:solidFill>
              </a:rPr>
              <a:t>PharmaTutor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PharmaTutor</a:t>
            </a:r>
            <a:r>
              <a:rPr lang="en-US" dirty="0">
                <a:solidFill>
                  <a:schemeClr val="bg1"/>
                </a:solidFill>
              </a:rPr>
              <a:t> Edu Labs, 2017, www.pharmatutor.org/articles/combinatorial-chemistry-modern-synthesis-approach. </a:t>
            </a:r>
          </a:p>
          <a:p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005EC-0944-4A4E-84BD-98CD2B8C5C46}"/>
              </a:ext>
            </a:extLst>
          </p:cNvPr>
          <p:cNvSpPr txBox="1"/>
          <p:nvPr/>
        </p:nvSpPr>
        <p:spPr>
          <a:xfrm>
            <a:off x="742384" y="688063"/>
            <a:ext cx="101851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vs Combinatorial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one                                        Synthesis of many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         Purity          Test                     Make           Test           Purity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products in a month                          Many products in a month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lead generation                             Faster lead generation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AD4705-0736-4A55-8A5F-11CE23A4F8F4}"/>
              </a:ext>
            </a:extLst>
          </p:cNvPr>
          <p:cNvCxnSpPr/>
          <p:nvPr/>
        </p:nvCxnSpPr>
        <p:spPr>
          <a:xfrm>
            <a:off x="1638677" y="3558011"/>
            <a:ext cx="452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FF8406-1F1E-4814-BC4D-4F9D54D43E41}"/>
              </a:ext>
            </a:extLst>
          </p:cNvPr>
          <p:cNvCxnSpPr>
            <a:cxnSpLocks/>
          </p:cNvCxnSpPr>
          <p:nvPr/>
        </p:nvCxnSpPr>
        <p:spPr>
          <a:xfrm>
            <a:off x="3105340" y="3558011"/>
            <a:ext cx="516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DF1485-A094-4884-B3B8-88A7CDA189A2}"/>
              </a:ext>
            </a:extLst>
          </p:cNvPr>
          <p:cNvCxnSpPr/>
          <p:nvPr/>
        </p:nvCxnSpPr>
        <p:spPr>
          <a:xfrm>
            <a:off x="6690511" y="3558010"/>
            <a:ext cx="452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1EA232-269B-4C0F-A192-96AC7030BB53}"/>
              </a:ext>
            </a:extLst>
          </p:cNvPr>
          <p:cNvCxnSpPr>
            <a:cxnSpLocks/>
          </p:cNvCxnSpPr>
          <p:nvPr/>
        </p:nvCxnSpPr>
        <p:spPr>
          <a:xfrm>
            <a:off x="7997228" y="3558010"/>
            <a:ext cx="54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53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70499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Peak, Tracey. “Researchers Release First Chemical Map of Dyes from Historic Dye Library: Wilson College News: NC State University.” </a:t>
            </a:r>
            <a:r>
              <a:rPr lang="en-US" i="1" dirty="0">
                <a:solidFill>
                  <a:schemeClr val="bg1"/>
                </a:solidFill>
              </a:rPr>
              <a:t>Wilson College News</a:t>
            </a:r>
            <a:r>
              <a:rPr lang="en-US" dirty="0">
                <a:solidFill>
                  <a:schemeClr val="bg1"/>
                </a:solidFill>
              </a:rPr>
              <a:t>, 5 Aug. 2020, textiles.ncsu.edu/news/2017/04/researchers-release-first-chemical-map-dyes-historic-dye-library/.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B515-769F-403D-959C-EEC14E6BE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00" y="575036"/>
            <a:ext cx="4024486" cy="4694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45019-CD60-47CB-B9FE-696E385F28C8}"/>
              </a:ext>
            </a:extLst>
          </p:cNvPr>
          <p:cNvSpPr txBox="1"/>
          <p:nvPr/>
        </p:nvSpPr>
        <p:spPr>
          <a:xfrm>
            <a:off x="282798" y="985924"/>
            <a:ext cx="7131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Chemical Libraries: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collection of final products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ii) structure, physiochemical           			  properties, purity, quantity, etc.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Types: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Scaffold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ii) Backbone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8DFD0-25BB-4E25-A8BD-7AA657E86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95" t="23948" r="57621" b="33851"/>
          <a:stretch/>
        </p:blipFill>
        <p:spPr>
          <a:xfrm>
            <a:off x="4173701" y="2177227"/>
            <a:ext cx="3058561" cy="3694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60BC8-7D90-4EC7-A6A5-D7E5BF71D3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18" t="46862" r="55946" b="30096"/>
          <a:stretch/>
        </p:blipFill>
        <p:spPr>
          <a:xfrm>
            <a:off x="795442" y="3731654"/>
            <a:ext cx="2346138" cy="207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7AB719-95D5-4C92-B975-481658BEE0BE}"/>
              </a:ext>
            </a:extLst>
          </p:cNvPr>
          <p:cNvSpPr txBox="1"/>
          <p:nvPr/>
        </p:nvSpPr>
        <p:spPr>
          <a:xfrm>
            <a:off x="289420" y="262550"/>
            <a:ext cx="436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Libraries</a:t>
            </a:r>
          </a:p>
        </p:txBody>
      </p:sp>
    </p:spTree>
    <p:extLst>
      <p:ext uri="{BB962C8B-B14F-4D97-AF65-F5344CB8AC3E}">
        <p14:creationId xmlns:p14="http://schemas.microsoft.com/office/powerpoint/2010/main" val="38992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70499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Designs, </a:t>
            </a:r>
            <a:r>
              <a:rPr lang="en-US" dirty="0" err="1">
                <a:solidFill>
                  <a:schemeClr val="bg1"/>
                </a:solidFill>
              </a:rPr>
              <a:t>WebDuck</a:t>
            </a:r>
            <a:r>
              <a:rPr lang="en-US" dirty="0">
                <a:solidFill>
                  <a:schemeClr val="bg1"/>
                </a:solidFill>
              </a:rPr>
              <a:t>. “Your Trusted Source for Used Lab Equipment.” </a:t>
            </a:r>
            <a:r>
              <a:rPr lang="en-US" i="1" dirty="0">
                <a:solidFill>
                  <a:schemeClr val="bg1"/>
                </a:solidFill>
              </a:rPr>
              <a:t>Tecan Freedom EVO 75 Liquid Handling System With Columbus Pro </a:t>
            </a:r>
            <a:r>
              <a:rPr lang="en-US" i="1" dirty="0" err="1">
                <a:solidFill>
                  <a:schemeClr val="bg1"/>
                </a:solidFill>
              </a:rPr>
              <a:t>Micropla</a:t>
            </a:r>
            <a:r>
              <a:rPr lang="en-US" dirty="0">
                <a:solidFill>
                  <a:schemeClr val="bg1"/>
                </a:solidFill>
              </a:rPr>
              <a:t>, americanlaboratorytrading.com/lab-equipment-products/tecan-freedom-evo-75-liquid-handling-system-with-columbus-pro-microplate-washer-and-sunrise-microplate-reader_18195.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AA587-0D53-4139-B821-A70EF765E767}"/>
              </a:ext>
            </a:extLst>
          </p:cNvPr>
          <p:cNvSpPr txBox="1"/>
          <p:nvPr/>
        </p:nvSpPr>
        <p:spPr>
          <a:xfrm>
            <a:off x="282430" y="463268"/>
            <a:ext cx="49642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Tecan Freedom EVO 75 Liquid Handling System With Columbus Pro Microplate Washer And Sunrise Microplate Reader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arrival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E474E38-71D8-4074-83C8-F87BA50B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6" y="756373"/>
            <a:ext cx="5962261" cy="45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3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92911-8746-4713-B937-F04189F0E268}"/>
              </a:ext>
            </a:extLst>
          </p:cNvPr>
          <p:cNvSpPr txBox="1"/>
          <p:nvPr/>
        </p:nvSpPr>
        <p:spPr>
          <a:xfrm>
            <a:off x="0" y="5970499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Designs, WebDuck. “Your Trusted Source for Used Lab Equipment.” </a:t>
            </a:r>
            <a:r>
              <a:rPr lang="en-US" i="1">
                <a:solidFill>
                  <a:schemeClr val="bg1"/>
                </a:solidFill>
              </a:rPr>
              <a:t>Tecan Freedom EVO 75 Liquid Handling System With Columbus Pro Micropla</a:t>
            </a:r>
            <a:r>
              <a:rPr lang="en-US">
                <a:solidFill>
                  <a:schemeClr val="bg1"/>
                </a:solidFill>
              </a:rPr>
              <a:t>, americanlaboratorytrading.com/lab-equipment-products/tecan-freedom-evo-75-liquid-handling-system-with-columbus-pro-microplate-washer-and-sunrise-microplate-reader_18195.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76AC1-58BC-4FB1-8B25-A515A60A84CF}"/>
              </a:ext>
            </a:extLst>
          </p:cNvPr>
          <p:cNvSpPr txBox="1"/>
          <p:nvPr/>
        </p:nvSpPr>
        <p:spPr>
          <a:xfrm>
            <a:off x="90535" y="323743"/>
            <a:ext cx="66452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aur" panose="020305040502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Tecan Freedom EVO 75 Liquid Handling System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Liquid Handling features: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Syringe sizes 		                                    		50/250/500/1000/2500/5000 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ii) Diluter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Cavro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XP Smart  				diluter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Safety features: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Liquid level detection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ii) Low Disposable tip eject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iii) Safety screens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Software: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Evoware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C8D694-BBFC-4A86-91EF-3745A596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14" y="1096192"/>
            <a:ext cx="6131251" cy="45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2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48E7777-811C-477B-9E92-51B8ED7D7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9388" r="2859" b="6259"/>
          <a:stretch/>
        </p:blipFill>
        <p:spPr bwMode="auto">
          <a:xfrm>
            <a:off x="6096000" y="577423"/>
            <a:ext cx="5940138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C0FC121-0202-48DA-B06E-CEAEBD5C7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8299" r="13949" b="2177"/>
          <a:stretch/>
        </p:blipFill>
        <p:spPr bwMode="auto">
          <a:xfrm>
            <a:off x="65314" y="564827"/>
            <a:ext cx="5940138" cy="5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2F635-18FA-499A-BA8E-D3E782ECA8A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Designs, </a:t>
            </a:r>
            <a:r>
              <a:rPr lang="en-US" dirty="0" err="1">
                <a:solidFill>
                  <a:schemeClr val="bg1"/>
                </a:solidFill>
              </a:rPr>
              <a:t>WebDuck</a:t>
            </a:r>
            <a:r>
              <a:rPr lang="en-US" dirty="0">
                <a:solidFill>
                  <a:schemeClr val="bg1"/>
                </a:solidFill>
              </a:rPr>
              <a:t>. “Your Trusted Source for Used Lab Equipment.” </a:t>
            </a:r>
            <a:r>
              <a:rPr lang="en-US" i="1" dirty="0">
                <a:solidFill>
                  <a:schemeClr val="bg1"/>
                </a:solidFill>
              </a:rPr>
              <a:t>Tecan Freedom EVO 75 Liquid Handling System With Columbus Pro </a:t>
            </a:r>
            <a:r>
              <a:rPr lang="en-US" i="1" dirty="0" err="1">
                <a:solidFill>
                  <a:schemeClr val="bg1"/>
                </a:solidFill>
              </a:rPr>
              <a:t>Micropla</a:t>
            </a:r>
            <a:r>
              <a:rPr lang="en-US" dirty="0">
                <a:solidFill>
                  <a:schemeClr val="bg1"/>
                </a:solidFill>
              </a:rPr>
              <a:t>, americanlaboratorytrading.com/lab-equipment-products/tecan-freedom-evo-75-liquid-handling-system-with-columbus-pro-microplate-washer-and-sunrise-microplate-reader_18195. </a:t>
            </a:r>
          </a:p>
        </p:txBody>
      </p:sp>
    </p:spTree>
    <p:extLst>
      <p:ext uri="{BB962C8B-B14F-4D97-AF65-F5344CB8AC3E}">
        <p14:creationId xmlns:p14="http://schemas.microsoft.com/office/powerpoint/2010/main" val="294390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9BC578CF71D46B861606919E23C85" ma:contentTypeVersion="0" ma:contentTypeDescription="Create a new document." ma:contentTypeScope="" ma:versionID="635f58fa25b35deffba9ca8b4c27a6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3fad7da9139f2d3eb66a8fae877398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CA9B7-2B7E-483C-B5AD-05A78AE7F157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ABC045-E491-4ACB-BC8F-A169BC301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F4C0FB-8491-4A93-B7B8-AF1429191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832</Words>
  <Application>Microsoft Office PowerPoint</Application>
  <PresentationFormat>Widescreen</PresentationFormat>
  <Paragraphs>164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Centaur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Mohan, Praburaman</dc:creator>
  <cp:lastModifiedBy>Mohan, Praburaman</cp:lastModifiedBy>
  <cp:revision>44</cp:revision>
  <dcterms:created xsi:type="dcterms:W3CDTF">2020-10-01T17:25:37Z</dcterms:created>
  <dcterms:modified xsi:type="dcterms:W3CDTF">2020-10-02T17:17:09Z</dcterms:modified>
</cp:coreProperties>
</file>