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78" r:id="rId3"/>
    <p:sldId id="260" r:id="rId4"/>
    <p:sldId id="264" r:id="rId5"/>
    <p:sldId id="261" r:id="rId6"/>
    <p:sldId id="267" r:id="rId7"/>
    <p:sldId id="259" r:id="rId8"/>
    <p:sldId id="271" r:id="rId9"/>
    <p:sldId id="257" r:id="rId10"/>
    <p:sldId id="270" r:id="rId11"/>
    <p:sldId id="258" r:id="rId12"/>
    <p:sldId id="266" r:id="rId13"/>
    <p:sldId id="273" r:id="rId14"/>
    <p:sldId id="281" r:id="rId15"/>
    <p:sldId id="279" r:id="rId16"/>
    <p:sldId id="280" r:id="rId17"/>
    <p:sldId id="277" r:id="rId18"/>
    <p:sldId id="274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elinda Taylor" initials="ZT" lastIdx="1" clrIdx="0">
    <p:extLst>
      <p:ext uri="{19B8F6BF-5375-455C-9EA6-DF929625EA0E}">
        <p15:presenceInfo xmlns:p15="http://schemas.microsoft.com/office/powerpoint/2012/main" userId="279d2ba77cc3542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401262-7A72-404D-9807-4C09933DA283}" v="2" dt="2019-11-26T00:52:40.1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87940"/>
  </p:normalViewPr>
  <p:slideViewPr>
    <p:cSldViewPr snapToGrid="0" snapToObjects="1">
      <p:cViewPr varScale="1">
        <p:scale>
          <a:sx n="112" d="100"/>
          <a:sy n="112" d="100"/>
        </p:scale>
        <p:origin x="11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8" d="100"/>
        <a:sy n="10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2D25D-B8EE-1445-801C-C93311612100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0F171-767A-184B-8B52-9BA92D10D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12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0F171-767A-184B-8B52-9BA92D10DC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59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-in order to simulate these radicals in the lab, we used an enzyme called HRP and hydrogen peroxide</a:t>
            </a:r>
          </a:p>
          <a:p>
            <a:r>
              <a:rPr lang="en-US" dirty="0"/>
              <a:t>-we are interested in a one electron oxidation like the one seen at the top of this cycle</a:t>
            </a:r>
          </a:p>
          <a:p>
            <a:r>
              <a:rPr lang="en-US" dirty="0"/>
              <a:t>-imagine the AH2 is a monomer and it is forming the AH* by losing one electron and a hydrogen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0F171-767A-184B-8B52-9BA92D10DC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54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0F171-767A-184B-8B52-9BA92D10DC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73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</a:t>
            </a:r>
            <a:r>
              <a:rPr lang="en-US" sz="1200" dirty="0"/>
              <a:t>Against gram + bacteria through alteration of biofilm formation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</a:t>
            </a:r>
            <a:r>
              <a:rPr lang="en-US" sz="1200" dirty="0"/>
              <a:t>Suppress nitric oxide generation and decrease inflammatory cell infiltration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-</a:t>
            </a:r>
            <a:r>
              <a:rPr lang="en-US" sz="2000" dirty="0"/>
              <a:t>Inhibitory activity on </a:t>
            </a:r>
            <a:r>
              <a:rPr lang="en-US" sz="2000" dirty="0" err="1"/>
              <a:t>histamin</a:t>
            </a:r>
            <a:r>
              <a:rPr lang="en-US" sz="2000" dirty="0"/>
              <a:t> activity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-causes contraction of smooth muscle and dilation of capillaries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0F171-767A-184B-8B52-9BA92D10DC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99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</a:t>
            </a:r>
            <a:r>
              <a:rPr lang="en-US" sz="1200" dirty="0"/>
              <a:t>Lignan structure is able to bind to ER of breast cancer to block estrogen from binding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0F171-767A-184B-8B52-9BA92D10DC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50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-three monomers</a:t>
            </a:r>
          </a:p>
          <a:p>
            <a:r>
              <a:rPr lang="en-US" dirty="0"/>
              <a:t>-differ in the number of methoxy groups they have attached to the phenol group</a:t>
            </a:r>
          </a:p>
          <a:p>
            <a:r>
              <a:rPr lang="en-US" dirty="0"/>
              <a:t>-the phenol creates stability in the assumed radical forms due to resonance capabilities</a:t>
            </a:r>
          </a:p>
          <a:p>
            <a:r>
              <a:rPr lang="en-US" dirty="0"/>
              <a:t>-focused currently on coniferyl alcohol because the one methoxy allows for easier oxidation compared to sinapyl alcohol, but more controlled compared to p-coumaryl alcohol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0F171-767A-184B-8B52-9BA92D10DC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98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-interested in the free radicals these monomers make</a:t>
            </a:r>
          </a:p>
          <a:p>
            <a:r>
              <a:rPr lang="en-US" dirty="0"/>
              <a:t>-this is when there is an unpaired electron in the valence shell of the molecule</a:t>
            </a:r>
          </a:p>
          <a:p>
            <a:r>
              <a:rPr lang="en-US" dirty="0"/>
              <a:t>-since it is unpaired and desires to be paired, they are very reactive with one another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0F171-767A-184B-8B52-9BA92D10DC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68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-here are the radical forms of coniferyl alcohol</a:t>
            </a:r>
          </a:p>
          <a:p>
            <a:r>
              <a:rPr lang="en-US" dirty="0"/>
              <a:t>-forms at O4, C5, C1, CB</a:t>
            </a:r>
          </a:p>
          <a:p>
            <a:r>
              <a:rPr lang="en-US" dirty="0"/>
              <a:t>-done using the process I showed on the last slide of l</a:t>
            </a:r>
            <a:r>
              <a:rPr lang="en-US" sz="1200" baseline="0" dirty="0">
                <a:latin typeface="Monaco" charset="0"/>
                <a:ea typeface="Monaco" charset="0"/>
                <a:cs typeface="Monaco" charset="0"/>
              </a:rPr>
              <a:t>osing a H and 1 e from the alcohol group to form a radical.</a:t>
            </a:r>
          </a:p>
          <a:p>
            <a:r>
              <a:rPr lang="en-US" sz="1200" baseline="0" dirty="0">
                <a:latin typeface="Monaco" charset="0"/>
                <a:ea typeface="Monaco" charset="0"/>
                <a:cs typeface="Monaco" charset="0"/>
              </a:rPr>
              <a:t>-Electrons moving around the molecule via bonds breaking and unpaired electron moving</a:t>
            </a:r>
            <a:endParaRPr lang="en-US" sz="1200" dirty="0">
              <a:latin typeface="Monaco" charset="0"/>
              <a:ea typeface="Monaco" charset="0"/>
              <a:cs typeface="Monaco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0F171-767A-184B-8B52-9BA92D10DC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1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-showing the monomers coupling together</a:t>
            </a:r>
          </a:p>
          <a:p>
            <a:r>
              <a:rPr lang="en-US" dirty="0"/>
              <a:t>-color coded to see where each one exists in this polymer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0F171-767A-184B-8B52-9BA92D10DC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74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-lignan is the dimer of lignin monomers, meaning only two monomers are in this structure</a:t>
            </a:r>
          </a:p>
          <a:p>
            <a:r>
              <a:rPr lang="en-US" dirty="0"/>
              <a:t>-both dimers are dimers of coniferyl alcohol</a:t>
            </a:r>
          </a:p>
          <a:p>
            <a:r>
              <a:rPr lang="en-US" dirty="0"/>
              <a:t>-focused data collection on these two as they were available for purchase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0F171-767A-184B-8B52-9BA92D10DC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17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-according to the manner oxygen is incorporated into their ring structure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0F171-767A-184B-8B52-9BA92D10DC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46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11/25/19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11/25/19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11/25/19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11/25/19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11/25/19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11/25/19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11/25/19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11/25/19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11/25/19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11/25/19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11/25/19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11/25/19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"/><Relationship Id="rId4" Type="http://schemas.openxmlformats.org/officeDocument/2006/relationships/image" Target="../media/image8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if"/><Relationship Id="rId5" Type="http://schemas.openxmlformats.org/officeDocument/2006/relationships/image" Target="../media/image13.tif"/><Relationship Id="rId4" Type="http://schemas.openxmlformats.org/officeDocument/2006/relationships/image" Target="../media/image12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0232E-2912-8444-8A95-8D1A915C4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834890"/>
            <a:ext cx="8309610" cy="1771167"/>
          </a:xfrm>
        </p:spPr>
        <p:txBody>
          <a:bodyPr>
            <a:normAutofit fontScale="90000"/>
          </a:bodyPr>
          <a:lstStyle/>
          <a:p>
            <a:r>
              <a:rPr lang="en-US" sz="7200" dirty="0"/>
              <a:t>Biological Dimers: </a:t>
            </a:r>
            <a:r>
              <a:rPr lang="en-US" sz="7200" dirty="0" err="1"/>
              <a:t>Lignans</a:t>
            </a:r>
            <a:endParaRPr lang="en-US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3DD7DC-2DE5-CF4F-94BC-F260A1021F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493770" cy="1463040"/>
          </a:xfrm>
        </p:spPr>
        <p:txBody>
          <a:bodyPr>
            <a:normAutofit/>
          </a:bodyPr>
          <a:lstStyle/>
          <a:p>
            <a:r>
              <a:rPr lang="en-US" sz="3600" dirty="0"/>
              <a:t>By: Zelinda Taylor</a:t>
            </a:r>
          </a:p>
        </p:txBody>
      </p:sp>
    </p:spTree>
    <p:extLst>
      <p:ext uri="{BB962C8B-B14F-4D97-AF65-F5344CB8AC3E}">
        <p14:creationId xmlns:p14="http://schemas.microsoft.com/office/powerpoint/2010/main" val="2937935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7FAB1-384B-4B45-BCC5-CD9E53C81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678" y="335792"/>
            <a:ext cx="6313932" cy="1499616"/>
          </a:xfrm>
        </p:spPr>
        <p:txBody>
          <a:bodyPr>
            <a:normAutofit/>
          </a:bodyPr>
          <a:lstStyle/>
          <a:p>
            <a:r>
              <a:rPr lang="en-US" dirty="0"/>
              <a:t>Radical Coupling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4F694167-151C-D64B-ACB5-D6C373E6C2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341" y="1173051"/>
            <a:ext cx="10732649" cy="5684949"/>
          </a:xfrm>
        </p:spPr>
      </p:pic>
    </p:spTree>
    <p:extLst>
      <p:ext uri="{BB962C8B-B14F-4D97-AF65-F5344CB8AC3E}">
        <p14:creationId xmlns:p14="http://schemas.microsoft.com/office/powerpoint/2010/main" val="476137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C3983-301D-974B-8D27-29CACA86F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Lignan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0F4509-80E8-E846-A568-90DB13836A79}"/>
              </a:ext>
            </a:extLst>
          </p:cNvPr>
          <p:cNvSpPr txBox="1"/>
          <p:nvPr/>
        </p:nvSpPr>
        <p:spPr>
          <a:xfrm>
            <a:off x="475988" y="6564588"/>
            <a:ext cx="11083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a typeface="Monaco" charset="0"/>
                <a:cs typeface="Monaco" charset="0"/>
              </a:rPr>
              <a:t>Source: http://</a:t>
            </a:r>
            <a:r>
              <a:rPr lang="en-US" sz="1200" dirty="0" err="1">
                <a:ea typeface="Monaco" charset="0"/>
                <a:cs typeface="Monaco" charset="0"/>
              </a:rPr>
              <a:t>lpi.oregonstate.edu</a:t>
            </a:r>
            <a:r>
              <a:rPr lang="en-US" sz="1200" dirty="0">
                <a:ea typeface="Monaco" charset="0"/>
                <a:cs typeface="Monaco" charset="0"/>
              </a:rPr>
              <a:t>/mic/dietary-factors/phytochemicals/</a:t>
            </a:r>
            <a:r>
              <a:rPr lang="en-US" sz="1200" dirty="0" err="1">
                <a:ea typeface="Monaco" charset="0"/>
                <a:cs typeface="Monaco" charset="0"/>
              </a:rPr>
              <a:t>lignans</a:t>
            </a:r>
            <a:endParaRPr lang="en-US" sz="1200" dirty="0">
              <a:ea typeface="Monaco" charset="0"/>
              <a:cs typeface="Monaco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94375E-2E15-1640-81C6-CBB2407A9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05" y="2788920"/>
            <a:ext cx="5698882" cy="22225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196E38-DE16-4147-A11A-6F96B00AA6DC}"/>
              </a:ext>
            </a:extLst>
          </p:cNvPr>
          <p:cNvSpPr txBox="1"/>
          <p:nvPr/>
        </p:nvSpPr>
        <p:spPr>
          <a:xfrm>
            <a:off x="2500145" y="5008077"/>
            <a:ext cx="1849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(+) </a:t>
            </a:r>
            <a:r>
              <a:rPr lang="en-US" sz="2000" b="1" dirty="0" err="1"/>
              <a:t>pinoresinol</a:t>
            </a:r>
            <a:endParaRPr lang="en-US" sz="20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50AE28-99AD-6A43-8110-24B3273FF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5256" y="1506668"/>
            <a:ext cx="4596174" cy="34691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70ABC8-A337-CA47-A1D3-D0DE8DFB9C91}"/>
              </a:ext>
            </a:extLst>
          </p:cNvPr>
          <p:cNvSpPr txBox="1"/>
          <p:nvPr/>
        </p:nvSpPr>
        <p:spPr>
          <a:xfrm>
            <a:off x="8369981" y="5008077"/>
            <a:ext cx="1546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matairesinol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25645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579D0-A3F5-8B46-8922-EC37DDE3B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ABFD9-0191-A547-89AE-9081534F1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590" y="2061972"/>
            <a:ext cx="5200682" cy="454456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Eight structural subgroups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Variety can be produced dependent on enzyme used with the precursor metabolite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Ingestion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Converted to mammalian </a:t>
            </a:r>
            <a:r>
              <a:rPr lang="en-US" sz="2000" dirty="0" err="1"/>
              <a:t>lignans</a:t>
            </a:r>
            <a:r>
              <a:rPr lang="en-US" sz="2000" dirty="0"/>
              <a:t> which are metabolized from plant </a:t>
            </a:r>
            <a:r>
              <a:rPr lang="en-US" sz="2000" dirty="0" err="1"/>
              <a:t>lignans</a:t>
            </a:r>
            <a:r>
              <a:rPr lang="en-US" sz="2000" dirty="0"/>
              <a:t> by intestinal bacteria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Availability depends on how much in ingested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More ingested = more gut microbiota production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D68214-4BEF-4647-B1FE-EAF401CB8B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27" r="8078"/>
          <a:stretch/>
        </p:blipFill>
        <p:spPr>
          <a:xfrm>
            <a:off x="5884164" y="354330"/>
            <a:ext cx="6184550" cy="61790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8869B0-8811-2A48-ADC4-F2C68C2CCD57}"/>
              </a:ext>
            </a:extLst>
          </p:cNvPr>
          <p:cNvSpPr txBox="1"/>
          <p:nvPr/>
        </p:nvSpPr>
        <p:spPr>
          <a:xfrm>
            <a:off x="327215" y="6379499"/>
            <a:ext cx="1543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Wikipedia</a:t>
            </a:r>
          </a:p>
        </p:txBody>
      </p:sp>
    </p:spTree>
    <p:extLst>
      <p:ext uri="{BB962C8B-B14F-4D97-AF65-F5344CB8AC3E}">
        <p14:creationId xmlns:p14="http://schemas.microsoft.com/office/powerpoint/2010/main" val="1415461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EF3F73F-DD89-6044-8977-203CDF2C7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" t="2893" r="3414" b="6703"/>
          <a:stretch/>
        </p:blipFill>
        <p:spPr>
          <a:xfrm>
            <a:off x="1712214" y="114301"/>
            <a:ext cx="8764224" cy="65951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EAF0DE-3F12-E24D-9785-2DA7A110D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228" y="585216"/>
            <a:ext cx="2679192" cy="1499616"/>
          </a:xfrm>
        </p:spPr>
        <p:txBody>
          <a:bodyPr/>
          <a:lstStyle/>
          <a:p>
            <a:pPr algn="ctr"/>
            <a:r>
              <a:rPr lang="en-US" dirty="0"/>
              <a:t>Peroxidase </a:t>
            </a:r>
            <a:br>
              <a:rPr lang="en-US" dirty="0"/>
            </a:br>
            <a:r>
              <a:rPr lang="en-US" dirty="0"/>
              <a:t>cycle</a:t>
            </a:r>
          </a:p>
        </p:txBody>
      </p:sp>
    </p:spTree>
    <p:extLst>
      <p:ext uri="{BB962C8B-B14F-4D97-AF65-F5344CB8AC3E}">
        <p14:creationId xmlns:p14="http://schemas.microsoft.com/office/powerpoint/2010/main" val="1330365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D8C03-CA53-2241-85F4-F39F2D7E0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585216"/>
            <a:ext cx="1787652" cy="1499616"/>
          </a:xfrm>
        </p:spPr>
        <p:txBody>
          <a:bodyPr/>
          <a:lstStyle/>
          <a:p>
            <a:pPr algn="ctr"/>
            <a:r>
              <a:rPr lang="en-US" dirty="0"/>
              <a:t>Ferulic</a:t>
            </a:r>
            <a:br>
              <a:rPr lang="en-US" dirty="0"/>
            </a:br>
            <a:r>
              <a:rPr lang="en-US" dirty="0"/>
              <a:t>Acid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749198-E214-3C4D-A1E1-4246D1C4A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085" y="185337"/>
            <a:ext cx="4681698" cy="64616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3C7135-67DC-B146-96A7-B2A09A5AFA69}"/>
              </a:ext>
            </a:extLst>
          </p:cNvPr>
          <p:cNvSpPr txBox="1"/>
          <p:nvPr/>
        </p:nvSpPr>
        <p:spPr>
          <a:xfrm>
            <a:off x="8425998" y="3339067"/>
            <a:ext cx="1110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ea typeface="Monaco" charset="0"/>
                <a:cs typeface="Monaco" charset="0"/>
              </a:rPr>
              <a:t>0.25 </a:t>
            </a:r>
            <a:r>
              <a:rPr lang="en-US" sz="1600" b="1" dirty="0" err="1">
                <a:ea typeface="Monaco" charset="0"/>
                <a:cs typeface="Monaco" charset="0"/>
              </a:rPr>
              <a:t>mM</a:t>
            </a:r>
            <a:endParaRPr lang="en-US" sz="1600" b="1" dirty="0">
              <a:ea typeface="Monaco" charset="0"/>
              <a:cs typeface="Monaco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6B1A40-81A0-0442-B25C-7505C78FD02C}"/>
              </a:ext>
            </a:extLst>
          </p:cNvPr>
          <p:cNvSpPr txBox="1"/>
          <p:nvPr/>
        </p:nvSpPr>
        <p:spPr>
          <a:xfrm>
            <a:off x="8425997" y="4499093"/>
            <a:ext cx="1110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ea typeface="Monaco" charset="0"/>
                <a:cs typeface="Monaco" charset="0"/>
              </a:rPr>
              <a:t>0.50 </a:t>
            </a:r>
            <a:r>
              <a:rPr lang="en-US" sz="1600" b="1" dirty="0" err="1">
                <a:ea typeface="Monaco" charset="0"/>
                <a:cs typeface="Monaco" charset="0"/>
              </a:rPr>
              <a:t>mM</a:t>
            </a:r>
            <a:endParaRPr lang="en-US" sz="1600" b="1" dirty="0">
              <a:ea typeface="Monaco" charset="0"/>
              <a:cs typeface="Monaco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7609CA-767A-A443-B25D-A77F956B46FA}"/>
              </a:ext>
            </a:extLst>
          </p:cNvPr>
          <p:cNvSpPr txBox="1"/>
          <p:nvPr/>
        </p:nvSpPr>
        <p:spPr>
          <a:xfrm>
            <a:off x="8425997" y="5734746"/>
            <a:ext cx="1110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ea typeface="Monaco" charset="0"/>
                <a:cs typeface="Monaco" charset="0"/>
              </a:rPr>
              <a:t>1.00 </a:t>
            </a:r>
            <a:r>
              <a:rPr lang="en-US" sz="1600" b="1" dirty="0" err="1">
                <a:ea typeface="Monaco" charset="0"/>
                <a:cs typeface="Monaco" charset="0"/>
              </a:rPr>
              <a:t>mM</a:t>
            </a:r>
            <a:endParaRPr lang="en-US" sz="1600" b="1" dirty="0">
              <a:ea typeface="Monaco" charset="0"/>
              <a:cs typeface="Monaco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0BF4B2-CDA4-7549-8A79-EC93148FDCD9}"/>
              </a:ext>
            </a:extLst>
          </p:cNvPr>
          <p:cNvSpPr txBox="1"/>
          <p:nvPr/>
        </p:nvSpPr>
        <p:spPr>
          <a:xfrm>
            <a:off x="8414886" y="2190847"/>
            <a:ext cx="1270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ea typeface="Monaco" charset="0"/>
                <a:cs typeface="Monaco" charset="0"/>
              </a:rPr>
              <a:t>standard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51A902-7B98-9C42-A507-3FC50ED66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64" y="2870503"/>
            <a:ext cx="4083222" cy="26188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BC6323F-6AA6-D543-9834-00AE1F18EB94}"/>
              </a:ext>
            </a:extLst>
          </p:cNvPr>
          <p:cNvSpPr/>
          <p:nvPr/>
        </p:nvSpPr>
        <p:spPr>
          <a:xfrm>
            <a:off x="5349239" y="422910"/>
            <a:ext cx="306721" cy="5311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52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D8C03-CA53-2241-85F4-F39F2D7E0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" y="585216"/>
            <a:ext cx="1787652" cy="1499616"/>
          </a:xfrm>
        </p:spPr>
        <p:txBody>
          <a:bodyPr/>
          <a:lstStyle/>
          <a:p>
            <a:pPr algn="ctr"/>
            <a:r>
              <a:rPr lang="en-US" dirty="0"/>
              <a:t>Ferulic</a:t>
            </a:r>
            <a:br>
              <a:rPr lang="en-US" dirty="0"/>
            </a:br>
            <a:r>
              <a:rPr lang="en-US" dirty="0"/>
              <a:t>Acid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749198-E214-3C4D-A1E1-4246D1C4A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085" y="185337"/>
            <a:ext cx="4681698" cy="64616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7C61C3-B903-0D44-A261-31EB02F39084}"/>
              </a:ext>
            </a:extLst>
          </p:cNvPr>
          <p:cNvSpPr txBox="1"/>
          <p:nvPr/>
        </p:nvSpPr>
        <p:spPr>
          <a:xfrm>
            <a:off x="6416083" y="2084832"/>
            <a:ext cx="1950677" cy="419023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3C7135-67DC-B146-96A7-B2A09A5AFA69}"/>
              </a:ext>
            </a:extLst>
          </p:cNvPr>
          <p:cNvSpPr txBox="1"/>
          <p:nvPr/>
        </p:nvSpPr>
        <p:spPr>
          <a:xfrm>
            <a:off x="8425998" y="3339067"/>
            <a:ext cx="1110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ea typeface="Monaco" charset="0"/>
                <a:cs typeface="Monaco" charset="0"/>
              </a:rPr>
              <a:t>0.25 </a:t>
            </a:r>
            <a:r>
              <a:rPr lang="en-US" sz="1600" b="1" dirty="0" err="1">
                <a:ea typeface="Monaco" charset="0"/>
                <a:cs typeface="Monaco" charset="0"/>
              </a:rPr>
              <a:t>mM</a:t>
            </a:r>
            <a:endParaRPr lang="en-US" sz="1600" b="1" dirty="0">
              <a:ea typeface="Monaco" charset="0"/>
              <a:cs typeface="Monaco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6B1A40-81A0-0442-B25C-7505C78FD02C}"/>
              </a:ext>
            </a:extLst>
          </p:cNvPr>
          <p:cNvSpPr txBox="1"/>
          <p:nvPr/>
        </p:nvSpPr>
        <p:spPr>
          <a:xfrm>
            <a:off x="8425997" y="4499093"/>
            <a:ext cx="1110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ea typeface="Monaco" charset="0"/>
                <a:cs typeface="Monaco" charset="0"/>
              </a:rPr>
              <a:t>0.50 </a:t>
            </a:r>
            <a:r>
              <a:rPr lang="en-US" sz="1600" b="1" dirty="0" err="1">
                <a:ea typeface="Monaco" charset="0"/>
                <a:cs typeface="Monaco" charset="0"/>
              </a:rPr>
              <a:t>mM</a:t>
            </a:r>
            <a:endParaRPr lang="en-US" sz="1600" b="1" dirty="0">
              <a:ea typeface="Monaco" charset="0"/>
              <a:cs typeface="Monaco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7609CA-767A-A443-B25D-A77F956B46FA}"/>
              </a:ext>
            </a:extLst>
          </p:cNvPr>
          <p:cNvSpPr txBox="1"/>
          <p:nvPr/>
        </p:nvSpPr>
        <p:spPr>
          <a:xfrm>
            <a:off x="8425997" y="5734746"/>
            <a:ext cx="1110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ea typeface="Monaco" charset="0"/>
                <a:cs typeface="Monaco" charset="0"/>
              </a:rPr>
              <a:t>1.00 </a:t>
            </a:r>
            <a:r>
              <a:rPr lang="en-US" sz="1600" b="1" dirty="0" err="1">
                <a:ea typeface="Monaco" charset="0"/>
                <a:cs typeface="Monaco" charset="0"/>
              </a:rPr>
              <a:t>mM</a:t>
            </a:r>
            <a:endParaRPr lang="en-US" sz="1600" b="1" dirty="0">
              <a:ea typeface="Monaco" charset="0"/>
              <a:cs typeface="Monaco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0BF4B2-CDA4-7549-8A79-EC93148FDCD9}"/>
              </a:ext>
            </a:extLst>
          </p:cNvPr>
          <p:cNvSpPr txBox="1"/>
          <p:nvPr/>
        </p:nvSpPr>
        <p:spPr>
          <a:xfrm>
            <a:off x="8414886" y="2190847"/>
            <a:ext cx="1270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ea typeface="Monaco" charset="0"/>
                <a:cs typeface="Monaco" charset="0"/>
              </a:rPr>
              <a:t>standard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51A902-7B98-9C42-A507-3FC50ED66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64" y="2870503"/>
            <a:ext cx="4083222" cy="26188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A01E05C-2DBA-744C-807F-3F2671A9557D}"/>
              </a:ext>
            </a:extLst>
          </p:cNvPr>
          <p:cNvSpPr/>
          <p:nvPr/>
        </p:nvSpPr>
        <p:spPr>
          <a:xfrm>
            <a:off x="5349239" y="422910"/>
            <a:ext cx="306721" cy="5311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47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21AA2-32DF-9B42-91DB-CC5F684F2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678" y="585216"/>
            <a:ext cx="2324862" cy="1499616"/>
          </a:xfrm>
        </p:spPr>
        <p:txBody>
          <a:bodyPr/>
          <a:lstStyle/>
          <a:p>
            <a:pPr algn="ctr"/>
            <a:r>
              <a:rPr lang="en-US" dirty="0"/>
              <a:t>Coniferyl</a:t>
            </a:r>
            <a:br>
              <a:rPr lang="en-US" dirty="0"/>
            </a:br>
            <a:r>
              <a:rPr lang="en-US" dirty="0"/>
              <a:t>Alcohol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73D262-88AD-484F-AAC4-E1F3C587A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543" y="123628"/>
            <a:ext cx="6555184" cy="65238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38779D-B98C-E842-A5F7-1C6FD8B46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402" y="468630"/>
            <a:ext cx="3423248" cy="19869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8C9D16-8A85-0049-AB8E-8437F3C1189F}"/>
              </a:ext>
            </a:extLst>
          </p:cNvPr>
          <p:cNvSpPr txBox="1"/>
          <p:nvPr/>
        </p:nvSpPr>
        <p:spPr>
          <a:xfrm>
            <a:off x="8714206" y="4057248"/>
            <a:ext cx="1110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ea typeface="Monaco" charset="0"/>
                <a:cs typeface="Monaco" charset="0"/>
              </a:rPr>
              <a:t>0.25 </a:t>
            </a:r>
            <a:r>
              <a:rPr lang="en-US" sz="1600" b="1" dirty="0" err="1">
                <a:ea typeface="Monaco" charset="0"/>
                <a:cs typeface="Monaco" charset="0"/>
              </a:rPr>
              <a:t>mM</a:t>
            </a:r>
            <a:endParaRPr lang="en-US" sz="1600" b="1" dirty="0">
              <a:ea typeface="Monaco" charset="0"/>
              <a:cs typeface="Monaco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7723A9-C050-734C-A603-7F9A6E9966D1}"/>
              </a:ext>
            </a:extLst>
          </p:cNvPr>
          <p:cNvSpPr txBox="1"/>
          <p:nvPr/>
        </p:nvSpPr>
        <p:spPr>
          <a:xfrm>
            <a:off x="8725317" y="4780649"/>
            <a:ext cx="1110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ea typeface="Monaco" charset="0"/>
                <a:cs typeface="Monaco" charset="0"/>
              </a:rPr>
              <a:t>0.50 </a:t>
            </a:r>
            <a:r>
              <a:rPr lang="en-US" sz="1600" b="1" dirty="0" err="1">
                <a:ea typeface="Monaco" charset="0"/>
                <a:cs typeface="Monaco" charset="0"/>
              </a:rPr>
              <a:t>mM</a:t>
            </a:r>
            <a:endParaRPr lang="en-US" sz="1600" b="1" dirty="0">
              <a:ea typeface="Monaco" charset="0"/>
              <a:cs typeface="Monaco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E64DDE-BFCE-EA40-BE9E-397A01B52884}"/>
              </a:ext>
            </a:extLst>
          </p:cNvPr>
          <p:cNvSpPr txBox="1"/>
          <p:nvPr/>
        </p:nvSpPr>
        <p:spPr>
          <a:xfrm>
            <a:off x="8714205" y="5458330"/>
            <a:ext cx="1110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ea typeface="Monaco" charset="0"/>
                <a:cs typeface="Monaco" charset="0"/>
              </a:rPr>
              <a:t>1.00 </a:t>
            </a:r>
            <a:r>
              <a:rPr lang="en-US" sz="1600" b="1" dirty="0" err="1">
                <a:ea typeface="Monaco" charset="0"/>
                <a:cs typeface="Monaco" charset="0"/>
              </a:rPr>
              <a:t>mM</a:t>
            </a:r>
            <a:endParaRPr lang="en-US" sz="1600" b="1" dirty="0">
              <a:ea typeface="Monaco" charset="0"/>
              <a:cs typeface="Monaco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6B48CC-78B5-9441-9FB8-FE0F41620563}"/>
              </a:ext>
            </a:extLst>
          </p:cNvPr>
          <p:cNvSpPr txBox="1"/>
          <p:nvPr/>
        </p:nvSpPr>
        <p:spPr>
          <a:xfrm>
            <a:off x="8714206" y="3333847"/>
            <a:ext cx="1270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ea typeface="Monaco" charset="0"/>
                <a:cs typeface="Monaco" charset="0"/>
              </a:rPr>
              <a:t>standard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6FCD2A-1964-4C4B-98D3-65C5B29C9AEF}"/>
              </a:ext>
            </a:extLst>
          </p:cNvPr>
          <p:cNvSpPr/>
          <p:nvPr/>
        </p:nvSpPr>
        <p:spPr>
          <a:xfrm>
            <a:off x="4011930" y="468630"/>
            <a:ext cx="742950" cy="4989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B0CA8-73DD-554F-A942-F9D69974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4ED5-CBF6-1B40-893A-C0501C281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08810"/>
            <a:ext cx="9720073" cy="4023360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Understand what the HPLC data is showing of the oxidation reactions of coniferyl alcohol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Understand the mechanisms behind the formation of dimers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Study other lignans and their oxidative properties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89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5967B-B714-8942-9445-5EF565803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61C01-66CB-0541-9AD6-87701DDD8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1910219"/>
            <a:ext cx="9720073" cy="4023360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Brad Sturgeon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Stephanie </a:t>
            </a:r>
            <a:r>
              <a:rPr lang="en-US" dirty="0" err="1"/>
              <a:t>Saey</a:t>
            </a:r>
            <a:endParaRPr lang="en-US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Monmouth College Chemistry Department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Doc </a:t>
            </a:r>
            <a:r>
              <a:rPr lang="en-US" dirty="0" err="1"/>
              <a:t>Kieft</a:t>
            </a:r>
            <a:r>
              <a:rPr lang="en-US" dirty="0"/>
              <a:t> Endowment</a:t>
            </a:r>
          </a:p>
        </p:txBody>
      </p:sp>
    </p:spTree>
    <p:extLst>
      <p:ext uri="{BB962C8B-B14F-4D97-AF65-F5344CB8AC3E}">
        <p14:creationId xmlns:p14="http://schemas.microsoft.com/office/powerpoint/2010/main" val="3653481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5CFAB-67A9-D647-A167-D5BAA8E5C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1E5A5-4C0E-CB49-AA18-B8D10D33B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1791690"/>
            <a:ext cx="9720073" cy="2128800"/>
          </a:xfrm>
        </p:spPr>
        <p:txBody>
          <a:bodyPr>
            <a:normAutofit/>
          </a:bodyPr>
          <a:lstStyle/>
          <a:p>
            <a:r>
              <a:rPr lang="en-US" dirty="0" err="1"/>
              <a:t>Deyama</a:t>
            </a:r>
            <a:r>
              <a:rPr lang="en-US" dirty="0"/>
              <a:t>, Takeshi and </a:t>
            </a:r>
            <a:r>
              <a:rPr lang="en-US" dirty="0" err="1"/>
              <a:t>Nishibe</a:t>
            </a:r>
            <a:r>
              <a:rPr lang="en-US" dirty="0"/>
              <a:t>, Sansei. </a:t>
            </a:r>
            <a:r>
              <a:rPr lang="en-US" i="1" dirty="0"/>
              <a:t>Pharmacological Properties of Lignans. </a:t>
            </a:r>
            <a:r>
              <a:rPr lang="en-US" dirty="0"/>
              <a:t>Lignin </a:t>
            </a:r>
          </a:p>
          <a:p>
            <a:pPr marL="128016" lvl="1" indent="0">
              <a:buNone/>
            </a:pPr>
            <a:r>
              <a:rPr lang="en-US" sz="2200" dirty="0"/>
              <a:t>	and Lignans: Advances in Chemistry. Taylor and Francis Group, 2010, pp. </a:t>
            </a:r>
          </a:p>
          <a:p>
            <a:pPr marL="128016" lvl="1" indent="0">
              <a:buNone/>
            </a:pPr>
            <a:r>
              <a:rPr lang="en-US" sz="2200" dirty="0"/>
              <a:t>	586-619.</a:t>
            </a:r>
          </a:p>
          <a:p>
            <a:pPr marL="128016" lvl="1" indent="0">
              <a:buNone/>
            </a:pPr>
            <a:r>
              <a:rPr lang="en-US" sz="2200" dirty="0"/>
              <a:t>Rodriguez-Garcia, Carmen et al. </a:t>
            </a:r>
            <a:r>
              <a:rPr lang="en-US" sz="2200" i="1" dirty="0"/>
              <a:t>Naturally Lignan-Rich Foods: A Dietary Tool for </a:t>
            </a:r>
          </a:p>
          <a:p>
            <a:pPr marL="128016" lvl="1" indent="0">
              <a:buNone/>
            </a:pPr>
            <a:r>
              <a:rPr lang="en-US" sz="2200" i="1" dirty="0"/>
              <a:t>	Health Promotion. </a:t>
            </a:r>
            <a:r>
              <a:rPr lang="en-US" sz="2200" dirty="0"/>
              <a:t>Molecules, 2019, 24, pp. 1-25.</a:t>
            </a:r>
          </a:p>
          <a:p>
            <a:pPr marL="128016" lvl="1" indent="0">
              <a:buNone/>
            </a:pPr>
            <a:endParaRPr lang="en-US" sz="2200" dirty="0"/>
          </a:p>
          <a:p>
            <a:pPr marL="128016" lvl="1" indent="0">
              <a:buNone/>
            </a:pPr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DA303D-A992-1E4B-8CC8-AF5C72C7FDA5}"/>
              </a:ext>
            </a:extLst>
          </p:cNvPr>
          <p:cNvSpPr txBox="1"/>
          <p:nvPr/>
        </p:nvSpPr>
        <p:spPr>
          <a:xfrm>
            <a:off x="2032253" y="4343400"/>
            <a:ext cx="770382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/>
              <a:t>Questions?</a:t>
            </a: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471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5DA6D-08A1-BB4F-90F2-9412CABFE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0A6D9-CFEB-B04E-85B6-F33521C7C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698" y="1839448"/>
            <a:ext cx="9720073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What is lignan?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Interest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Monomers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Radicals and Oxidation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HPLC Analysis</a:t>
            </a:r>
          </a:p>
        </p:txBody>
      </p:sp>
    </p:spTree>
    <p:extLst>
      <p:ext uri="{BB962C8B-B14F-4D97-AF65-F5344CB8AC3E}">
        <p14:creationId xmlns:p14="http://schemas.microsoft.com/office/powerpoint/2010/main" val="29735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41672-4BDF-8047-AADD-C9834CB5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59486"/>
            <a:ext cx="9720072" cy="1499616"/>
          </a:xfrm>
        </p:spPr>
        <p:txBody>
          <a:bodyPr/>
          <a:lstStyle/>
          <a:p>
            <a:r>
              <a:rPr lang="en-US" dirty="0"/>
              <a:t>Biological Dimers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3B6F86-5C1E-B047-80A9-D350F37B1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144" y="3851910"/>
            <a:ext cx="9384644" cy="249245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8690F-99EC-1941-810B-4AAEA6A0F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668780"/>
            <a:ext cx="6966933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Biological activity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Isolation from medicinal plants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Interest in more traditional treatments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Potential health benefits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Often linked between the beta-carbons of the side chains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1F417C-8DE5-CD46-B4BD-0C3D06A92A69}"/>
              </a:ext>
            </a:extLst>
          </p:cNvPr>
          <p:cNvSpPr txBox="1"/>
          <p:nvPr/>
        </p:nvSpPr>
        <p:spPr>
          <a:xfrm>
            <a:off x="685800" y="6467927"/>
            <a:ext cx="4240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Plant Biotechnology and Agriculture</a:t>
            </a:r>
          </a:p>
        </p:txBody>
      </p:sp>
    </p:spTree>
    <p:extLst>
      <p:ext uri="{BB962C8B-B14F-4D97-AF65-F5344CB8AC3E}">
        <p14:creationId xmlns:p14="http://schemas.microsoft.com/office/powerpoint/2010/main" val="1103370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0524D-25E1-8244-AC83-D7966495D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Foods rich in </a:t>
            </a:r>
            <a:r>
              <a:rPr lang="en-US" dirty="0" err="1"/>
              <a:t>lignans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10CE6-DDCE-C444-B4AD-B44D51568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5673851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Examples: seeds, whole grains, bran, vegetables, beans, fruit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Highest in flax seeds: 294.21 mg/100 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Exhibit antioxidant activity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Intake on a near daily basis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BF59A3-C5C5-FE44-A443-7C0E5A6D4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219786" y="1661018"/>
            <a:ext cx="6259422" cy="352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C52B6-DD57-6443-AA79-01782A1B8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Pharmacological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71A9C-F875-D342-9587-0309C28AC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59005"/>
            <a:ext cx="6862572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Antimicrobial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Anti-inflammatory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Anti-oxidant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Relation to antiallergy effect</a:t>
            </a:r>
          </a:p>
          <a:p>
            <a:pPr marL="128016" lvl="1" indent="0">
              <a:buNone/>
            </a:pP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A0D46C-F583-2A42-BD03-399CCD0C0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535" y="1974910"/>
            <a:ext cx="5686091" cy="42456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F93DA8-FB40-4243-B76F-A9E2EDC6ED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030"/>
          <a:stretch/>
        </p:blipFill>
        <p:spPr>
          <a:xfrm>
            <a:off x="1253464" y="4274820"/>
            <a:ext cx="4173902" cy="2205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D284E8-27FF-B649-B878-256486F4FF01}"/>
              </a:ext>
            </a:extLst>
          </p:cNvPr>
          <p:cNvSpPr txBox="1"/>
          <p:nvPr/>
        </p:nvSpPr>
        <p:spPr>
          <a:xfrm>
            <a:off x="2596035" y="4043987"/>
            <a:ext cx="148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histamine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4FAFA7-726F-A047-9F7E-8FA9314F4ECA}"/>
              </a:ext>
            </a:extLst>
          </p:cNvPr>
          <p:cNvSpPr txBox="1"/>
          <p:nvPr/>
        </p:nvSpPr>
        <p:spPr>
          <a:xfrm>
            <a:off x="457200" y="645795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Wikipedia</a:t>
            </a:r>
          </a:p>
        </p:txBody>
      </p:sp>
    </p:spTree>
    <p:extLst>
      <p:ext uri="{BB962C8B-B14F-4D97-AF65-F5344CB8AC3E}">
        <p14:creationId xmlns:p14="http://schemas.microsoft.com/office/powerpoint/2010/main" val="3868881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F443D-4A31-1E4A-AB36-148F0BF5E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Breast Cancer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96F53-5574-E145-8CC7-ECEEE554C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72641"/>
            <a:ext cx="5822442" cy="402336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Additional lignan intake among post-menopausal women significantly reduced risk of mortality from breast cancer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Flax seed intake was associated with a significant reduction in breast cancer risk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Estrogen receptor and lignan intake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err="1"/>
              <a:t>Matairesinol</a:t>
            </a:r>
            <a:r>
              <a:rPr lang="en-US" sz="2000" dirty="0"/>
              <a:t> and </a:t>
            </a:r>
            <a:r>
              <a:rPr lang="en-US" sz="2000" dirty="0" err="1"/>
              <a:t>lariciresinol</a:t>
            </a:r>
            <a:r>
              <a:rPr lang="en-US" sz="2000" dirty="0"/>
              <a:t> intake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Competitive inhibitor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Other cancers have been studied but few human studies have been completed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No clear association between lignan consumption and decreased risk of cancer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1DC6B6-558E-2F4A-80BA-C60924DCA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289" y="2084832"/>
            <a:ext cx="4690611" cy="31270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FFB9CC-897F-2B42-91DB-94ADDAC0B033}"/>
              </a:ext>
            </a:extLst>
          </p:cNvPr>
          <p:cNvSpPr txBox="1"/>
          <p:nvPr/>
        </p:nvSpPr>
        <p:spPr>
          <a:xfrm>
            <a:off x="400050" y="6355080"/>
            <a:ext cx="3051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Medical News Today</a:t>
            </a:r>
          </a:p>
        </p:txBody>
      </p:sp>
    </p:spTree>
    <p:extLst>
      <p:ext uri="{BB962C8B-B14F-4D97-AF65-F5344CB8AC3E}">
        <p14:creationId xmlns:p14="http://schemas.microsoft.com/office/powerpoint/2010/main" val="243747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44D16-A39A-3A48-9AF9-9B9029CB7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Lignin Monomers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6E1736-AE21-D245-855B-5B0A3FAAC35A}"/>
              </a:ext>
            </a:extLst>
          </p:cNvPr>
          <p:cNvSpPr txBox="1"/>
          <p:nvPr/>
        </p:nvSpPr>
        <p:spPr>
          <a:xfrm>
            <a:off x="1320295" y="3797104"/>
            <a:ext cx="191986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Coniferyl</a:t>
            </a:r>
            <a:r>
              <a:rPr lang="en-US" sz="2000" dirty="0"/>
              <a:t> Alcohol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117F6A-BD94-F746-867A-C148E555838C}"/>
              </a:ext>
            </a:extLst>
          </p:cNvPr>
          <p:cNvSpPr txBox="1"/>
          <p:nvPr/>
        </p:nvSpPr>
        <p:spPr>
          <a:xfrm>
            <a:off x="4986404" y="1884777"/>
            <a:ext cx="179552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Sinapyl</a:t>
            </a:r>
            <a:r>
              <a:rPr lang="en-US" sz="2000" dirty="0"/>
              <a:t> Alcohol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E33F04-8E2B-EA47-921F-201E543970C6}"/>
              </a:ext>
            </a:extLst>
          </p:cNvPr>
          <p:cNvSpPr txBox="1"/>
          <p:nvPr/>
        </p:nvSpPr>
        <p:spPr>
          <a:xfrm>
            <a:off x="8528171" y="3790304"/>
            <a:ext cx="216732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P-</a:t>
            </a:r>
            <a:r>
              <a:rPr lang="en-US" sz="2000" dirty="0" err="1"/>
              <a:t>coumaryl</a:t>
            </a:r>
            <a:r>
              <a:rPr lang="en-US" sz="2000" dirty="0"/>
              <a:t> Alcohol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1054C8-2CDE-D642-9FA4-B56276875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30" y="4389374"/>
            <a:ext cx="3171392" cy="18407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7D8FCC-3510-C847-A71C-340470C7B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3819" y="2413893"/>
            <a:ext cx="2980690" cy="21469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C71115-FC32-F946-8709-B97AB1669D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1759" y="4389374"/>
            <a:ext cx="3200146" cy="111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460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AE5CE-D34D-1D41-947A-D98C94E5E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Radicals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B01F92-B045-484E-A350-E7DB5B4D04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1" r="12868"/>
          <a:stretch/>
        </p:blipFill>
        <p:spPr>
          <a:xfrm>
            <a:off x="1913900" y="2084832"/>
            <a:ext cx="7940528" cy="44449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CF3210-2555-CD47-AA49-D5D023C49402}"/>
              </a:ext>
            </a:extLst>
          </p:cNvPr>
          <p:cNvSpPr txBox="1"/>
          <p:nvPr/>
        </p:nvSpPr>
        <p:spPr>
          <a:xfrm>
            <a:off x="548640" y="6529757"/>
            <a:ext cx="2148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 err="1"/>
              <a:t>PrimoNutra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73089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18AFB-7DEE-3048-85FB-7BAA6E99D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Coniferyl</a:t>
            </a:r>
            <a:r>
              <a:rPr lang="en-US" dirty="0"/>
              <a:t> Alcohol Radicals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0821A0-8A47-B844-8D2A-D18DB98DF670}"/>
              </a:ext>
            </a:extLst>
          </p:cNvPr>
          <p:cNvSpPr txBox="1"/>
          <p:nvPr/>
        </p:nvSpPr>
        <p:spPr>
          <a:xfrm>
            <a:off x="2912868" y="1737360"/>
            <a:ext cx="790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ea typeface="Monaco" charset="0"/>
                <a:cs typeface="Monaco" charset="0"/>
              </a:rPr>
              <a:t>O-4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CAA5F1-DE28-CB4B-9ACE-F7083641C24F}"/>
              </a:ext>
            </a:extLst>
          </p:cNvPr>
          <p:cNvSpPr txBox="1"/>
          <p:nvPr/>
        </p:nvSpPr>
        <p:spPr>
          <a:xfrm>
            <a:off x="7615016" y="1734846"/>
            <a:ext cx="956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ea typeface="Monaco" charset="0"/>
                <a:cs typeface="Monaco" charset="0"/>
              </a:rPr>
              <a:t>C-5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9C1AA2-F0A9-E44E-B204-C62F56ED91A7}"/>
              </a:ext>
            </a:extLst>
          </p:cNvPr>
          <p:cNvSpPr txBox="1"/>
          <p:nvPr/>
        </p:nvSpPr>
        <p:spPr>
          <a:xfrm>
            <a:off x="2835142" y="4375739"/>
            <a:ext cx="790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ea typeface="Monaco" charset="0"/>
                <a:cs typeface="Monaco" charset="0"/>
              </a:rPr>
              <a:t>C-1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01A08E-E487-DC41-97B4-6F998E65110B}"/>
              </a:ext>
            </a:extLst>
          </p:cNvPr>
          <p:cNvSpPr txBox="1"/>
          <p:nvPr/>
        </p:nvSpPr>
        <p:spPr>
          <a:xfrm>
            <a:off x="7695432" y="4328649"/>
            <a:ext cx="795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ea typeface="Monaco" charset="0"/>
                <a:cs typeface="Monaco" charset="0"/>
              </a:rPr>
              <a:t>C-</a:t>
            </a:r>
            <a:r>
              <a:rPr lang="el-GR" sz="2800" dirty="0">
                <a:solidFill>
                  <a:schemeClr val="accent1"/>
                </a:solidFill>
                <a:ea typeface="Monaco" charset="0"/>
                <a:cs typeface="Monaco" charset="0"/>
              </a:rPr>
              <a:t>β</a:t>
            </a:r>
            <a:endParaRPr lang="en-US" sz="2800" b="1" dirty="0">
              <a:solidFill>
                <a:schemeClr val="accent1"/>
              </a:solidFill>
              <a:ea typeface="Monaco" charset="0"/>
              <a:cs typeface="Monaco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567CFD-C554-1444-8902-B9B620145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129" y="2347617"/>
            <a:ext cx="2892600" cy="1765337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C765E5-261B-A14D-8E5E-44EFFDC04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7051" y="2347402"/>
            <a:ext cx="2892600" cy="1752451"/>
          </a:xfrm>
          <a:prstGeom prst="rect">
            <a:avLst/>
          </a:prstGeom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D1536B-FC87-0643-A367-61F7A286DA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068" y="4851869"/>
            <a:ext cx="2892600" cy="1752452"/>
          </a:xfrm>
          <a:prstGeom prst="rect">
            <a:avLst/>
          </a:prstGeom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0031CCA-C785-324A-BADC-CFB77BA250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7051" y="4851869"/>
            <a:ext cx="2892600" cy="175245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8252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3535</TotalTime>
  <Words>699</Words>
  <Application>Microsoft Macintosh PowerPoint</Application>
  <PresentationFormat>Widescreen</PresentationFormat>
  <Paragraphs>130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Monaco</vt:lpstr>
      <vt:lpstr>Tw Cen MT</vt:lpstr>
      <vt:lpstr>Tw Cen MT Condensed</vt:lpstr>
      <vt:lpstr>Wingdings 3</vt:lpstr>
      <vt:lpstr>Integral</vt:lpstr>
      <vt:lpstr>Biological Dimers: Lignans</vt:lpstr>
      <vt:lpstr>Outline</vt:lpstr>
      <vt:lpstr>Biological Dimers</vt:lpstr>
      <vt:lpstr>Foods rich in lignans</vt:lpstr>
      <vt:lpstr>Pharmacological properties</vt:lpstr>
      <vt:lpstr>Breast Cancer</vt:lpstr>
      <vt:lpstr>Lignin Monomers</vt:lpstr>
      <vt:lpstr>Free Radicals</vt:lpstr>
      <vt:lpstr>Coniferyl Alcohol Radicals</vt:lpstr>
      <vt:lpstr>Radical Coupling</vt:lpstr>
      <vt:lpstr>Lignan</vt:lpstr>
      <vt:lpstr>General structure</vt:lpstr>
      <vt:lpstr>Peroxidase  cycle</vt:lpstr>
      <vt:lpstr>Ferulic Acid</vt:lpstr>
      <vt:lpstr>Ferulic Acid</vt:lpstr>
      <vt:lpstr>Coniferyl Alcohol</vt:lpstr>
      <vt:lpstr>Future Plans</vt:lpstr>
      <vt:lpstr>Acknowledgments </vt:lpstr>
      <vt:lpstr>General References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Lignans</dc:title>
  <dc:creator>Zelinda Taylor</dc:creator>
  <cp:lastModifiedBy>Zelinda Taylor</cp:lastModifiedBy>
  <cp:revision>3</cp:revision>
  <dcterms:created xsi:type="dcterms:W3CDTF">2019-09-05T13:11:27Z</dcterms:created>
  <dcterms:modified xsi:type="dcterms:W3CDTF">2019-11-26T00:52:40Z</dcterms:modified>
</cp:coreProperties>
</file>