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9" r:id="rId1"/>
    <p:sldMasterId id="2147483953" r:id="rId2"/>
  </p:sldMasterIdLst>
  <p:notesMasterIdLst>
    <p:notesMasterId r:id="rId45"/>
  </p:notesMasterIdLst>
  <p:sldIdLst>
    <p:sldId id="256" r:id="rId3"/>
    <p:sldId id="285" r:id="rId4"/>
    <p:sldId id="284" r:id="rId5"/>
    <p:sldId id="257" r:id="rId6"/>
    <p:sldId id="286" r:id="rId7"/>
    <p:sldId id="282" r:id="rId8"/>
    <p:sldId id="269" r:id="rId9"/>
    <p:sldId id="287" r:id="rId10"/>
    <p:sldId id="288" r:id="rId11"/>
    <p:sldId id="289" r:id="rId12"/>
    <p:sldId id="290" r:id="rId13"/>
    <p:sldId id="291" r:id="rId14"/>
    <p:sldId id="292" r:id="rId15"/>
    <p:sldId id="293" r:id="rId16"/>
    <p:sldId id="294" r:id="rId17"/>
    <p:sldId id="295" r:id="rId18"/>
    <p:sldId id="296" r:id="rId19"/>
    <p:sldId id="299" r:id="rId20"/>
    <p:sldId id="297" r:id="rId21"/>
    <p:sldId id="298" r:id="rId22"/>
    <p:sldId id="300" r:id="rId23"/>
    <p:sldId id="301" r:id="rId24"/>
    <p:sldId id="305" r:id="rId25"/>
    <p:sldId id="276" r:id="rId26"/>
    <p:sldId id="264" r:id="rId27"/>
    <p:sldId id="267" r:id="rId28"/>
    <p:sldId id="268" r:id="rId29"/>
    <p:sldId id="265" r:id="rId30"/>
    <p:sldId id="258" r:id="rId31"/>
    <p:sldId id="271" r:id="rId32"/>
    <p:sldId id="261" r:id="rId33"/>
    <p:sldId id="259" r:id="rId34"/>
    <p:sldId id="262" r:id="rId35"/>
    <p:sldId id="260" r:id="rId36"/>
    <p:sldId id="279" r:id="rId37"/>
    <p:sldId id="270" r:id="rId38"/>
    <p:sldId id="281" r:id="rId39"/>
    <p:sldId id="304" r:id="rId40"/>
    <p:sldId id="266" r:id="rId41"/>
    <p:sldId id="280" r:id="rId42"/>
    <p:sldId id="277" r:id="rId43"/>
    <p:sldId id="263"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6AEB6-B484-D041-8B9C-A795D9EAB189}" v="1" dt="2020-05-08T16:02:27.245"/>
    <p1510:client id="{BF0D8B52-026F-5343-9E04-20F5787460BF}" v="4" dt="2019-10-03T00:33:48.5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65"/>
    <p:restoredTop sz="72324"/>
  </p:normalViewPr>
  <p:slideViewPr>
    <p:cSldViewPr snapToGrid="0" snapToObjects="1">
      <p:cViewPr varScale="1">
        <p:scale>
          <a:sx n="77" d="100"/>
          <a:sy n="77" d="100"/>
        </p:scale>
        <p:origin x="216"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2386-3D72-F844-AFBB-6EC1EB410727}" type="datetimeFigureOut">
              <a:rPr lang="en-US" smtClean="0"/>
              <a:t>5/8/20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76384-2F87-4445-A7AA-3DEFEC9A1F3C}" type="slidenum">
              <a:rPr lang="en-US" smtClean="0"/>
              <a:t>‹#›</a:t>
            </a:fld>
            <a:endParaRPr lang="en-US"/>
          </a:p>
        </p:txBody>
      </p:sp>
    </p:spTree>
    <p:extLst>
      <p:ext uri="{BB962C8B-B14F-4D97-AF65-F5344CB8AC3E}">
        <p14:creationId xmlns:p14="http://schemas.microsoft.com/office/powerpoint/2010/main" val="186369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1</a:t>
            </a:fld>
            <a:endParaRPr lang="en-US"/>
          </a:p>
        </p:txBody>
      </p:sp>
    </p:spTree>
    <p:extLst>
      <p:ext uri="{BB962C8B-B14F-4D97-AF65-F5344CB8AC3E}">
        <p14:creationId xmlns:p14="http://schemas.microsoft.com/office/powerpoint/2010/main" val="429558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it from the carboxylic acid group that is found on ferulic acid to the alcohol group that is on </a:t>
            </a:r>
            <a:r>
              <a:rPr lang="en-US" dirty="0" err="1"/>
              <a:t>coniferyl</a:t>
            </a:r>
            <a:r>
              <a:rPr lang="en-US" dirty="0"/>
              <a:t> alcohol. </a:t>
            </a:r>
          </a:p>
          <a:p>
            <a:r>
              <a:rPr lang="en-US" dirty="0"/>
              <a:t>In the cell: </a:t>
            </a:r>
          </a:p>
          <a:p>
            <a:r>
              <a:rPr lang="en-US" dirty="0"/>
              <a:t>FERULATE: CoA LIGASE,</a:t>
            </a:r>
          </a:p>
          <a:p>
            <a:r>
              <a:rPr lang="en-US" dirty="0"/>
              <a:t>FERULOYL-CoA REDUCTASE</a:t>
            </a:r>
          </a:p>
          <a:p>
            <a:r>
              <a:rPr lang="en-US" dirty="0"/>
              <a:t> AND CONIFERYL ALCOHOL OXIDOREDUCTASE </a:t>
            </a:r>
          </a:p>
          <a:p>
            <a:endParaRPr lang="en-US" dirty="0"/>
          </a:p>
          <a:p>
            <a:r>
              <a:rPr lang="en-US" dirty="0"/>
              <a:t>I got to use DIBAL-H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9B7C1-D7AE-4C79-B9C9-9491BA8F23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373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Broke the process down into two general separate parts. In the first step we are changing the acid group into an ester group.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9B7C1-D7AE-4C79-B9C9-9491BA8F23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059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9B7C1-D7AE-4C79-B9C9-9491BA8F23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6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9B7C1-D7AE-4C79-B9C9-9491BA8F23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94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three monomers of lignin I focused</a:t>
            </a:r>
            <a:r>
              <a:rPr lang="en-US" baseline="0" dirty="0"/>
              <a:t> on were </a:t>
            </a:r>
            <a:r>
              <a:rPr lang="en-US" baseline="0" dirty="0" err="1"/>
              <a:t>sinapic</a:t>
            </a:r>
            <a:r>
              <a:rPr lang="en-US" baseline="0" dirty="0"/>
              <a:t> acid, </a:t>
            </a:r>
            <a:r>
              <a:rPr lang="en-US" baseline="0" dirty="0" err="1"/>
              <a:t>ferulic</a:t>
            </a:r>
            <a:r>
              <a:rPr lang="en-US" baseline="0" dirty="0"/>
              <a:t> acid, and p-</a:t>
            </a:r>
            <a:r>
              <a:rPr lang="en-US" baseline="0" dirty="0" err="1"/>
              <a:t>coumaric</a:t>
            </a:r>
            <a:r>
              <a:rPr lang="en-US" baseline="0" dirty="0"/>
              <a:t> acid.</a:t>
            </a:r>
            <a:endParaRPr lang="en-US" dirty="0"/>
          </a:p>
          <a:p>
            <a:pPr marL="628650" lvl="1" indent="-171450">
              <a:buFontTx/>
              <a:buChar char="-"/>
            </a:pPr>
            <a:r>
              <a:rPr lang="en-US" dirty="0"/>
              <a:t>These monomers also come in an alcohol</a:t>
            </a:r>
            <a:r>
              <a:rPr lang="en-US" baseline="0" dirty="0"/>
              <a:t> form, but create a cost restriction.</a:t>
            </a:r>
          </a:p>
          <a:p>
            <a:pPr marL="171450" lvl="0" indent="-171450">
              <a:buFontTx/>
              <a:buChar char="-"/>
            </a:pPr>
            <a:r>
              <a:rPr lang="en-US" baseline="0" dirty="0"/>
              <a:t>Each has a phenol group</a:t>
            </a:r>
          </a:p>
          <a:p>
            <a:pPr marL="628650" lvl="1" indent="-171450">
              <a:buFontTx/>
              <a:buChar char="-"/>
            </a:pPr>
            <a:r>
              <a:rPr lang="en-US" baseline="0" dirty="0"/>
              <a:t>Contributes to stability in formed radicals</a:t>
            </a:r>
          </a:p>
          <a:p>
            <a:pPr marL="171450" lvl="0" indent="-171450">
              <a:buFontTx/>
              <a:buChar char="-"/>
            </a:pPr>
            <a:r>
              <a:rPr lang="en-US" baseline="0" dirty="0"/>
              <a:t>The only difference among the three is the number of </a:t>
            </a:r>
            <a:r>
              <a:rPr lang="en-US" baseline="0" dirty="0" err="1"/>
              <a:t>methoxy</a:t>
            </a:r>
            <a:r>
              <a:rPr lang="en-US" baseline="0" dirty="0"/>
              <a:t> groups present on the phenol.</a:t>
            </a:r>
          </a:p>
        </p:txBody>
      </p:sp>
      <p:sp>
        <p:nvSpPr>
          <p:cNvPr id="4" name="Slide Number Placeholder 3"/>
          <p:cNvSpPr>
            <a:spLocks noGrp="1"/>
          </p:cNvSpPr>
          <p:nvPr>
            <p:ph type="sldNum" sz="quarter" idx="10"/>
          </p:nvPr>
        </p:nvSpPr>
        <p:spPr/>
        <p:txBody>
          <a:bodyPr/>
          <a:lstStyle/>
          <a:p>
            <a:fld id="{E7A76384-2F87-4445-A7AA-3DEFEC9A1F3C}" type="slidenum">
              <a:rPr lang="en-US" smtClean="0"/>
              <a:t>23</a:t>
            </a:fld>
            <a:endParaRPr lang="en-US"/>
          </a:p>
        </p:txBody>
      </p:sp>
    </p:spTree>
    <p:extLst>
      <p:ext uri="{BB962C8B-B14F-4D97-AF65-F5344CB8AC3E}">
        <p14:creationId xmlns:p14="http://schemas.microsoft.com/office/powerpoint/2010/main" val="1573679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a:t>
            </a:r>
            <a:r>
              <a:rPr lang="en-US" baseline="0" dirty="0"/>
              <a:t> the biological relevant use of monomers.</a:t>
            </a:r>
          </a:p>
          <a:p>
            <a:r>
              <a:rPr lang="en-US" baseline="0" dirty="0"/>
              <a:t>-Proposed to be radical intermediate formation in nature. </a:t>
            </a:r>
          </a:p>
          <a:p>
            <a:r>
              <a:rPr lang="en-US" baseline="0" dirty="0"/>
              <a:t>-Lexi is focusing on synthesizing the monomers using compounds because more biologically relevant.</a:t>
            </a:r>
          </a:p>
          <a:p>
            <a:r>
              <a:rPr lang="en-US" baseline="0" dirty="0"/>
              <a:t>	-I’m focusing on the oxidation &amp; coupling of the monomers.</a:t>
            </a:r>
          </a:p>
          <a:p>
            <a:r>
              <a:rPr lang="en-US" baseline="0" dirty="0"/>
              <a:t>-This is the way we oxidize the monomers</a:t>
            </a:r>
          </a:p>
          <a:p>
            <a:r>
              <a:rPr lang="en-US" baseline="0" dirty="0"/>
              <a:t>-I am focusing on the 1 e oxidation</a:t>
            </a:r>
          </a:p>
          <a:p>
            <a:r>
              <a:rPr lang="en-US" baseline="0" dirty="0"/>
              <a:t>	-AH2 is </a:t>
            </a:r>
            <a:r>
              <a:rPr lang="en-US" baseline="0" dirty="0" err="1"/>
              <a:t>ferulic</a:t>
            </a:r>
            <a:r>
              <a:rPr lang="en-US" baseline="0" dirty="0"/>
              <a:t> acid</a:t>
            </a:r>
          </a:p>
          <a:p>
            <a:r>
              <a:rPr lang="en-US" baseline="0" dirty="0"/>
              <a:t>	-subtract a H and 1 e &amp; you’re left with the radical</a:t>
            </a:r>
          </a:p>
          <a:p>
            <a:endParaRPr lang="en-US" baseline="0" dirty="0"/>
          </a:p>
        </p:txBody>
      </p:sp>
      <p:sp>
        <p:nvSpPr>
          <p:cNvPr id="4" name="Slide Number Placeholder 3"/>
          <p:cNvSpPr>
            <a:spLocks noGrp="1"/>
          </p:cNvSpPr>
          <p:nvPr>
            <p:ph type="sldNum" sz="quarter" idx="10"/>
          </p:nvPr>
        </p:nvSpPr>
        <p:spPr/>
        <p:txBody>
          <a:bodyPr/>
          <a:lstStyle/>
          <a:p>
            <a:fld id="{E7A76384-2F87-4445-A7AA-3DEFEC9A1F3C}" type="slidenum">
              <a:rPr lang="en-US" smtClean="0"/>
              <a:t>24</a:t>
            </a:fld>
            <a:endParaRPr lang="en-US"/>
          </a:p>
        </p:txBody>
      </p:sp>
    </p:spTree>
    <p:extLst>
      <p:ext uri="{BB962C8B-B14F-4D97-AF65-F5344CB8AC3E}">
        <p14:creationId xmlns:p14="http://schemas.microsoft.com/office/powerpoint/2010/main" val="438628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200" dirty="0">
                <a:latin typeface="Monaco" charset="0"/>
                <a:ea typeface="Monaco" charset="0"/>
                <a:cs typeface="Monaco" charset="0"/>
              </a:rPr>
              <a:t>These</a:t>
            </a:r>
            <a:r>
              <a:rPr lang="en-US" sz="1200" baseline="0" dirty="0">
                <a:latin typeface="Monaco" charset="0"/>
                <a:ea typeface="Monaco" charset="0"/>
                <a:cs typeface="Monaco" charset="0"/>
              </a:rPr>
              <a:t> are the radical intermediates formed from the peroxidase reaction I showed the previous slide.</a:t>
            </a:r>
          </a:p>
          <a:p>
            <a:pPr marL="742950" lvl="1" indent="-285750">
              <a:buFont typeface="Arial" charset="0"/>
              <a:buChar char="•"/>
            </a:pPr>
            <a:r>
              <a:rPr lang="en-US" sz="1200" baseline="0" dirty="0">
                <a:latin typeface="Monaco" charset="0"/>
                <a:ea typeface="Monaco" charset="0"/>
                <a:cs typeface="Monaco" charset="0"/>
              </a:rPr>
              <a:t>Losing the H and 1 e from the alcohol group to form a radical.</a:t>
            </a:r>
          </a:p>
          <a:p>
            <a:pPr marL="742950" lvl="1" indent="-285750">
              <a:buFont typeface="Arial" charset="0"/>
              <a:buChar char="•"/>
            </a:pPr>
            <a:r>
              <a:rPr lang="en-US" sz="1200" baseline="0" dirty="0">
                <a:latin typeface="Monaco" charset="0"/>
                <a:ea typeface="Monaco" charset="0"/>
                <a:cs typeface="Monaco" charset="0"/>
              </a:rPr>
              <a:t>Electrons moving around the molecule via bonds breaking and unpaired electron moving</a:t>
            </a:r>
            <a:endParaRPr lang="en-US" sz="1200" dirty="0">
              <a:latin typeface="Monaco" charset="0"/>
              <a:ea typeface="Monaco" charset="0"/>
              <a:cs typeface="Monaco" charset="0"/>
            </a:endParaRPr>
          </a:p>
          <a:p>
            <a:pPr marL="285750" lvl="0" indent="-285750">
              <a:buFont typeface="Arial" charset="0"/>
              <a:buChar char="•"/>
            </a:pPr>
            <a:r>
              <a:rPr lang="en-US" sz="1200" baseline="0" dirty="0">
                <a:latin typeface="Monaco" charset="0"/>
                <a:ea typeface="Monaco" charset="0"/>
                <a:cs typeface="Monaco" charset="0"/>
              </a:rPr>
              <a:t>As I will discuss later, I am trying to determine the coupling constants at these locations to determine which has a higher affinity for radical coupling.</a:t>
            </a:r>
            <a:endParaRPr lang="en-US" sz="1200" dirty="0">
              <a:latin typeface="Monaco" charset="0"/>
              <a:ea typeface="Monaco" charset="0"/>
              <a:cs typeface="Monaco" charset="0"/>
            </a:endParaRPr>
          </a:p>
          <a:p>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25</a:t>
            </a:fld>
            <a:endParaRPr lang="en-US"/>
          </a:p>
        </p:txBody>
      </p:sp>
    </p:spTree>
    <p:extLst>
      <p:ext uri="{BB962C8B-B14F-4D97-AF65-F5344CB8AC3E}">
        <p14:creationId xmlns:p14="http://schemas.microsoft.com/office/powerpoint/2010/main" val="2033377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Simply returning</a:t>
            </a:r>
            <a:r>
              <a:rPr lang="en-US" baseline="0" dirty="0"/>
              <a:t> to the lignin molecule we’ve showed previously</a:t>
            </a:r>
          </a:p>
          <a:p>
            <a:pPr marL="171450" indent="-171450">
              <a:buFont typeface="Arial" charset="0"/>
              <a:buChar char="•"/>
            </a:pPr>
            <a:r>
              <a:rPr lang="en-US" baseline="0" dirty="0"/>
              <a:t>Showing coupling among the radical intermediates to form lignin</a:t>
            </a:r>
          </a:p>
        </p:txBody>
      </p:sp>
      <p:sp>
        <p:nvSpPr>
          <p:cNvPr id="4" name="Slide Number Placeholder 3"/>
          <p:cNvSpPr>
            <a:spLocks noGrp="1"/>
          </p:cNvSpPr>
          <p:nvPr>
            <p:ph type="sldNum" sz="quarter" idx="10"/>
          </p:nvPr>
        </p:nvSpPr>
        <p:spPr/>
        <p:txBody>
          <a:bodyPr/>
          <a:lstStyle/>
          <a:p>
            <a:fld id="{E7A76384-2F87-4445-A7AA-3DEFEC9A1F3C}" type="slidenum">
              <a:rPr lang="en-US" smtClean="0"/>
              <a:t>26</a:t>
            </a:fld>
            <a:endParaRPr lang="en-US"/>
          </a:p>
        </p:txBody>
      </p:sp>
    </p:spTree>
    <p:extLst>
      <p:ext uri="{BB962C8B-B14F-4D97-AF65-F5344CB8AC3E}">
        <p14:creationId xmlns:p14="http://schemas.microsoft.com/office/powerpoint/2010/main" val="2032352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err="1"/>
              <a:t>Sinapic</a:t>
            </a:r>
            <a:r>
              <a:rPr lang="en-US" baseline="0" dirty="0"/>
              <a:t> acid was the only monomer to not produce oxidation products in the presence of </a:t>
            </a:r>
            <a:r>
              <a:rPr lang="en-US" baseline="0" dirty="0" err="1"/>
              <a:t>dioxane</a:t>
            </a:r>
            <a:endParaRPr lang="en-US" baseline="0" dirty="0"/>
          </a:p>
          <a:p>
            <a:pPr marL="171450" lvl="0" indent="-171450">
              <a:buFont typeface="Arial" charset="0"/>
              <a:buChar char="•"/>
            </a:pPr>
            <a:r>
              <a:rPr lang="en-US" baseline="0" dirty="0"/>
              <a:t>Dimers form, which then can be oxidized as well which could explain the less obvious product peaks for p-</a:t>
            </a:r>
            <a:r>
              <a:rPr lang="en-US" baseline="0" dirty="0" err="1"/>
              <a:t>coumaric</a:t>
            </a:r>
            <a:r>
              <a:rPr lang="en-US" baseline="0" dirty="0"/>
              <a:t> acid</a:t>
            </a:r>
          </a:p>
          <a:p>
            <a:pPr marL="171450" lvl="0" indent="-171450">
              <a:buFont typeface="Arial" charset="0"/>
              <a:buChar char="•"/>
            </a:pPr>
            <a:r>
              <a:rPr lang="en-US" baseline="0" dirty="0"/>
              <a:t>A standard of the monomer was made, and then mixed with varying concentrations of hydrogen peroxide &amp; a set amount of HRP</a:t>
            </a:r>
          </a:p>
          <a:p>
            <a:pPr marL="171450" lvl="0" indent="-171450">
              <a:buFont typeface="Arial" charset="0"/>
              <a:buChar char="•"/>
            </a:pPr>
            <a:r>
              <a:rPr lang="en-US" baseline="0" dirty="0"/>
              <a:t>The findings were then analyzed using HPLC, which will be shown on the next few slides. </a:t>
            </a:r>
          </a:p>
        </p:txBody>
      </p:sp>
      <p:sp>
        <p:nvSpPr>
          <p:cNvPr id="4" name="Slide Number Placeholder 3"/>
          <p:cNvSpPr>
            <a:spLocks noGrp="1"/>
          </p:cNvSpPr>
          <p:nvPr>
            <p:ph type="sldNum" sz="quarter" idx="10"/>
          </p:nvPr>
        </p:nvSpPr>
        <p:spPr/>
        <p:txBody>
          <a:bodyPr/>
          <a:lstStyle/>
          <a:p>
            <a:fld id="{E7A76384-2F87-4445-A7AA-3DEFEC9A1F3C}" type="slidenum">
              <a:rPr lang="en-US" smtClean="0"/>
              <a:t>28</a:t>
            </a:fld>
            <a:endParaRPr lang="en-US"/>
          </a:p>
        </p:txBody>
      </p:sp>
    </p:spTree>
    <p:extLst>
      <p:ext uri="{BB962C8B-B14F-4D97-AF65-F5344CB8AC3E}">
        <p14:creationId xmlns:p14="http://schemas.microsoft.com/office/powerpoint/2010/main" val="516264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The tall</a:t>
            </a:r>
            <a:r>
              <a:rPr lang="en-US" baseline="0" dirty="0"/>
              <a:t> first peak is the standard, &amp; you can see this peak continues throughout each reaction, but the height decreases as the concentration of hydrogen peroxide increases</a:t>
            </a:r>
          </a:p>
          <a:p>
            <a:pPr marL="628650" lvl="1" indent="-171450">
              <a:buFont typeface="Arial" charset="0"/>
              <a:buChar char="•"/>
            </a:pPr>
            <a:r>
              <a:rPr lang="en-US" baseline="0" dirty="0"/>
              <a:t>Second graph is 0.25 </a:t>
            </a:r>
            <a:r>
              <a:rPr lang="en-US" baseline="0" dirty="0" err="1"/>
              <a:t>mM</a:t>
            </a:r>
            <a:r>
              <a:rPr lang="en-US" baseline="0" dirty="0"/>
              <a:t> hydrogen peroxide</a:t>
            </a:r>
          </a:p>
          <a:p>
            <a:pPr marL="628650" lvl="1" indent="-171450">
              <a:buFont typeface="Arial" charset="0"/>
              <a:buChar char="•"/>
            </a:pPr>
            <a:r>
              <a:rPr lang="en-US" baseline="0" dirty="0"/>
              <a:t>Third graph is 0.5 </a:t>
            </a:r>
            <a:r>
              <a:rPr lang="en-US" baseline="0" dirty="0" err="1"/>
              <a:t>mM</a:t>
            </a:r>
            <a:r>
              <a:rPr lang="en-US" baseline="0" dirty="0"/>
              <a:t> hydrogen peroxide</a:t>
            </a:r>
          </a:p>
          <a:p>
            <a:pPr marL="628650" lvl="1" indent="-171450">
              <a:buFont typeface="Arial" charset="0"/>
              <a:buChar char="•"/>
            </a:pPr>
            <a:r>
              <a:rPr lang="en-US" baseline="0" dirty="0"/>
              <a:t>Fourth graph is 1 </a:t>
            </a:r>
            <a:r>
              <a:rPr lang="en-US" baseline="0" dirty="0" err="1"/>
              <a:t>mM</a:t>
            </a:r>
            <a:r>
              <a:rPr lang="en-US" baseline="0" dirty="0"/>
              <a:t> hydrogen peroxide</a:t>
            </a:r>
          </a:p>
          <a:p>
            <a:pPr marL="171450" lvl="0" indent="-171450">
              <a:buFont typeface="Arial" charset="0"/>
              <a:buChar char="•"/>
            </a:pPr>
            <a:r>
              <a:rPr lang="en-US" baseline="0" dirty="0"/>
              <a:t>With the higher hydrogen peroxide concentration, the more standard should be consumed, therefore more products should be present</a:t>
            </a:r>
          </a:p>
          <a:p>
            <a:pPr marL="171450" lvl="0" indent="-171450">
              <a:buFont typeface="Arial" charset="0"/>
              <a:buChar char="•"/>
            </a:pPr>
            <a:r>
              <a:rPr lang="en-US" baseline="0" dirty="0"/>
              <a:t>With this data, the peroxide consumed all of the </a:t>
            </a:r>
            <a:r>
              <a:rPr lang="en-US" baseline="0" dirty="0" err="1"/>
              <a:t>ferulic</a:t>
            </a:r>
            <a:r>
              <a:rPr lang="en-US" baseline="0" dirty="0"/>
              <a:t> acid standard, yet the products are not as apparent</a:t>
            </a:r>
          </a:p>
          <a:p>
            <a:pPr marL="628650" lvl="1" indent="-171450">
              <a:buFont typeface="Arial" charset="0"/>
              <a:buChar char="•"/>
            </a:pPr>
            <a:r>
              <a:rPr lang="en-US" baseline="0" dirty="0"/>
              <a:t>Possible they were oxidized as well</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29</a:t>
            </a:fld>
            <a:endParaRPr lang="en-US"/>
          </a:p>
        </p:txBody>
      </p:sp>
    </p:spTree>
    <p:extLst>
      <p:ext uri="{BB962C8B-B14F-4D97-AF65-F5344CB8AC3E}">
        <p14:creationId xmlns:p14="http://schemas.microsoft.com/office/powerpoint/2010/main" val="833815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2</a:t>
            </a:fld>
            <a:endParaRPr lang="en-US"/>
          </a:p>
        </p:txBody>
      </p:sp>
    </p:spTree>
    <p:extLst>
      <p:ext uri="{BB962C8B-B14F-4D97-AF65-F5344CB8AC3E}">
        <p14:creationId xmlns:p14="http://schemas.microsoft.com/office/powerpoint/2010/main" val="952501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Products</a:t>
            </a:r>
            <a:r>
              <a:rPr lang="en-US" baseline="0" dirty="0"/>
              <a:t> are not as apparent</a:t>
            </a:r>
          </a:p>
          <a:p>
            <a:pPr marL="628650" lvl="1" indent="-171450">
              <a:buFont typeface="Arial" charset="0"/>
              <a:buChar char="•"/>
            </a:pPr>
            <a:r>
              <a:rPr lang="en-US" baseline="0" dirty="0"/>
              <a:t>P-</a:t>
            </a:r>
            <a:r>
              <a:rPr lang="en-US" baseline="0" dirty="0" err="1"/>
              <a:t>coumaric</a:t>
            </a:r>
            <a:r>
              <a:rPr lang="en-US" baseline="0" dirty="0"/>
              <a:t> acid has the standard decreasing, but products aren’t really changing</a:t>
            </a:r>
          </a:p>
          <a:p>
            <a:pPr marL="628650" lvl="1" indent="-171450">
              <a:buFont typeface="Arial" charset="0"/>
              <a:buChar char="•"/>
            </a:pPr>
            <a:r>
              <a:rPr lang="en-US" baseline="0" dirty="0" err="1"/>
              <a:t>Sinapic</a:t>
            </a:r>
            <a:r>
              <a:rPr lang="en-US" baseline="0" dirty="0"/>
              <a:t> acid has no products in </a:t>
            </a:r>
            <a:r>
              <a:rPr lang="en-US" baseline="0" dirty="0" err="1"/>
              <a:t>dioxane</a:t>
            </a:r>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30</a:t>
            </a:fld>
            <a:endParaRPr lang="en-US"/>
          </a:p>
        </p:txBody>
      </p:sp>
    </p:spTree>
    <p:extLst>
      <p:ext uri="{BB962C8B-B14F-4D97-AF65-F5344CB8AC3E}">
        <p14:creationId xmlns:p14="http://schemas.microsoft.com/office/powerpoint/2010/main" val="1460462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Here is more data of </a:t>
            </a:r>
            <a:r>
              <a:rPr lang="en-US" dirty="0" err="1"/>
              <a:t>sinapic</a:t>
            </a:r>
            <a:r>
              <a:rPr lang="en-US" dirty="0"/>
              <a:t> acid</a:t>
            </a:r>
          </a:p>
          <a:p>
            <a:pPr marL="628650" lvl="1" indent="-171450">
              <a:buFont typeface="Arial" charset="0"/>
              <a:buChar char="•"/>
            </a:pPr>
            <a:r>
              <a:rPr lang="en-US" dirty="0"/>
              <a:t>This</a:t>
            </a:r>
            <a:r>
              <a:rPr lang="en-US" baseline="0" dirty="0"/>
              <a:t> data shows </a:t>
            </a:r>
            <a:r>
              <a:rPr lang="en-US" baseline="0" dirty="0" err="1"/>
              <a:t>sinapic</a:t>
            </a:r>
            <a:r>
              <a:rPr lang="en-US" baseline="0" dirty="0"/>
              <a:t> acid without the presence of </a:t>
            </a:r>
            <a:r>
              <a:rPr lang="en-US" baseline="0" dirty="0" err="1"/>
              <a:t>dioxane</a:t>
            </a:r>
            <a:endParaRPr lang="en-US" baseline="0" dirty="0"/>
          </a:p>
          <a:p>
            <a:pPr marL="171450" lvl="0" indent="-171450">
              <a:buFont typeface="Arial" charset="0"/>
              <a:buChar char="•"/>
            </a:pPr>
            <a:r>
              <a:rPr lang="en-US" baseline="0" dirty="0"/>
              <a:t>Compared to the previous data I presented, this data does in fact show product peaks with </a:t>
            </a:r>
            <a:r>
              <a:rPr lang="en-US" baseline="0" dirty="0" err="1"/>
              <a:t>sinapic</a:t>
            </a:r>
            <a:r>
              <a:rPr lang="en-US" baseline="0" dirty="0"/>
              <a:t> acid</a:t>
            </a:r>
          </a:p>
          <a:p>
            <a:pPr marL="171450" lvl="0" indent="-171450">
              <a:buFont typeface="Arial" charset="0"/>
              <a:buChar char="•"/>
            </a:pPr>
            <a:r>
              <a:rPr lang="en-US" baseline="0" dirty="0"/>
              <a:t>It is believed the </a:t>
            </a:r>
            <a:r>
              <a:rPr lang="en-US" baseline="0" dirty="0" err="1"/>
              <a:t>dioxane</a:t>
            </a:r>
            <a:r>
              <a:rPr lang="en-US" baseline="0" dirty="0"/>
              <a:t> quenched the oxidation reaction</a:t>
            </a:r>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31</a:t>
            </a:fld>
            <a:endParaRPr lang="en-US"/>
          </a:p>
        </p:txBody>
      </p:sp>
    </p:spTree>
    <p:extLst>
      <p:ext uri="{BB962C8B-B14F-4D97-AF65-F5344CB8AC3E}">
        <p14:creationId xmlns:p14="http://schemas.microsoft.com/office/powerpoint/2010/main" val="1807314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So beaker chemistry is often how we do chemistry &amp; how we think about chemistry.</a:t>
            </a:r>
            <a:endParaRPr lang="en-US" dirty="0"/>
          </a:p>
          <a:p>
            <a:pPr marL="1714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But we explored</a:t>
            </a:r>
            <a:r>
              <a:rPr lang="en-US" baseline="0" dirty="0"/>
              <a:t> </a:t>
            </a:r>
            <a:r>
              <a:rPr lang="en-US" dirty="0"/>
              <a:t>other means of doing the oxidation</a:t>
            </a:r>
            <a:r>
              <a:rPr lang="en-US" baseline="0" dirty="0"/>
              <a:t> of these lignin monomers.</a:t>
            </a:r>
          </a:p>
          <a:p>
            <a:pPr marL="171450" indent="-171450">
              <a:buFont typeface="Arial" charset="0"/>
              <a:buChar char="•"/>
            </a:pPr>
            <a:r>
              <a:rPr lang="en-US" baseline="0" dirty="0"/>
              <a:t>This method provides more biological relevance &amp; transforms the system into what we call a flow system.</a:t>
            </a:r>
          </a:p>
          <a:p>
            <a:pPr marL="171450" indent="-171450">
              <a:buFont typeface="Arial" charset="0"/>
              <a:buChar char="•"/>
            </a:pPr>
            <a:r>
              <a:rPr lang="en-US" dirty="0"/>
              <a:t>Immobilized</a:t>
            </a:r>
            <a:r>
              <a:rPr lang="en-US" baseline="0" dirty="0"/>
              <a:t> enzyme is enzyme attached to an agarose bead.</a:t>
            </a:r>
            <a:endParaRPr lang="en-US" dirty="0"/>
          </a:p>
          <a:p>
            <a:pPr marL="171450" indent="-171450">
              <a:buFont typeface="Arial" charset="0"/>
              <a:buChar char="•"/>
            </a:pPr>
            <a:r>
              <a:rPr lang="en-US" dirty="0"/>
              <a:t>We used immobilized enzyme to fill the flat cell.</a:t>
            </a:r>
          </a:p>
          <a:p>
            <a:pPr marL="628650" lvl="1" indent="-171450">
              <a:buFont typeface="Arial" charset="0"/>
              <a:buChar char="•"/>
            </a:pPr>
            <a:r>
              <a:rPr lang="en-US" dirty="0"/>
              <a:t>Then</a:t>
            </a:r>
            <a:r>
              <a:rPr lang="en-US" baseline="0" dirty="0"/>
              <a:t> the substrate could be ran over the enzyme &amp; a signal could be collected in the ESR.</a:t>
            </a:r>
          </a:p>
          <a:p>
            <a:pPr marL="628650" lvl="1" indent="-171450">
              <a:buFont typeface="Arial" charset="0"/>
              <a:buChar char="•"/>
            </a:pPr>
            <a:r>
              <a:rPr lang="en-US" baseline="0" dirty="0"/>
              <a:t>Also the run off could be collected so that the sample could be analyzed on the HPLC &amp; products could be detected</a:t>
            </a:r>
          </a:p>
          <a:p>
            <a:pPr marL="171450" lvl="0" indent="-171450">
              <a:buFont typeface="Arial" charset="0"/>
              <a:buChar char="•"/>
            </a:pPr>
            <a:r>
              <a:rPr lang="en-US" baseline="0" dirty="0"/>
              <a:t>Immobilized enzyme is used because it allows for us to detect the short lived radicals within the ESR</a:t>
            </a:r>
          </a:p>
          <a:p>
            <a:pPr marL="171450" lvl="0" indent="-171450">
              <a:buFont typeface="Arial" charset="0"/>
              <a:buChar char="•"/>
            </a:pPr>
            <a:r>
              <a:rPr lang="en-US" baseline="0" dirty="0"/>
              <a:t>With the beaker reactions being conducted, some radicals quickly dimerize, so its possible we did not see all products on the HPLC</a:t>
            </a:r>
          </a:p>
        </p:txBody>
      </p:sp>
      <p:sp>
        <p:nvSpPr>
          <p:cNvPr id="4" name="Slide Number Placeholder 3"/>
          <p:cNvSpPr>
            <a:spLocks noGrp="1"/>
          </p:cNvSpPr>
          <p:nvPr>
            <p:ph type="sldNum" sz="quarter" idx="10"/>
          </p:nvPr>
        </p:nvSpPr>
        <p:spPr/>
        <p:txBody>
          <a:bodyPr/>
          <a:lstStyle/>
          <a:p>
            <a:fld id="{E7A76384-2F87-4445-A7AA-3DEFEC9A1F3C}" type="slidenum">
              <a:rPr lang="en-US" smtClean="0"/>
              <a:t>32</a:t>
            </a:fld>
            <a:endParaRPr lang="en-US"/>
          </a:p>
        </p:txBody>
      </p:sp>
    </p:spTree>
    <p:extLst>
      <p:ext uri="{BB962C8B-B14F-4D97-AF65-F5344CB8AC3E}">
        <p14:creationId xmlns:p14="http://schemas.microsoft.com/office/powerpoint/2010/main" val="1258060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This is</a:t>
            </a:r>
            <a:r>
              <a:rPr lang="en-US" baseline="0" dirty="0"/>
              <a:t> the flat cell used for the EPR.	</a:t>
            </a:r>
          </a:p>
          <a:p>
            <a:pPr marL="628650" lvl="1" indent="-171450">
              <a:buFont typeface="Arial" charset="0"/>
              <a:buChar char="•"/>
            </a:pPr>
            <a:r>
              <a:rPr lang="en-US" baseline="0" dirty="0"/>
              <a:t>It is loaded with glass wool, sand, and the immobilized enzyme</a:t>
            </a:r>
          </a:p>
          <a:p>
            <a:pPr marL="171450" lvl="0" indent="-171450">
              <a:buFont typeface="Arial" charset="0"/>
              <a:buChar char="•"/>
            </a:pPr>
            <a:r>
              <a:rPr lang="en-US" baseline="0" dirty="0"/>
              <a:t>It is then placed in the ESR &amp; substrate is ran through the cell and collected.</a:t>
            </a:r>
          </a:p>
          <a:p>
            <a:pPr marL="171450" lvl="0" indent="-171450">
              <a:buFont typeface="Arial" charset="0"/>
              <a:buChar char="•"/>
            </a:pPr>
            <a:r>
              <a:rPr lang="en-US" baseline="0" dirty="0"/>
              <a:t>The EPR signal is being collected while the substrate is running.</a:t>
            </a:r>
          </a:p>
        </p:txBody>
      </p:sp>
      <p:sp>
        <p:nvSpPr>
          <p:cNvPr id="4" name="Slide Number Placeholder 3"/>
          <p:cNvSpPr>
            <a:spLocks noGrp="1"/>
          </p:cNvSpPr>
          <p:nvPr>
            <p:ph type="sldNum" sz="quarter" idx="10"/>
          </p:nvPr>
        </p:nvSpPr>
        <p:spPr/>
        <p:txBody>
          <a:bodyPr/>
          <a:lstStyle/>
          <a:p>
            <a:fld id="{E7A76384-2F87-4445-A7AA-3DEFEC9A1F3C}" type="slidenum">
              <a:rPr lang="en-US" smtClean="0"/>
              <a:t>33</a:t>
            </a:fld>
            <a:endParaRPr lang="en-US"/>
          </a:p>
        </p:txBody>
      </p:sp>
    </p:spTree>
    <p:extLst>
      <p:ext uri="{BB962C8B-B14F-4D97-AF65-F5344CB8AC3E}">
        <p14:creationId xmlns:p14="http://schemas.microsoft.com/office/powerpoint/2010/main" val="915051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Loaded the flat cell with wool,</a:t>
            </a:r>
            <a:r>
              <a:rPr lang="en-US" baseline="0" dirty="0"/>
              <a:t> sand, and immobilized enzyme.</a:t>
            </a:r>
          </a:p>
          <a:p>
            <a:pPr marL="171450" indent="-171450">
              <a:buFont typeface="Arial" charset="0"/>
              <a:buChar char="•"/>
            </a:pPr>
            <a:r>
              <a:rPr lang="en-US" baseline="0" dirty="0"/>
              <a:t>The flow off the cell was then collected with different flow rates and analyzed on the HPLC.</a:t>
            </a:r>
          </a:p>
          <a:p>
            <a:pPr marL="171450" indent="-171450">
              <a:buFont typeface="Arial" charset="0"/>
              <a:buChar char="•"/>
            </a:pPr>
            <a:r>
              <a:rPr lang="en-US" baseline="0" dirty="0"/>
              <a:t>This data shows the substrate with </a:t>
            </a:r>
            <a:r>
              <a:rPr lang="en-US" baseline="0" dirty="0" err="1"/>
              <a:t>dioxane</a:t>
            </a:r>
            <a:endParaRPr lang="en-US" baseline="0" dirty="0"/>
          </a:p>
          <a:p>
            <a:pPr marL="628650" lvl="1" indent="-171450">
              <a:buFont typeface="Arial" charset="0"/>
              <a:buChar char="•"/>
            </a:pPr>
            <a:r>
              <a:rPr lang="en-US" baseline="0" dirty="0"/>
              <a:t>Without </a:t>
            </a:r>
            <a:r>
              <a:rPr lang="en-US" baseline="0" dirty="0" err="1"/>
              <a:t>dioxane</a:t>
            </a:r>
            <a:r>
              <a:rPr lang="en-US" baseline="0" dirty="0"/>
              <a:t> present, the radicals dimerize and stick to the beads.</a:t>
            </a:r>
          </a:p>
          <a:p>
            <a:pPr marL="628650" lvl="1" indent="-171450">
              <a:buFont typeface="Arial" charset="0"/>
              <a:buChar char="•"/>
            </a:pPr>
            <a:r>
              <a:rPr lang="en-US" baseline="0" dirty="0"/>
              <a:t>The higher the flow, the more the beads become compacted as well.</a:t>
            </a:r>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34</a:t>
            </a:fld>
            <a:endParaRPr lang="en-US"/>
          </a:p>
        </p:txBody>
      </p:sp>
    </p:spTree>
    <p:extLst>
      <p:ext uri="{BB962C8B-B14F-4D97-AF65-F5344CB8AC3E}">
        <p14:creationId xmlns:p14="http://schemas.microsoft.com/office/powerpoint/2010/main" val="739278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preliminary</a:t>
            </a:r>
            <a:r>
              <a:rPr lang="en-US" baseline="0" dirty="0"/>
              <a:t> ESR data collected using a 10 </a:t>
            </a:r>
            <a:r>
              <a:rPr lang="en-US" baseline="0" dirty="0" err="1"/>
              <a:t>mM</a:t>
            </a:r>
            <a:r>
              <a:rPr lang="en-US" baseline="0" dirty="0"/>
              <a:t> solution of </a:t>
            </a:r>
            <a:r>
              <a:rPr lang="en-US" baseline="0" dirty="0" err="1"/>
              <a:t>ferulic</a:t>
            </a:r>
            <a:r>
              <a:rPr lang="en-US" baseline="0" dirty="0"/>
              <a:t> acid and a 10 </a:t>
            </a:r>
            <a:r>
              <a:rPr lang="en-US" baseline="0" dirty="0" err="1"/>
              <a:t>mM</a:t>
            </a:r>
            <a:r>
              <a:rPr lang="en-US" baseline="0" dirty="0"/>
              <a:t> concentration of hydrogen peroxide in solution. These represent the spectrum</a:t>
            </a:r>
          </a:p>
          <a:p>
            <a:r>
              <a:rPr lang="en-US" baseline="0" dirty="0"/>
              <a:t>at different flow rates. As you can see, once the flow was turned off, there was no signal. Once the flow was turned back on, the signal returned. This shows that we are </a:t>
            </a:r>
          </a:p>
          <a:p>
            <a:r>
              <a:rPr lang="en-US" baseline="0" dirty="0"/>
              <a:t>identifying radicals that are short lived with the flow of substrate.</a:t>
            </a:r>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35</a:t>
            </a:fld>
            <a:endParaRPr lang="en-US"/>
          </a:p>
        </p:txBody>
      </p:sp>
    </p:spTree>
    <p:extLst>
      <p:ext uri="{BB962C8B-B14F-4D97-AF65-F5344CB8AC3E}">
        <p14:creationId xmlns:p14="http://schemas.microsoft.com/office/powerpoint/2010/main" val="713820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spectrum of </a:t>
            </a:r>
            <a:r>
              <a:rPr lang="en-US" dirty="0" err="1"/>
              <a:t>ferulic</a:t>
            </a:r>
            <a:r>
              <a:rPr lang="en-US" dirty="0"/>
              <a:t> acid collected at 2 mL/min for 20 scans that was simulated using </a:t>
            </a:r>
            <a:r>
              <a:rPr lang="en-US" dirty="0" err="1"/>
              <a:t>WebMO</a:t>
            </a:r>
            <a:r>
              <a:rPr lang="en-US" dirty="0"/>
              <a:t> Pro and WINSIM. The</a:t>
            </a:r>
            <a:r>
              <a:rPr lang="en-US" baseline="0" dirty="0"/>
              <a:t> bottom spectrum is the simulated spectrum, as the </a:t>
            </a:r>
          </a:p>
          <a:p>
            <a:r>
              <a:rPr lang="en-US" baseline="0" dirty="0"/>
              <a:t>top is the collected spectrum. </a:t>
            </a:r>
            <a:r>
              <a:rPr lang="en-US" b="1" baseline="0" dirty="0">
                <a:solidFill>
                  <a:srgbClr val="FFFF00"/>
                </a:solidFill>
              </a:rPr>
              <a:t>THE PURPOSE OF SIMULATION</a:t>
            </a:r>
            <a:endParaRPr lang="en-US" b="1" dirty="0">
              <a:solidFill>
                <a:srgbClr val="FFFF00"/>
              </a:solidFill>
            </a:endParaRPr>
          </a:p>
        </p:txBody>
      </p:sp>
      <p:sp>
        <p:nvSpPr>
          <p:cNvPr id="4" name="Slide Number Placeholder 3"/>
          <p:cNvSpPr>
            <a:spLocks noGrp="1"/>
          </p:cNvSpPr>
          <p:nvPr>
            <p:ph type="sldNum" sz="quarter" idx="10"/>
          </p:nvPr>
        </p:nvSpPr>
        <p:spPr/>
        <p:txBody>
          <a:bodyPr/>
          <a:lstStyle/>
          <a:p>
            <a:fld id="{E7A76384-2F87-4445-A7AA-3DEFEC9A1F3C}" type="slidenum">
              <a:rPr lang="en-US" smtClean="0"/>
              <a:t>36</a:t>
            </a:fld>
            <a:endParaRPr lang="en-US"/>
          </a:p>
        </p:txBody>
      </p:sp>
    </p:spTree>
    <p:extLst>
      <p:ext uri="{BB962C8B-B14F-4D97-AF65-F5344CB8AC3E}">
        <p14:creationId xmlns:p14="http://schemas.microsoft.com/office/powerpoint/2010/main" val="649306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accordance with the past spectrum, these coupling constants correspond to the simulated spectrum. The </a:t>
            </a:r>
            <a:r>
              <a:rPr lang="en-US" baseline="0" dirty="0" err="1"/>
              <a:t>WebMO</a:t>
            </a:r>
            <a:r>
              <a:rPr lang="en-US" baseline="0" dirty="0"/>
              <a:t> Pro values were calculated, and then entered </a:t>
            </a:r>
          </a:p>
          <a:p>
            <a:r>
              <a:rPr lang="en-US" baseline="0" dirty="0"/>
              <a:t>into the WINSIM program. The values were altered so that the spectrum correlated with the collected spectrum. The only location that has a large difference between the </a:t>
            </a:r>
          </a:p>
          <a:p>
            <a:r>
              <a:rPr lang="en-US" baseline="0" dirty="0"/>
              <a:t>calculation and simulation value is the C-2 location</a:t>
            </a:r>
            <a:r>
              <a:rPr lang="en-US" b="1" baseline="0" dirty="0"/>
              <a:t>. This could be due to _______________. </a:t>
            </a:r>
            <a:r>
              <a:rPr lang="en-US" baseline="0" dirty="0"/>
              <a:t>According to this data, the C-</a:t>
            </a:r>
            <a:r>
              <a:rPr lang="el-GR" sz="1200" dirty="0">
                <a:solidFill>
                  <a:schemeClr val="tx1"/>
                </a:solidFill>
                <a:latin typeface="Monaco" charset="0"/>
                <a:ea typeface="Monaco" charset="0"/>
                <a:cs typeface="Monaco" charset="0"/>
              </a:rPr>
              <a:t>β</a:t>
            </a:r>
            <a:r>
              <a:rPr lang="en-US" sz="1200" dirty="0">
                <a:solidFill>
                  <a:schemeClr val="tx1"/>
                </a:solidFill>
                <a:latin typeface="Monaco" charset="0"/>
                <a:ea typeface="Monaco" charset="0"/>
                <a:cs typeface="Monaco" charset="0"/>
              </a:rPr>
              <a:t> and C-5 location</a:t>
            </a:r>
            <a:r>
              <a:rPr lang="en-US" sz="1200" baseline="0" dirty="0">
                <a:solidFill>
                  <a:schemeClr val="tx1"/>
                </a:solidFill>
                <a:latin typeface="Monaco" charset="0"/>
                <a:ea typeface="Monaco" charset="0"/>
                <a:cs typeface="Monaco" charset="0"/>
              </a:rPr>
              <a:t> have the highest value for</a:t>
            </a:r>
          </a:p>
          <a:p>
            <a:r>
              <a:rPr lang="en-US" sz="1200" baseline="0" dirty="0">
                <a:solidFill>
                  <a:schemeClr val="tx1"/>
                </a:solidFill>
                <a:latin typeface="Monaco" charset="0"/>
                <a:ea typeface="Monaco" charset="0"/>
                <a:cs typeface="Monaco" charset="0"/>
              </a:rPr>
              <a:t>coupling affinity, therefore meaning radical-radical coupling is more likely at these locations.</a:t>
            </a:r>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37</a:t>
            </a:fld>
            <a:endParaRPr lang="en-US"/>
          </a:p>
        </p:txBody>
      </p:sp>
    </p:spTree>
    <p:extLst>
      <p:ext uri="{BB962C8B-B14F-4D97-AF65-F5344CB8AC3E}">
        <p14:creationId xmlns:p14="http://schemas.microsoft.com/office/powerpoint/2010/main" val="984261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radical spin density at different radical locations</a:t>
            </a:r>
            <a:r>
              <a:rPr lang="en-US" baseline="0" dirty="0"/>
              <a:t> on the molecule</a:t>
            </a:r>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38</a:t>
            </a:fld>
            <a:endParaRPr lang="en-US"/>
          </a:p>
        </p:txBody>
      </p:sp>
    </p:spTree>
    <p:extLst>
      <p:ext uri="{BB962C8B-B14F-4D97-AF65-F5344CB8AC3E}">
        <p14:creationId xmlns:p14="http://schemas.microsoft.com/office/powerpoint/2010/main" val="772545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The</a:t>
            </a:r>
            <a:r>
              <a:rPr lang="en-US" baseline="0" dirty="0"/>
              <a:t> affinity for radical coupling is measured by the coupling constant at that location.</a:t>
            </a:r>
          </a:p>
          <a:p>
            <a:pPr marL="171450" indent="-171450">
              <a:buFont typeface="Arial" charset="0"/>
              <a:buChar char="•"/>
            </a:pPr>
            <a:r>
              <a:rPr lang="en-US" baseline="0" dirty="0"/>
              <a:t>To calculate &amp; simulate these values, a spectrum was collected using the ESR.</a:t>
            </a:r>
          </a:p>
          <a:p>
            <a:pPr marL="628650" lvl="1" indent="-171450">
              <a:buFont typeface="Arial" charset="0"/>
              <a:buChar char="•"/>
            </a:pPr>
            <a:r>
              <a:rPr lang="en-US" baseline="0" dirty="0"/>
              <a:t>Then the molecule was inserted into a program called </a:t>
            </a:r>
            <a:r>
              <a:rPr lang="en-US" baseline="0" dirty="0" err="1"/>
              <a:t>WebMO</a:t>
            </a:r>
            <a:r>
              <a:rPr lang="en-US" baseline="0" dirty="0"/>
              <a:t> Pro that calculates these isotropic coupling constants at each atom</a:t>
            </a:r>
          </a:p>
          <a:p>
            <a:pPr marL="628650" lvl="1" indent="-171450">
              <a:buFont typeface="Arial" charset="0"/>
              <a:buChar char="•"/>
            </a:pPr>
            <a:r>
              <a:rPr lang="en-US" baseline="0" dirty="0"/>
              <a:t>These values are then starting points for the simulation using WINSIM.</a:t>
            </a:r>
          </a:p>
        </p:txBody>
      </p:sp>
      <p:sp>
        <p:nvSpPr>
          <p:cNvPr id="4" name="Slide Number Placeholder 3"/>
          <p:cNvSpPr>
            <a:spLocks noGrp="1"/>
          </p:cNvSpPr>
          <p:nvPr>
            <p:ph type="sldNum" sz="quarter" idx="10"/>
          </p:nvPr>
        </p:nvSpPr>
        <p:spPr/>
        <p:txBody>
          <a:bodyPr/>
          <a:lstStyle/>
          <a:p>
            <a:fld id="{E7A76384-2F87-4445-A7AA-3DEFEC9A1F3C}" type="slidenum">
              <a:rPr lang="en-US" smtClean="0"/>
              <a:t>39</a:t>
            </a:fld>
            <a:endParaRPr lang="en-US"/>
          </a:p>
        </p:txBody>
      </p:sp>
    </p:spTree>
    <p:extLst>
      <p:ext uri="{BB962C8B-B14F-4D97-AF65-F5344CB8AC3E}">
        <p14:creationId xmlns:p14="http://schemas.microsoft.com/office/powerpoint/2010/main" val="432754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must abundant natural polymer </a:t>
            </a:r>
          </a:p>
          <a:p>
            <a:endParaRPr lang="en-US" dirty="0"/>
          </a:p>
          <a:p>
            <a:r>
              <a:rPr lang="en-US" dirty="0"/>
              <a:t>Found in both hard woods and softwoods, as well as in other plants but in much lower levels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9B7C1-D7AE-4C79-B9C9-9491BA8F23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204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The main</a:t>
            </a:r>
            <a:r>
              <a:rPr lang="en-US" baseline="0" dirty="0"/>
              <a:t> conclusions made from this research are:</a:t>
            </a:r>
          </a:p>
          <a:p>
            <a:pPr marL="628650" lvl="1" indent="-171450">
              <a:buFont typeface="Arial" charset="0"/>
              <a:buChar char="•"/>
            </a:pPr>
            <a:r>
              <a:rPr lang="en-US" baseline="0" dirty="0"/>
              <a:t>Coupling is more likely at the C-</a:t>
            </a:r>
            <a:r>
              <a:rPr lang="el-GR" sz="1200" dirty="0">
                <a:solidFill>
                  <a:schemeClr val="tx1"/>
                </a:solidFill>
                <a:latin typeface="Monaco" charset="0"/>
                <a:ea typeface="Monaco" charset="0"/>
                <a:cs typeface="Monaco" charset="0"/>
              </a:rPr>
              <a:t>β</a:t>
            </a:r>
            <a:r>
              <a:rPr lang="en-US" sz="1200" dirty="0">
                <a:solidFill>
                  <a:schemeClr val="tx1"/>
                </a:solidFill>
                <a:latin typeface="Monaco" charset="0"/>
                <a:ea typeface="Monaco" charset="0"/>
                <a:cs typeface="Monaco" charset="0"/>
              </a:rPr>
              <a:t> and C-5 positions</a:t>
            </a:r>
          </a:p>
          <a:p>
            <a:pPr marL="628650" lvl="1" indent="-171450">
              <a:buFont typeface="Arial" charset="0"/>
              <a:buChar char="•"/>
            </a:pPr>
            <a:r>
              <a:rPr lang="en-US" sz="1200" baseline="0" dirty="0" err="1">
                <a:solidFill>
                  <a:schemeClr val="tx1"/>
                </a:solidFill>
                <a:latin typeface="Monaco" charset="0"/>
                <a:ea typeface="Monaco" charset="0"/>
                <a:cs typeface="Monaco" charset="0"/>
              </a:rPr>
              <a:t>HRP</a:t>
            </a:r>
            <a:r>
              <a:rPr lang="en-US" sz="1200" baseline="-25000" dirty="0" err="1">
                <a:solidFill>
                  <a:schemeClr val="tx1"/>
                </a:solidFill>
                <a:latin typeface="Monaco" charset="0"/>
                <a:ea typeface="Monaco" charset="0"/>
                <a:cs typeface="Monaco" charset="0"/>
              </a:rPr>
              <a:t>i</a:t>
            </a:r>
            <a:r>
              <a:rPr lang="en-US" sz="1200" baseline="-25000" dirty="0">
                <a:solidFill>
                  <a:schemeClr val="tx1"/>
                </a:solidFill>
                <a:latin typeface="Monaco" charset="0"/>
                <a:ea typeface="Monaco" charset="0"/>
                <a:cs typeface="Monaco" charset="0"/>
              </a:rPr>
              <a:t> </a:t>
            </a:r>
            <a:r>
              <a:rPr lang="en-US" sz="1200" baseline="0" dirty="0">
                <a:solidFill>
                  <a:schemeClr val="tx1"/>
                </a:solidFill>
                <a:latin typeface="Monaco" charset="0"/>
                <a:ea typeface="Monaco" charset="0"/>
                <a:cs typeface="Monaco" charset="0"/>
              </a:rPr>
              <a:t>is a more effective means to identify radicals </a:t>
            </a:r>
          </a:p>
          <a:p>
            <a:pPr marL="171450" lvl="0" indent="-171450">
              <a:buFont typeface="Arial" charset="0"/>
              <a:buChar char="•"/>
            </a:pPr>
            <a:r>
              <a:rPr lang="en-US" sz="1200" baseline="0" dirty="0">
                <a:solidFill>
                  <a:schemeClr val="tx1"/>
                </a:solidFill>
                <a:latin typeface="Monaco" charset="0"/>
                <a:ea typeface="Monaco" charset="0"/>
                <a:cs typeface="Monaco" charset="0"/>
              </a:rPr>
              <a:t>Without immobilizing the enzyme, we would not be able to identify the signal in the ESR as effectively.</a:t>
            </a:r>
          </a:p>
          <a:p>
            <a:pPr marL="171450" lvl="0" indent="-171450">
              <a:buFont typeface="Arial" charset="0"/>
              <a:buChar char="•"/>
            </a:pPr>
            <a:r>
              <a:rPr lang="en-US" sz="1200" baseline="0" dirty="0">
                <a:solidFill>
                  <a:schemeClr val="tx1"/>
                </a:solidFill>
                <a:latin typeface="Monaco" charset="0"/>
                <a:ea typeface="Monaco" charset="0"/>
                <a:cs typeface="Monaco" charset="0"/>
              </a:rPr>
              <a:t>With immobilizing the enzyme, we were able to detect short lived radicals that we weren’t able to detect using the beaker reactions and HPLC.</a:t>
            </a:r>
          </a:p>
          <a:p>
            <a:pPr marL="171450" lvl="0" indent="-171450">
              <a:buFont typeface="Arial"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40</a:t>
            </a:fld>
            <a:endParaRPr lang="en-US"/>
          </a:p>
        </p:txBody>
      </p:sp>
    </p:spTree>
    <p:extLst>
      <p:ext uri="{BB962C8B-B14F-4D97-AF65-F5344CB8AC3E}">
        <p14:creationId xmlns:p14="http://schemas.microsoft.com/office/powerpoint/2010/main" val="1159129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future,</a:t>
            </a:r>
            <a:r>
              <a:rPr lang="en-US" baseline="0" dirty="0"/>
              <a:t> I plan on collecting more ESR data, especially with the other two monomers. I also plan on simulating this data to compare the coupling constants between </a:t>
            </a:r>
          </a:p>
          <a:p>
            <a:r>
              <a:rPr lang="en-US" baseline="0" dirty="0"/>
              <a:t>the three monomers at each location. The </a:t>
            </a:r>
            <a:r>
              <a:rPr lang="en-US" baseline="0" dirty="0" err="1"/>
              <a:t>methoxy</a:t>
            </a:r>
            <a:r>
              <a:rPr lang="en-US" baseline="0" dirty="0"/>
              <a:t> groups on the molecules have potential to provide interesting coupling constant differences between the molecules.</a:t>
            </a:r>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41</a:t>
            </a:fld>
            <a:endParaRPr lang="en-US"/>
          </a:p>
        </p:txBody>
      </p:sp>
    </p:spTree>
    <p:extLst>
      <p:ext uri="{BB962C8B-B14F-4D97-AF65-F5344CB8AC3E}">
        <p14:creationId xmlns:p14="http://schemas.microsoft.com/office/powerpoint/2010/main" val="1903558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would like to thank the Richard “Doc” </a:t>
            </a:r>
            <a:r>
              <a:rPr lang="en-US" baseline="0" dirty="0" err="1"/>
              <a:t>Kieft</a:t>
            </a:r>
            <a:r>
              <a:rPr lang="en-US" baseline="0" dirty="0"/>
              <a:t> Summer Research Program, my </a:t>
            </a:r>
            <a:r>
              <a:rPr lang="en-US" baseline="0" dirty="0" err="1"/>
              <a:t>adviosr</a:t>
            </a:r>
            <a:r>
              <a:rPr lang="en-US" baseline="0" dirty="0"/>
              <a:t> Brad Sturgeon, and Stephanie </a:t>
            </a:r>
            <a:r>
              <a:rPr lang="en-US" baseline="0" dirty="0" err="1"/>
              <a:t>Saey</a:t>
            </a:r>
            <a:r>
              <a:rPr lang="en-US" baseline="0" dirty="0"/>
              <a:t>, who trusted me enough to take over her research once she graduated.</a:t>
            </a:r>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42</a:t>
            </a:fld>
            <a:endParaRPr lang="en-US"/>
          </a:p>
        </p:txBody>
      </p:sp>
    </p:spTree>
    <p:extLst>
      <p:ext uri="{BB962C8B-B14F-4D97-AF65-F5344CB8AC3E}">
        <p14:creationId xmlns:p14="http://schemas.microsoft.com/office/powerpoint/2010/main" val="1861969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three monomers of lignin I focused</a:t>
            </a:r>
            <a:r>
              <a:rPr lang="en-US" baseline="0" dirty="0"/>
              <a:t> on were </a:t>
            </a:r>
            <a:r>
              <a:rPr lang="en-US" baseline="0" dirty="0" err="1"/>
              <a:t>sinapic</a:t>
            </a:r>
            <a:r>
              <a:rPr lang="en-US" baseline="0" dirty="0"/>
              <a:t> acid, </a:t>
            </a:r>
            <a:r>
              <a:rPr lang="en-US" baseline="0" dirty="0" err="1"/>
              <a:t>ferulic</a:t>
            </a:r>
            <a:r>
              <a:rPr lang="en-US" baseline="0" dirty="0"/>
              <a:t> acid, and p-</a:t>
            </a:r>
            <a:r>
              <a:rPr lang="en-US" baseline="0" dirty="0" err="1"/>
              <a:t>coumaric</a:t>
            </a:r>
            <a:r>
              <a:rPr lang="en-US" baseline="0" dirty="0"/>
              <a:t> acid.</a:t>
            </a:r>
            <a:endParaRPr lang="en-US" dirty="0"/>
          </a:p>
          <a:p>
            <a:pPr marL="628650" lvl="1" indent="-171450">
              <a:buFontTx/>
              <a:buChar char="-"/>
            </a:pPr>
            <a:r>
              <a:rPr lang="en-US" dirty="0"/>
              <a:t>These monomers also come in an alcohol</a:t>
            </a:r>
            <a:r>
              <a:rPr lang="en-US" baseline="0" dirty="0"/>
              <a:t> form, but create a cost restriction.</a:t>
            </a:r>
          </a:p>
          <a:p>
            <a:pPr marL="171450" lvl="0" indent="-171450">
              <a:buFontTx/>
              <a:buChar char="-"/>
            </a:pPr>
            <a:r>
              <a:rPr lang="en-US" baseline="0" dirty="0"/>
              <a:t>Each has a phenol group</a:t>
            </a:r>
          </a:p>
          <a:p>
            <a:pPr marL="628650" lvl="1" indent="-171450">
              <a:buFontTx/>
              <a:buChar char="-"/>
            </a:pPr>
            <a:r>
              <a:rPr lang="en-US" baseline="0" dirty="0"/>
              <a:t>Contributes to stability in formed radicals</a:t>
            </a:r>
          </a:p>
          <a:p>
            <a:pPr marL="171450" lvl="0" indent="-171450">
              <a:buFontTx/>
              <a:buChar char="-"/>
            </a:pPr>
            <a:r>
              <a:rPr lang="en-US" baseline="0" dirty="0"/>
              <a:t>The only difference among the three is the number of </a:t>
            </a:r>
            <a:r>
              <a:rPr lang="en-US" baseline="0" dirty="0" err="1"/>
              <a:t>methoxy</a:t>
            </a:r>
            <a:r>
              <a:rPr lang="en-US" baseline="0" dirty="0"/>
              <a:t> groups present on the phenol.</a:t>
            </a:r>
          </a:p>
        </p:txBody>
      </p:sp>
      <p:sp>
        <p:nvSpPr>
          <p:cNvPr id="4" name="Slide Number Placeholder 3"/>
          <p:cNvSpPr>
            <a:spLocks noGrp="1"/>
          </p:cNvSpPr>
          <p:nvPr>
            <p:ph type="sldNum" sz="quarter" idx="10"/>
          </p:nvPr>
        </p:nvSpPr>
        <p:spPr/>
        <p:txBody>
          <a:bodyPr/>
          <a:lstStyle/>
          <a:p>
            <a:fld id="{E7A76384-2F87-4445-A7AA-3DEFEC9A1F3C}" type="slidenum">
              <a:rPr lang="en-US" smtClean="0"/>
              <a:t>4</a:t>
            </a:fld>
            <a:endParaRPr lang="en-US"/>
          </a:p>
        </p:txBody>
      </p:sp>
    </p:spTree>
    <p:extLst>
      <p:ext uri="{BB962C8B-B14F-4D97-AF65-F5344CB8AC3E}">
        <p14:creationId xmlns:p14="http://schemas.microsoft.com/office/powerpoint/2010/main" val="109394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group of aromatic polymers </a:t>
            </a:r>
          </a:p>
          <a:p>
            <a:endParaRPr lang="en-US" dirty="0"/>
          </a:p>
          <a:p>
            <a:r>
              <a:rPr lang="en-US" dirty="0"/>
              <a:t>Results from oxidative coupling of 4-hydroxyphenolpropanoids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9B7C1-D7AE-4C79-B9C9-9491BA8F23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23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err="1"/>
              <a:t>Lignan</a:t>
            </a:r>
            <a:r>
              <a:rPr lang="en-US" dirty="0"/>
              <a:t> is the result of the monomers dimerizing &amp; has biological</a:t>
            </a:r>
            <a:r>
              <a:rPr lang="en-US" baseline="0" dirty="0"/>
              <a:t> activity.</a:t>
            </a:r>
          </a:p>
          <a:p>
            <a:pPr marL="628650" lvl="1" indent="-171450">
              <a:buFont typeface="Arial" charset="0"/>
              <a:buChar char="•"/>
            </a:pPr>
            <a:r>
              <a:rPr lang="en-US" baseline="0" dirty="0"/>
              <a:t>Also called polyphenols.</a:t>
            </a:r>
            <a:endParaRPr lang="en-US" dirty="0"/>
          </a:p>
          <a:p>
            <a:pPr marL="171450" indent="-171450">
              <a:buFont typeface="Arial" charset="0"/>
              <a:buChar char="•"/>
            </a:pPr>
            <a:r>
              <a:rPr lang="en-US" dirty="0"/>
              <a:t>These</a:t>
            </a:r>
            <a:r>
              <a:rPr lang="en-US" baseline="0" dirty="0"/>
              <a:t> are found in seeds and grains.</a:t>
            </a:r>
          </a:p>
        </p:txBody>
      </p:sp>
      <p:sp>
        <p:nvSpPr>
          <p:cNvPr id="4" name="Slide Number Placeholder 3"/>
          <p:cNvSpPr>
            <a:spLocks noGrp="1"/>
          </p:cNvSpPr>
          <p:nvPr>
            <p:ph type="sldNum" sz="quarter" idx="10"/>
          </p:nvPr>
        </p:nvSpPr>
        <p:spPr/>
        <p:txBody>
          <a:bodyPr/>
          <a:lstStyle/>
          <a:p>
            <a:fld id="{E7A76384-2F87-4445-A7AA-3DEFEC9A1F3C}" type="slidenum">
              <a:rPr lang="en-US" smtClean="0"/>
              <a:t>6</a:t>
            </a:fld>
            <a:endParaRPr lang="en-US"/>
          </a:p>
        </p:txBody>
      </p:sp>
    </p:spTree>
    <p:extLst>
      <p:ext uri="{BB962C8B-B14F-4D97-AF65-F5344CB8AC3E}">
        <p14:creationId xmlns:p14="http://schemas.microsoft.com/office/powerpoint/2010/main" val="304408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dirty="0">
                <a:latin typeface="Monaco" charset="0"/>
                <a:ea typeface="Monaco" charset="0"/>
                <a:cs typeface="Monaco" charset="0"/>
              </a:rPr>
              <a:t>Free radicals are atoms with an unpaired valence electron.</a:t>
            </a:r>
          </a:p>
          <a:p>
            <a:pPr marL="742950" lvl="1" indent="-285750">
              <a:buFont typeface="Arial" charset="0"/>
              <a:buChar char="•"/>
            </a:pPr>
            <a:r>
              <a:rPr lang="en-US" dirty="0">
                <a:latin typeface="Monaco" charset="0"/>
                <a:ea typeface="Monaco" charset="0"/>
                <a:cs typeface="Monaco" charset="0"/>
              </a:rPr>
              <a:t>They allow for oxidative coupling with</a:t>
            </a:r>
            <a:r>
              <a:rPr lang="en-US" baseline="0" dirty="0">
                <a:latin typeface="Monaco" charset="0"/>
                <a:ea typeface="Monaco" charset="0"/>
                <a:cs typeface="Monaco" charset="0"/>
              </a:rPr>
              <a:t> other radicals.</a:t>
            </a:r>
            <a:endParaRPr lang="en-US" dirty="0">
              <a:latin typeface="Monaco" charset="0"/>
              <a:ea typeface="Monaco" charset="0"/>
              <a:cs typeface="Monaco" charset="0"/>
            </a:endParaRPr>
          </a:p>
          <a:p>
            <a:pPr marL="285750" indent="-285750">
              <a:buFont typeface="Arial" charset="0"/>
              <a:buChar char="•"/>
            </a:pPr>
            <a:r>
              <a:rPr lang="en-US" dirty="0">
                <a:latin typeface="Monaco" charset="0"/>
                <a:ea typeface="Monaco" charset="0"/>
                <a:cs typeface="Monaco" charset="0"/>
              </a:rPr>
              <a:t>Unstable</a:t>
            </a:r>
            <a:r>
              <a:rPr lang="en-US" baseline="0" dirty="0">
                <a:latin typeface="Monaco" charset="0"/>
                <a:ea typeface="Monaco" charset="0"/>
                <a:cs typeface="Monaco" charset="0"/>
              </a:rPr>
              <a:t> therefore, they react quickly.</a:t>
            </a:r>
            <a:endParaRPr lang="en-US" dirty="0">
              <a:latin typeface="Monaco" charset="0"/>
              <a:ea typeface="Monaco" charset="0"/>
              <a:cs typeface="Monaco" charset="0"/>
            </a:endParaRPr>
          </a:p>
          <a:p>
            <a:endParaRPr lang="en-US" dirty="0"/>
          </a:p>
        </p:txBody>
      </p:sp>
      <p:sp>
        <p:nvSpPr>
          <p:cNvPr id="4" name="Slide Number Placeholder 3"/>
          <p:cNvSpPr>
            <a:spLocks noGrp="1"/>
          </p:cNvSpPr>
          <p:nvPr>
            <p:ph type="sldNum" sz="quarter" idx="10"/>
          </p:nvPr>
        </p:nvSpPr>
        <p:spPr/>
        <p:txBody>
          <a:bodyPr/>
          <a:lstStyle/>
          <a:p>
            <a:fld id="{E7A76384-2F87-4445-A7AA-3DEFEC9A1F3C}" type="slidenum">
              <a:rPr lang="en-US" smtClean="0"/>
              <a:t>7</a:t>
            </a:fld>
            <a:endParaRPr lang="en-US"/>
          </a:p>
        </p:txBody>
      </p:sp>
    </p:spTree>
    <p:extLst>
      <p:ext uri="{BB962C8B-B14F-4D97-AF65-F5344CB8AC3E}">
        <p14:creationId xmlns:p14="http://schemas.microsoft.com/office/powerpoint/2010/main" val="1714148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alcohol form of the monomers is the one that occurs most regularly in nature.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9B7C1-D7AE-4C79-B9C9-9491BA8F23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603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alcohol form of this compound can be found through sigma, the others are harder to come by. But even the access of these compounds comes at a high price.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9B7C1-D7AE-4C79-B9C9-9491BA8F23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296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EDCF7-0389-470F-B516-1009AA605C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BAFB8B-4A11-4CB7-BBC2-201D7BDD80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FA077-23CF-49F9-AC0E-28C652B0DF87}"/>
              </a:ext>
            </a:extLst>
          </p:cNvPr>
          <p:cNvSpPr>
            <a:spLocks noGrp="1"/>
          </p:cNvSpPr>
          <p:nvPr>
            <p:ph type="dt" sz="half" idx="10"/>
          </p:nvPr>
        </p:nvSpPr>
        <p:spPr/>
        <p:txBody>
          <a:bodyPr/>
          <a:lstStyle/>
          <a:p>
            <a:fld id="{F9DF0CD0-6B90-4DB4-A23B-41130E901F5E}" type="datetimeFigureOut">
              <a:rPr lang="en-US" smtClean="0"/>
              <a:t>5/8/20</a:t>
            </a:fld>
            <a:endParaRPr lang="en-US"/>
          </a:p>
        </p:txBody>
      </p:sp>
      <p:sp>
        <p:nvSpPr>
          <p:cNvPr id="5" name="Footer Placeholder 4">
            <a:extLst>
              <a:ext uri="{FF2B5EF4-FFF2-40B4-BE49-F238E27FC236}">
                <a16:creationId xmlns:a16="http://schemas.microsoft.com/office/drawing/2014/main" id="{BB5DE8F4-E477-4B09-B238-5D179FC44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93CB5-5652-4E44-B5F2-366A17C00E60}"/>
              </a:ext>
            </a:extLst>
          </p:cNvPr>
          <p:cNvSpPr>
            <a:spLocks noGrp="1"/>
          </p:cNvSpPr>
          <p:nvPr>
            <p:ph type="sldNum" sz="quarter" idx="12"/>
          </p:nvPr>
        </p:nvSpPr>
        <p:spPr/>
        <p:txBody>
          <a:bodyPr/>
          <a:lstStyle/>
          <a:p>
            <a:fld id="{D09BB2FD-EA15-4688-920C-4556E1AA0F54}" type="slidenum">
              <a:rPr lang="en-US" smtClean="0"/>
              <a:t>‹#›</a:t>
            </a:fld>
            <a:endParaRPr lang="en-US"/>
          </a:p>
        </p:txBody>
      </p:sp>
    </p:spTree>
    <p:extLst>
      <p:ext uri="{BB962C8B-B14F-4D97-AF65-F5344CB8AC3E}">
        <p14:creationId xmlns:p14="http://schemas.microsoft.com/office/powerpoint/2010/main" val="2952765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B96B1-B202-48AE-9619-C22FB185B6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E900-A190-473B-8D04-C17B72E368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AE399-3455-48D8-A23E-765A6053D62F}"/>
              </a:ext>
            </a:extLst>
          </p:cNvPr>
          <p:cNvSpPr>
            <a:spLocks noGrp="1"/>
          </p:cNvSpPr>
          <p:nvPr>
            <p:ph type="dt" sz="half" idx="10"/>
          </p:nvPr>
        </p:nvSpPr>
        <p:spPr/>
        <p:txBody>
          <a:bodyPr/>
          <a:lstStyle/>
          <a:p>
            <a:fld id="{F9DF0CD0-6B90-4DB4-A23B-41130E901F5E}" type="datetimeFigureOut">
              <a:rPr lang="en-US" smtClean="0"/>
              <a:t>5/8/20</a:t>
            </a:fld>
            <a:endParaRPr lang="en-US"/>
          </a:p>
        </p:txBody>
      </p:sp>
      <p:sp>
        <p:nvSpPr>
          <p:cNvPr id="5" name="Footer Placeholder 4">
            <a:extLst>
              <a:ext uri="{FF2B5EF4-FFF2-40B4-BE49-F238E27FC236}">
                <a16:creationId xmlns:a16="http://schemas.microsoft.com/office/drawing/2014/main" id="{C42B6971-AA11-4CF4-9174-3B0CFAE68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D9DA9-537A-4203-AE09-4F306911A5ED}"/>
              </a:ext>
            </a:extLst>
          </p:cNvPr>
          <p:cNvSpPr>
            <a:spLocks noGrp="1"/>
          </p:cNvSpPr>
          <p:nvPr>
            <p:ph type="sldNum" sz="quarter" idx="12"/>
          </p:nvPr>
        </p:nvSpPr>
        <p:spPr/>
        <p:txBody>
          <a:bodyPr/>
          <a:lstStyle/>
          <a:p>
            <a:fld id="{D09BB2FD-EA15-4688-920C-4556E1AA0F54}" type="slidenum">
              <a:rPr lang="en-US" smtClean="0"/>
              <a:t>‹#›</a:t>
            </a:fld>
            <a:endParaRPr lang="en-US"/>
          </a:p>
        </p:txBody>
      </p:sp>
    </p:spTree>
    <p:extLst>
      <p:ext uri="{BB962C8B-B14F-4D97-AF65-F5344CB8AC3E}">
        <p14:creationId xmlns:p14="http://schemas.microsoft.com/office/powerpoint/2010/main" val="911701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5B1F80-0B3A-4B42-878B-B096E21D82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D8139-8F19-41C0-9F6A-401C4CC6D9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62956-8AFF-4B85-AC89-CCF254A63D7D}"/>
              </a:ext>
            </a:extLst>
          </p:cNvPr>
          <p:cNvSpPr>
            <a:spLocks noGrp="1"/>
          </p:cNvSpPr>
          <p:nvPr>
            <p:ph type="dt" sz="half" idx="10"/>
          </p:nvPr>
        </p:nvSpPr>
        <p:spPr/>
        <p:txBody>
          <a:bodyPr/>
          <a:lstStyle/>
          <a:p>
            <a:fld id="{F9DF0CD0-6B90-4DB4-A23B-41130E901F5E}" type="datetimeFigureOut">
              <a:rPr lang="en-US" smtClean="0"/>
              <a:t>5/8/20</a:t>
            </a:fld>
            <a:endParaRPr lang="en-US"/>
          </a:p>
        </p:txBody>
      </p:sp>
      <p:sp>
        <p:nvSpPr>
          <p:cNvPr id="5" name="Footer Placeholder 4">
            <a:extLst>
              <a:ext uri="{FF2B5EF4-FFF2-40B4-BE49-F238E27FC236}">
                <a16:creationId xmlns:a16="http://schemas.microsoft.com/office/drawing/2014/main" id="{D1836519-B70B-410B-A046-6C2B84717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11B19-AE9E-4D41-9B32-BDA6117D18FF}"/>
              </a:ext>
            </a:extLst>
          </p:cNvPr>
          <p:cNvSpPr>
            <a:spLocks noGrp="1"/>
          </p:cNvSpPr>
          <p:nvPr>
            <p:ph type="sldNum" sz="quarter" idx="12"/>
          </p:nvPr>
        </p:nvSpPr>
        <p:spPr/>
        <p:txBody>
          <a:bodyPr/>
          <a:lstStyle/>
          <a:p>
            <a:fld id="{D09BB2FD-EA15-4688-920C-4556E1AA0F54}" type="slidenum">
              <a:rPr lang="en-US" smtClean="0"/>
              <a:t>‹#›</a:t>
            </a:fld>
            <a:endParaRPr lang="en-US"/>
          </a:p>
        </p:txBody>
      </p:sp>
    </p:spTree>
    <p:extLst>
      <p:ext uri="{BB962C8B-B14F-4D97-AF65-F5344CB8AC3E}">
        <p14:creationId xmlns:p14="http://schemas.microsoft.com/office/powerpoint/2010/main" val="1313289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216290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0890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015367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5/8/20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81649637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466050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5051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804572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5/8/20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58682979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8A98B-DB28-4D67-8F4C-DB0D6033CF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37BEDF-8567-4EEE-9471-465D4E9D62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95133-7D73-405A-867F-69EED0CB35FC}"/>
              </a:ext>
            </a:extLst>
          </p:cNvPr>
          <p:cNvSpPr>
            <a:spLocks noGrp="1"/>
          </p:cNvSpPr>
          <p:nvPr>
            <p:ph type="dt" sz="half" idx="10"/>
          </p:nvPr>
        </p:nvSpPr>
        <p:spPr/>
        <p:txBody>
          <a:bodyPr/>
          <a:lstStyle/>
          <a:p>
            <a:fld id="{F9DF0CD0-6B90-4DB4-A23B-41130E901F5E}" type="datetimeFigureOut">
              <a:rPr lang="en-US" smtClean="0"/>
              <a:t>5/8/20</a:t>
            </a:fld>
            <a:endParaRPr lang="en-US"/>
          </a:p>
        </p:txBody>
      </p:sp>
      <p:sp>
        <p:nvSpPr>
          <p:cNvPr id="5" name="Footer Placeholder 4">
            <a:extLst>
              <a:ext uri="{FF2B5EF4-FFF2-40B4-BE49-F238E27FC236}">
                <a16:creationId xmlns:a16="http://schemas.microsoft.com/office/drawing/2014/main" id="{BEEC74FC-0B86-48E4-AC97-1B6A8E55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ABBEC7-ADF9-4553-86C3-0DAFB67CFEAF}"/>
              </a:ext>
            </a:extLst>
          </p:cNvPr>
          <p:cNvSpPr>
            <a:spLocks noGrp="1"/>
          </p:cNvSpPr>
          <p:nvPr>
            <p:ph type="sldNum" sz="quarter" idx="12"/>
          </p:nvPr>
        </p:nvSpPr>
        <p:spPr/>
        <p:txBody>
          <a:bodyPr/>
          <a:lstStyle/>
          <a:p>
            <a:fld id="{D09BB2FD-EA15-4688-920C-4556E1AA0F54}" type="slidenum">
              <a:rPr lang="en-US" smtClean="0"/>
              <a:t>‹#›</a:t>
            </a:fld>
            <a:endParaRPr lang="en-US"/>
          </a:p>
        </p:txBody>
      </p:sp>
    </p:spTree>
    <p:extLst>
      <p:ext uri="{BB962C8B-B14F-4D97-AF65-F5344CB8AC3E}">
        <p14:creationId xmlns:p14="http://schemas.microsoft.com/office/powerpoint/2010/main" val="2641105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5/8/20</a:t>
            </a:fld>
            <a:endParaRPr lang="en-US" dirty="0"/>
          </a:p>
        </p:txBody>
      </p:sp>
    </p:spTree>
    <p:extLst>
      <p:ext uri="{BB962C8B-B14F-4D97-AF65-F5344CB8AC3E}">
        <p14:creationId xmlns:p14="http://schemas.microsoft.com/office/powerpoint/2010/main" val="3966581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4435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51626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1724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84958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4786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204283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077239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D98ED-6B3E-43F3-9098-0D6F3A28CC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BA6876-75EB-4E3F-8EC8-88DC6D3CA4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C781918-4CFA-438D-9848-18B19A6CC45E}"/>
              </a:ext>
            </a:extLst>
          </p:cNvPr>
          <p:cNvSpPr>
            <a:spLocks noGrp="1"/>
          </p:cNvSpPr>
          <p:nvPr>
            <p:ph type="dt" sz="half" idx="10"/>
          </p:nvPr>
        </p:nvSpPr>
        <p:spPr/>
        <p:txBody>
          <a:bodyPr/>
          <a:lstStyle/>
          <a:p>
            <a:fld id="{F9DF0CD0-6B90-4DB4-A23B-41130E901F5E}" type="datetimeFigureOut">
              <a:rPr lang="en-US" smtClean="0"/>
              <a:t>5/8/20</a:t>
            </a:fld>
            <a:endParaRPr lang="en-US"/>
          </a:p>
        </p:txBody>
      </p:sp>
      <p:sp>
        <p:nvSpPr>
          <p:cNvPr id="5" name="Footer Placeholder 4">
            <a:extLst>
              <a:ext uri="{FF2B5EF4-FFF2-40B4-BE49-F238E27FC236}">
                <a16:creationId xmlns:a16="http://schemas.microsoft.com/office/drawing/2014/main" id="{77AFB5ED-7A79-45D9-8B1C-E917D968F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BB466-AB0B-4FA9-A63C-A4F2DC26C428}"/>
              </a:ext>
            </a:extLst>
          </p:cNvPr>
          <p:cNvSpPr>
            <a:spLocks noGrp="1"/>
          </p:cNvSpPr>
          <p:nvPr>
            <p:ph type="sldNum" sz="quarter" idx="12"/>
          </p:nvPr>
        </p:nvSpPr>
        <p:spPr/>
        <p:txBody>
          <a:bodyPr/>
          <a:lstStyle/>
          <a:p>
            <a:fld id="{D09BB2FD-EA15-4688-920C-4556E1AA0F54}" type="slidenum">
              <a:rPr lang="en-US" smtClean="0"/>
              <a:t>‹#›</a:t>
            </a:fld>
            <a:endParaRPr lang="en-US"/>
          </a:p>
        </p:txBody>
      </p:sp>
    </p:spTree>
    <p:extLst>
      <p:ext uri="{BB962C8B-B14F-4D97-AF65-F5344CB8AC3E}">
        <p14:creationId xmlns:p14="http://schemas.microsoft.com/office/powerpoint/2010/main" val="187076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7553B-CC06-4E7C-9BB6-AE2CC1A624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D56FA5-3D8E-428F-B522-66591BEE0F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80A45-3DA0-4364-B8D4-D758061A6E9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49E599-D844-46B3-9437-9A4A68228982}"/>
              </a:ext>
            </a:extLst>
          </p:cNvPr>
          <p:cNvSpPr>
            <a:spLocks noGrp="1"/>
          </p:cNvSpPr>
          <p:nvPr>
            <p:ph type="dt" sz="half" idx="10"/>
          </p:nvPr>
        </p:nvSpPr>
        <p:spPr/>
        <p:txBody>
          <a:bodyPr/>
          <a:lstStyle/>
          <a:p>
            <a:fld id="{F9DF0CD0-6B90-4DB4-A23B-41130E901F5E}" type="datetimeFigureOut">
              <a:rPr lang="en-US" smtClean="0"/>
              <a:t>5/8/20</a:t>
            </a:fld>
            <a:endParaRPr lang="en-US"/>
          </a:p>
        </p:txBody>
      </p:sp>
      <p:sp>
        <p:nvSpPr>
          <p:cNvPr id="6" name="Footer Placeholder 5">
            <a:extLst>
              <a:ext uri="{FF2B5EF4-FFF2-40B4-BE49-F238E27FC236}">
                <a16:creationId xmlns:a16="http://schemas.microsoft.com/office/drawing/2014/main" id="{33FEBB63-490B-46D8-B519-BE101C7F4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C5F4B2-BB36-4A12-99CD-C29BAEBB65B1}"/>
              </a:ext>
            </a:extLst>
          </p:cNvPr>
          <p:cNvSpPr>
            <a:spLocks noGrp="1"/>
          </p:cNvSpPr>
          <p:nvPr>
            <p:ph type="sldNum" sz="quarter" idx="12"/>
          </p:nvPr>
        </p:nvSpPr>
        <p:spPr/>
        <p:txBody>
          <a:bodyPr/>
          <a:lstStyle/>
          <a:p>
            <a:fld id="{D09BB2FD-EA15-4688-920C-4556E1AA0F54}" type="slidenum">
              <a:rPr lang="en-US" smtClean="0"/>
              <a:t>‹#›</a:t>
            </a:fld>
            <a:endParaRPr lang="en-US"/>
          </a:p>
        </p:txBody>
      </p:sp>
    </p:spTree>
    <p:extLst>
      <p:ext uri="{BB962C8B-B14F-4D97-AF65-F5344CB8AC3E}">
        <p14:creationId xmlns:p14="http://schemas.microsoft.com/office/powerpoint/2010/main" val="42672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72D6-43B9-4D08-9250-C34129A2D1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184C37-FBB9-47F1-BE11-3F750FD6BC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2F650B-41C4-4899-85E0-57CBDBE609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5EB8D3-3247-4879-9A5D-290B89354B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60A9F1-B3EC-4804-91CB-F94212CD96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4020EA-59B4-4B0D-B9E7-1B9D219B630C}"/>
              </a:ext>
            </a:extLst>
          </p:cNvPr>
          <p:cNvSpPr>
            <a:spLocks noGrp="1"/>
          </p:cNvSpPr>
          <p:nvPr>
            <p:ph type="dt" sz="half" idx="10"/>
          </p:nvPr>
        </p:nvSpPr>
        <p:spPr/>
        <p:txBody>
          <a:bodyPr/>
          <a:lstStyle/>
          <a:p>
            <a:fld id="{F9DF0CD0-6B90-4DB4-A23B-41130E901F5E}" type="datetimeFigureOut">
              <a:rPr lang="en-US" smtClean="0"/>
              <a:t>5/8/20</a:t>
            </a:fld>
            <a:endParaRPr lang="en-US"/>
          </a:p>
        </p:txBody>
      </p:sp>
      <p:sp>
        <p:nvSpPr>
          <p:cNvPr id="8" name="Footer Placeholder 7">
            <a:extLst>
              <a:ext uri="{FF2B5EF4-FFF2-40B4-BE49-F238E27FC236}">
                <a16:creationId xmlns:a16="http://schemas.microsoft.com/office/drawing/2014/main" id="{B43ABA98-3926-461E-B0E0-90266D7E04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982A24-776A-4AA5-9EDA-7C8013D15EE9}"/>
              </a:ext>
            </a:extLst>
          </p:cNvPr>
          <p:cNvSpPr>
            <a:spLocks noGrp="1"/>
          </p:cNvSpPr>
          <p:nvPr>
            <p:ph type="sldNum" sz="quarter" idx="12"/>
          </p:nvPr>
        </p:nvSpPr>
        <p:spPr/>
        <p:txBody>
          <a:bodyPr/>
          <a:lstStyle/>
          <a:p>
            <a:fld id="{D09BB2FD-EA15-4688-920C-4556E1AA0F54}" type="slidenum">
              <a:rPr lang="en-US" smtClean="0"/>
              <a:t>‹#›</a:t>
            </a:fld>
            <a:endParaRPr lang="en-US"/>
          </a:p>
        </p:txBody>
      </p:sp>
    </p:spTree>
    <p:extLst>
      <p:ext uri="{BB962C8B-B14F-4D97-AF65-F5344CB8AC3E}">
        <p14:creationId xmlns:p14="http://schemas.microsoft.com/office/powerpoint/2010/main" val="3195189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3B33-CD8D-40E8-9FCD-4C962388ED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296467-8782-4E26-896C-E27B366B1E06}"/>
              </a:ext>
            </a:extLst>
          </p:cNvPr>
          <p:cNvSpPr>
            <a:spLocks noGrp="1"/>
          </p:cNvSpPr>
          <p:nvPr>
            <p:ph type="dt" sz="half" idx="10"/>
          </p:nvPr>
        </p:nvSpPr>
        <p:spPr/>
        <p:txBody>
          <a:bodyPr/>
          <a:lstStyle/>
          <a:p>
            <a:fld id="{F9DF0CD0-6B90-4DB4-A23B-41130E901F5E}" type="datetimeFigureOut">
              <a:rPr lang="en-US" smtClean="0"/>
              <a:t>5/8/20</a:t>
            </a:fld>
            <a:endParaRPr lang="en-US"/>
          </a:p>
        </p:txBody>
      </p:sp>
      <p:sp>
        <p:nvSpPr>
          <p:cNvPr id="4" name="Footer Placeholder 3">
            <a:extLst>
              <a:ext uri="{FF2B5EF4-FFF2-40B4-BE49-F238E27FC236}">
                <a16:creationId xmlns:a16="http://schemas.microsoft.com/office/drawing/2014/main" id="{9F9AFA13-8DE1-4C6F-87DE-531C132AEA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942A9F-161B-47CE-B6D6-33EE1043DBAE}"/>
              </a:ext>
            </a:extLst>
          </p:cNvPr>
          <p:cNvSpPr>
            <a:spLocks noGrp="1"/>
          </p:cNvSpPr>
          <p:nvPr>
            <p:ph type="sldNum" sz="quarter" idx="12"/>
          </p:nvPr>
        </p:nvSpPr>
        <p:spPr/>
        <p:txBody>
          <a:bodyPr/>
          <a:lstStyle/>
          <a:p>
            <a:fld id="{D09BB2FD-EA15-4688-920C-4556E1AA0F54}" type="slidenum">
              <a:rPr lang="en-US" smtClean="0"/>
              <a:t>‹#›</a:t>
            </a:fld>
            <a:endParaRPr lang="en-US"/>
          </a:p>
        </p:txBody>
      </p:sp>
    </p:spTree>
    <p:extLst>
      <p:ext uri="{BB962C8B-B14F-4D97-AF65-F5344CB8AC3E}">
        <p14:creationId xmlns:p14="http://schemas.microsoft.com/office/powerpoint/2010/main" val="313452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AABF1F-8346-4498-BA25-81CD8CB80AC6}"/>
              </a:ext>
            </a:extLst>
          </p:cNvPr>
          <p:cNvSpPr>
            <a:spLocks noGrp="1"/>
          </p:cNvSpPr>
          <p:nvPr>
            <p:ph type="dt" sz="half" idx="10"/>
          </p:nvPr>
        </p:nvSpPr>
        <p:spPr/>
        <p:txBody>
          <a:bodyPr/>
          <a:lstStyle/>
          <a:p>
            <a:fld id="{F9DF0CD0-6B90-4DB4-A23B-41130E901F5E}" type="datetimeFigureOut">
              <a:rPr lang="en-US" smtClean="0"/>
              <a:t>5/8/20</a:t>
            </a:fld>
            <a:endParaRPr lang="en-US"/>
          </a:p>
        </p:txBody>
      </p:sp>
      <p:sp>
        <p:nvSpPr>
          <p:cNvPr id="3" name="Footer Placeholder 2">
            <a:extLst>
              <a:ext uri="{FF2B5EF4-FFF2-40B4-BE49-F238E27FC236}">
                <a16:creationId xmlns:a16="http://schemas.microsoft.com/office/drawing/2014/main" id="{B0B4FDCF-C173-44C8-929D-DF69555CA5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5EF716-61A9-46AC-BF6B-8A696551AEC1}"/>
              </a:ext>
            </a:extLst>
          </p:cNvPr>
          <p:cNvSpPr>
            <a:spLocks noGrp="1"/>
          </p:cNvSpPr>
          <p:nvPr>
            <p:ph type="sldNum" sz="quarter" idx="12"/>
          </p:nvPr>
        </p:nvSpPr>
        <p:spPr/>
        <p:txBody>
          <a:bodyPr/>
          <a:lstStyle/>
          <a:p>
            <a:fld id="{D09BB2FD-EA15-4688-920C-4556E1AA0F54}" type="slidenum">
              <a:rPr lang="en-US" smtClean="0"/>
              <a:t>‹#›</a:t>
            </a:fld>
            <a:endParaRPr lang="en-US"/>
          </a:p>
        </p:txBody>
      </p:sp>
    </p:spTree>
    <p:extLst>
      <p:ext uri="{BB962C8B-B14F-4D97-AF65-F5344CB8AC3E}">
        <p14:creationId xmlns:p14="http://schemas.microsoft.com/office/powerpoint/2010/main" val="2191317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D3050-85CC-46EA-BBA8-D9ECA4C161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752379-D70D-4959-8C1A-B3D537FFAA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7E28E9-416C-4916-BCB5-96A83F7828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347F20-5A32-4DED-9078-E4FF4673AA81}"/>
              </a:ext>
            </a:extLst>
          </p:cNvPr>
          <p:cNvSpPr>
            <a:spLocks noGrp="1"/>
          </p:cNvSpPr>
          <p:nvPr>
            <p:ph type="dt" sz="half" idx="10"/>
          </p:nvPr>
        </p:nvSpPr>
        <p:spPr/>
        <p:txBody>
          <a:bodyPr/>
          <a:lstStyle/>
          <a:p>
            <a:fld id="{F9DF0CD0-6B90-4DB4-A23B-41130E901F5E}" type="datetimeFigureOut">
              <a:rPr lang="en-US" smtClean="0"/>
              <a:t>5/8/20</a:t>
            </a:fld>
            <a:endParaRPr lang="en-US"/>
          </a:p>
        </p:txBody>
      </p:sp>
      <p:sp>
        <p:nvSpPr>
          <p:cNvPr id="6" name="Footer Placeholder 5">
            <a:extLst>
              <a:ext uri="{FF2B5EF4-FFF2-40B4-BE49-F238E27FC236}">
                <a16:creationId xmlns:a16="http://schemas.microsoft.com/office/drawing/2014/main" id="{14BCE2B6-D491-4711-9486-99A3A5752E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A7CDD-55C6-44BE-9BD5-94EE058F19B6}"/>
              </a:ext>
            </a:extLst>
          </p:cNvPr>
          <p:cNvSpPr>
            <a:spLocks noGrp="1"/>
          </p:cNvSpPr>
          <p:nvPr>
            <p:ph type="sldNum" sz="quarter" idx="12"/>
          </p:nvPr>
        </p:nvSpPr>
        <p:spPr/>
        <p:txBody>
          <a:bodyPr/>
          <a:lstStyle/>
          <a:p>
            <a:fld id="{D09BB2FD-EA15-4688-920C-4556E1AA0F54}" type="slidenum">
              <a:rPr lang="en-US" smtClean="0"/>
              <a:t>‹#›</a:t>
            </a:fld>
            <a:endParaRPr lang="en-US"/>
          </a:p>
        </p:txBody>
      </p:sp>
    </p:spTree>
    <p:extLst>
      <p:ext uri="{BB962C8B-B14F-4D97-AF65-F5344CB8AC3E}">
        <p14:creationId xmlns:p14="http://schemas.microsoft.com/office/powerpoint/2010/main" val="107398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DF02-FF41-4BCC-B2F6-E047FF18A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2C6701-7114-4932-9D38-A5738649F8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4B390D-CACE-4616-B32B-04CECDD66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A448DE-ADD5-4DDD-A98A-17E7887B295C}"/>
              </a:ext>
            </a:extLst>
          </p:cNvPr>
          <p:cNvSpPr>
            <a:spLocks noGrp="1"/>
          </p:cNvSpPr>
          <p:nvPr>
            <p:ph type="dt" sz="half" idx="10"/>
          </p:nvPr>
        </p:nvSpPr>
        <p:spPr/>
        <p:txBody>
          <a:bodyPr/>
          <a:lstStyle/>
          <a:p>
            <a:fld id="{F9DF0CD0-6B90-4DB4-A23B-41130E901F5E}" type="datetimeFigureOut">
              <a:rPr lang="en-US" smtClean="0"/>
              <a:t>5/8/20</a:t>
            </a:fld>
            <a:endParaRPr lang="en-US"/>
          </a:p>
        </p:txBody>
      </p:sp>
      <p:sp>
        <p:nvSpPr>
          <p:cNvPr id="6" name="Footer Placeholder 5">
            <a:extLst>
              <a:ext uri="{FF2B5EF4-FFF2-40B4-BE49-F238E27FC236}">
                <a16:creationId xmlns:a16="http://schemas.microsoft.com/office/drawing/2014/main" id="{3CC6F2D8-1A11-46B2-B529-25C313FC1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1AE08-B957-4A9C-9F3B-8255C1E3C0A5}"/>
              </a:ext>
            </a:extLst>
          </p:cNvPr>
          <p:cNvSpPr>
            <a:spLocks noGrp="1"/>
          </p:cNvSpPr>
          <p:nvPr>
            <p:ph type="sldNum" sz="quarter" idx="12"/>
          </p:nvPr>
        </p:nvSpPr>
        <p:spPr/>
        <p:txBody>
          <a:bodyPr/>
          <a:lstStyle/>
          <a:p>
            <a:fld id="{D09BB2FD-EA15-4688-920C-4556E1AA0F54}" type="slidenum">
              <a:rPr lang="en-US" smtClean="0"/>
              <a:t>‹#›</a:t>
            </a:fld>
            <a:endParaRPr lang="en-US"/>
          </a:p>
        </p:txBody>
      </p:sp>
    </p:spTree>
    <p:extLst>
      <p:ext uri="{BB962C8B-B14F-4D97-AF65-F5344CB8AC3E}">
        <p14:creationId xmlns:p14="http://schemas.microsoft.com/office/powerpoint/2010/main" val="1676842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BD786-A6CB-4554-889D-672B32D7A0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D48CDB-E55C-4E8E-8C88-6D397CCAE8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E0A82-CBC2-4F49-AD9E-C70BB4AD31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F0CD0-6B90-4DB4-A23B-41130E901F5E}" type="datetimeFigureOut">
              <a:rPr lang="en-US" smtClean="0"/>
              <a:t>5/8/20</a:t>
            </a:fld>
            <a:endParaRPr lang="en-US"/>
          </a:p>
        </p:txBody>
      </p:sp>
      <p:sp>
        <p:nvSpPr>
          <p:cNvPr id="5" name="Footer Placeholder 4">
            <a:extLst>
              <a:ext uri="{FF2B5EF4-FFF2-40B4-BE49-F238E27FC236}">
                <a16:creationId xmlns:a16="http://schemas.microsoft.com/office/drawing/2014/main" id="{C9AC0585-9543-4B2A-90F4-F4CFEE3F9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54A184-D1B9-4D87-8BE2-4746969A3D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BB2FD-EA15-4688-920C-4556E1AA0F54}" type="slidenum">
              <a:rPr lang="en-US" smtClean="0"/>
              <a:t>‹#›</a:t>
            </a:fld>
            <a:endParaRPr lang="en-US"/>
          </a:p>
        </p:txBody>
      </p:sp>
    </p:spTree>
    <p:extLst>
      <p:ext uri="{BB962C8B-B14F-4D97-AF65-F5344CB8AC3E}">
        <p14:creationId xmlns:p14="http://schemas.microsoft.com/office/powerpoint/2010/main" val="1819653595"/>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5/8/20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4151178"/>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47.jpg"/><Relationship Id="rId4" Type="http://schemas.openxmlformats.org/officeDocument/2006/relationships/image" Target="../media/image46.jp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812758"/>
            <a:ext cx="7766936" cy="2526837"/>
          </a:xfrm>
        </p:spPr>
        <p:txBody>
          <a:bodyPr/>
          <a:lstStyle/>
          <a:p>
            <a:pPr algn="ctr"/>
            <a:r>
              <a:rPr lang="en-US" sz="4800" b="1" dirty="0">
                <a:latin typeface="Monaco" charset="0"/>
                <a:ea typeface="Monaco" charset="0"/>
                <a:cs typeface="Monaco" charset="0"/>
              </a:rPr>
              <a:t>Synthesis and Oxidation of </a:t>
            </a:r>
            <a:r>
              <a:rPr lang="en-US" sz="4800" b="1">
                <a:latin typeface="Monaco" charset="0"/>
                <a:ea typeface="Monaco" charset="0"/>
                <a:cs typeface="Monaco" charset="0"/>
              </a:rPr>
              <a:t>Lignin Monomers</a:t>
            </a:r>
            <a:endParaRPr lang="en-US" sz="4800" b="1" dirty="0">
              <a:latin typeface="Monaco" charset="0"/>
              <a:ea typeface="Monaco" charset="0"/>
              <a:cs typeface="Monaco" charset="0"/>
            </a:endParaRPr>
          </a:p>
        </p:txBody>
      </p:sp>
      <p:sp>
        <p:nvSpPr>
          <p:cNvPr id="3" name="Subtitle 2"/>
          <p:cNvSpPr>
            <a:spLocks noGrp="1"/>
          </p:cNvSpPr>
          <p:nvPr>
            <p:ph type="subTitle" idx="1"/>
          </p:nvPr>
        </p:nvSpPr>
        <p:spPr>
          <a:xfrm>
            <a:off x="1507067" y="4733456"/>
            <a:ext cx="7766936" cy="1096899"/>
          </a:xfrm>
        </p:spPr>
        <p:txBody>
          <a:bodyPr>
            <a:normAutofit lnSpcReduction="10000"/>
          </a:bodyPr>
          <a:lstStyle/>
          <a:p>
            <a:pPr algn="ctr"/>
            <a:r>
              <a:rPr lang="en-US" b="1" dirty="0">
                <a:latin typeface="Monaco" charset="0"/>
                <a:ea typeface="Monaco" charset="0"/>
                <a:cs typeface="Monaco" charset="0"/>
              </a:rPr>
              <a:t>Lexi Tibbs &amp; </a:t>
            </a:r>
            <a:r>
              <a:rPr lang="en-US" b="1" dirty="0" err="1">
                <a:latin typeface="Monaco" charset="0"/>
                <a:ea typeface="Monaco" charset="0"/>
                <a:cs typeface="Monaco" charset="0"/>
              </a:rPr>
              <a:t>Zelinda</a:t>
            </a:r>
            <a:r>
              <a:rPr lang="en-US" b="1" dirty="0">
                <a:latin typeface="Monaco" charset="0"/>
                <a:ea typeface="Monaco" charset="0"/>
                <a:cs typeface="Monaco" charset="0"/>
              </a:rPr>
              <a:t> Taylor</a:t>
            </a:r>
          </a:p>
          <a:p>
            <a:pPr algn="ctr"/>
            <a:r>
              <a:rPr lang="en-US" b="1" dirty="0">
                <a:latin typeface="Monaco" charset="0"/>
                <a:ea typeface="Monaco" charset="0"/>
                <a:cs typeface="Monaco" charset="0"/>
              </a:rPr>
              <a:t>Dr. Bradley Sturgeon</a:t>
            </a:r>
          </a:p>
          <a:p>
            <a:pPr algn="ctr"/>
            <a:r>
              <a:rPr lang="en-US" b="1" dirty="0">
                <a:latin typeface="Monaco" charset="0"/>
                <a:ea typeface="Monaco" charset="0"/>
                <a:cs typeface="Monaco" charset="0"/>
              </a:rPr>
              <a:t>Monmouth College Chemistry Department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778" y="223345"/>
            <a:ext cx="5332590" cy="1195552"/>
          </a:xfrm>
          <a:prstGeom prst="rect">
            <a:avLst/>
          </a:prstGeom>
        </p:spPr>
      </p:pic>
    </p:spTree>
    <p:extLst>
      <p:ext uri="{BB962C8B-B14F-4D97-AF65-F5344CB8AC3E}">
        <p14:creationId xmlns:p14="http://schemas.microsoft.com/office/powerpoint/2010/main" val="348249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DD4E-3369-4EFA-A34D-DE338BB08EAC}"/>
              </a:ext>
            </a:extLst>
          </p:cNvPr>
          <p:cNvSpPr>
            <a:spLocks noGrp="1"/>
          </p:cNvSpPr>
          <p:nvPr>
            <p:ph type="title"/>
          </p:nvPr>
        </p:nvSpPr>
        <p:spPr/>
        <p:txBody>
          <a:bodyPr/>
          <a:lstStyle/>
          <a:p>
            <a:pPr algn="ctr"/>
            <a:r>
              <a:rPr lang="en-US" u="sng" dirty="0"/>
              <a:t>Oxidation states of Carbon</a:t>
            </a:r>
          </a:p>
        </p:txBody>
      </p:sp>
      <p:sp>
        <p:nvSpPr>
          <p:cNvPr id="3" name="TextBox 2">
            <a:extLst>
              <a:ext uri="{FF2B5EF4-FFF2-40B4-BE49-F238E27FC236}">
                <a16:creationId xmlns:a16="http://schemas.microsoft.com/office/drawing/2014/main" id="{C9D356F3-35F3-4132-AF5B-51A651388CD4}"/>
              </a:ext>
            </a:extLst>
          </p:cNvPr>
          <p:cNvSpPr txBox="1"/>
          <p:nvPr/>
        </p:nvSpPr>
        <p:spPr>
          <a:xfrm>
            <a:off x="1418252" y="3669323"/>
            <a:ext cx="9544403" cy="369332"/>
          </a:xfrm>
          <a:prstGeom prst="rect">
            <a:avLst/>
          </a:prstGeom>
          <a:solidFill>
            <a:schemeClr val="bg1"/>
          </a:solidFill>
        </p:spPr>
        <p:txBody>
          <a:bodyPr wrap="square" rtlCol="0">
            <a:spAutoFit/>
          </a:bodyPr>
          <a:lstStyle/>
          <a:p>
            <a:endParaRPr lang="en-US" dirty="0"/>
          </a:p>
        </p:txBody>
      </p:sp>
      <p:pic>
        <p:nvPicPr>
          <p:cNvPr id="512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98824" y="2162287"/>
            <a:ext cx="8595983" cy="2172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418252" y="3303890"/>
            <a:ext cx="9081212" cy="1290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Reduced 															Oxidized    </a:t>
            </a:r>
            <a:endParaRPr lang="en-US" sz="2400" dirty="0"/>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1578" y="3267685"/>
            <a:ext cx="43338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98823" y="3268012"/>
            <a:ext cx="4132754"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306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1797-9323-4A54-BC1E-8FE543893C60}"/>
              </a:ext>
            </a:extLst>
          </p:cNvPr>
          <p:cNvSpPr>
            <a:spLocks noGrp="1"/>
          </p:cNvSpPr>
          <p:nvPr>
            <p:ph type="title"/>
          </p:nvPr>
        </p:nvSpPr>
        <p:spPr/>
        <p:txBody>
          <a:bodyPr/>
          <a:lstStyle/>
          <a:p>
            <a:r>
              <a:rPr lang="en-US" dirty="0"/>
              <a:t>The Process </a:t>
            </a:r>
          </a:p>
        </p:txBody>
      </p:sp>
      <p:sp>
        <p:nvSpPr>
          <p:cNvPr id="3" name="Content Placeholder 2">
            <a:extLst>
              <a:ext uri="{FF2B5EF4-FFF2-40B4-BE49-F238E27FC236}">
                <a16:creationId xmlns:a16="http://schemas.microsoft.com/office/drawing/2014/main" id="{FE2F3AB1-C7D1-4978-BDE7-CD352BBBADFD}"/>
              </a:ext>
            </a:extLst>
          </p:cNvPr>
          <p:cNvSpPr>
            <a:spLocks noGrp="1"/>
          </p:cNvSpPr>
          <p:nvPr>
            <p:ph idx="1"/>
          </p:nvPr>
        </p:nvSpPr>
        <p:spPr/>
        <p:txBody>
          <a:bodyPr/>
          <a:lstStyle/>
          <a:p>
            <a:pPr marL="0" indent="0">
              <a:buNone/>
            </a:pPr>
            <a:endParaRPr lang="en-US" dirty="0"/>
          </a:p>
          <a:p>
            <a:endParaRPr lang="en-US" dirty="0"/>
          </a:p>
        </p:txBody>
      </p:sp>
      <p:cxnSp>
        <p:nvCxnSpPr>
          <p:cNvPr id="5" name="Straight Connector 4">
            <a:extLst>
              <a:ext uri="{FF2B5EF4-FFF2-40B4-BE49-F238E27FC236}">
                <a16:creationId xmlns:a16="http://schemas.microsoft.com/office/drawing/2014/main" id="{1D21C0D8-28A8-43C2-9B10-F99AA4B9039C}"/>
              </a:ext>
            </a:extLst>
          </p:cNvPr>
          <p:cNvCxnSpPr/>
          <p:nvPr/>
        </p:nvCxnSpPr>
        <p:spPr>
          <a:xfrm>
            <a:off x="514709" y="3053751"/>
            <a:ext cx="1116258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26399F4-7AF4-410A-9A8D-3EB264B82F0E}"/>
              </a:ext>
            </a:extLst>
          </p:cNvPr>
          <p:cNvSpPr/>
          <p:nvPr/>
        </p:nvSpPr>
        <p:spPr>
          <a:xfrm>
            <a:off x="9130115" y="365125"/>
            <a:ext cx="1642338"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1</a:t>
            </a:r>
          </a:p>
        </p:txBody>
      </p:sp>
      <p:grpSp>
        <p:nvGrpSpPr>
          <p:cNvPr id="18" name="Group 17"/>
          <p:cNvGrpSpPr/>
          <p:nvPr/>
        </p:nvGrpSpPr>
        <p:grpSpPr>
          <a:xfrm>
            <a:off x="358557" y="3144101"/>
            <a:ext cx="11474886" cy="3348774"/>
            <a:chOff x="358557" y="3144101"/>
            <a:chExt cx="11474886" cy="3348774"/>
          </a:xfrm>
        </p:grpSpPr>
        <p:pic>
          <p:nvPicPr>
            <p:cNvPr id="8" name="Picture 7" descr="A close up of a map&#10;&#10;Description generated with high confidence">
              <a:extLst>
                <a:ext uri="{FF2B5EF4-FFF2-40B4-BE49-F238E27FC236}">
                  <a16:creationId xmlns:a16="http://schemas.microsoft.com/office/drawing/2014/main" id="{5C937F6F-8195-4A41-AA78-D50E1D56A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57" y="3144101"/>
              <a:ext cx="11474886" cy="3348774"/>
            </a:xfrm>
            <a:prstGeom prst="rect">
              <a:avLst/>
            </a:prstGeom>
          </p:spPr>
        </p:pic>
        <p:sp>
          <p:nvSpPr>
            <p:cNvPr id="4" name="Rectangle 3"/>
            <p:cNvSpPr/>
            <p:nvPr/>
          </p:nvSpPr>
          <p:spPr>
            <a:xfrm>
              <a:off x="4916245" y="4173967"/>
              <a:ext cx="1559859" cy="935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045336" y="4324574"/>
              <a:ext cx="1050664" cy="0"/>
            </a:xfrm>
            <a:prstGeom prst="line">
              <a:avLst/>
            </a:prstGeom>
            <a:ln w="38100"/>
          </p:spPr>
          <p:style>
            <a:lnRef idx="1">
              <a:schemeClr val="dk1"/>
            </a:lnRef>
            <a:fillRef idx="0">
              <a:schemeClr val="dk1"/>
            </a:fillRef>
            <a:effectRef idx="0">
              <a:schemeClr val="dk1"/>
            </a:effectRef>
            <a:fontRef idx="minor">
              <a:schemeClr val="tx1"/>
            </a:fontRef>
          </p:style>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336" y="4623668"/>
              <a:ext cx="1054100" cy="3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a:stCxn id="3074" idx="1"/>
            </p:cNvCxnSpPr>
            <p:nvPr/>
          </p:nvCxnSpPr>
          <p:spPr>
            <a:xfrm>
              <a:off x="5045336" y="4641924"/>
              <a:ext cx="123713" cy="88282"/>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flipV="1">
              <a:off x="5948979" y="4173967"/>
              <a:ext cx="147022" cy="150607"/>
            </a:xfrm>
            <a:prstGeom prst="line">
              <a:avLst/>
            </a:prstGeom>
            <a:ln w="38100"/>
          </p:spPr>
          <p:style>
            <a:lnRef idx="1">
              <a:schemeClr val="dk1"/>
            </a:lnRef>
            <a:fillRef idx="0">
              <a:schemeClr val="dk1"/>
            </a:fillRef>
            <a:effectRef idx="0">
              <a:schemeClr val="dk1"/>
            </a:effectRef>
            <a:fontRef idx="minor">
              <a:schemeClr val="tx1"/>
            </a:fontRef>
          </p:style>
        </p:cxnSp>
      </p:grpSp>
      <p:sp>
        <p:nvSpPr>
          <p:cNvPr id="6" name="TextBox 5"/>
          <p:cNvSpPr txBox="1"/>
          <p:nvPr/>
        </p:nvSpPr>
        <p:spPr>
          <a:xfrm>
            <a:off x="4693110" y="3577383"/>
            <a:ext cx="2006127" cy="646331"/>
          </a:xfrm>
          <a:prstGeom prst="rect">
            <a:avLst/>
          </a:prstGeom>
          <a:noFill/>
        </p:spPr>
        <p:txBody>
          <a:bodyPr wrap="none" rtlCol="0">
            <a:spAutoFit/>
          </a:bodyPr>
          <a:lstStyle/>
          <a:p>
            <a:pPr marL="342900" indent="-342900">
              <a:buAutoNum type="arabicPeriod"/>
            </a:pPr>
            <a:r>
              <a:rPr lang="en-US" dirty="0" err="1"/>
              <a:t>EtOH</a:t>
            </a:r>
            <a:endParaRPr lang="en-US" dirty="0"/>
          </a:p>
          <a:p>
            <a:pPr marL="342900" indent="-342900">
              <a:buAutoNum type="arabicPeriod"/>
            </a:pPr>
            <a:r>
              <a:rPr lang="en-US" dirty="0"/>
              <a:t>Acetyl Chloride </a:t>
            </a:r>
          </a:p>
        </p:txBody>
      </p:sp>
    </p:spTree>
    <p:extLst>
      <p:ext uri="{BB962C8B-B14F-4D97-AF65-F5344CB8AC3E}">
        <p14:creationId xmlns:p14="http://schemas.microsoft.com/office/powerpoint/2010/main" val="1282524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18A8-A805-49A8-A6DA-CA8634392ABA}"/>
              </a:ext>
            </a:extLst>
          </p:cNvPr>
          <p:cNvSpPr>
            <a:spLocks noGrp="1"/>
          </p:cNvSpPr>
          <p:nvPr>
            <p:ph type="title"/>
          </p:nvPr>
        </p:nvSpPr>
        <p:spPr>
          <a:xfrm>
            <a:off x="4965430" y="629268"/>
            <a:ext cx="6586491" cy="1286160"/>
          </a:xfrm>
        </p:spPr>
        <p:txBody>
          <a:bodyPr anchor="b">
            <a:normAutofit/>
          </a:bodyPr>
          <a:lstStyle/>
          <a:p>
            <a:r>
              <a:rPr lang="en-US" sz="4800" b="1" dirty="0"/>
              <a:t>The Process </a:t>
            </a:r>
          </a:p>
        </p:txBody>
      </p:sp>
      <p:pic>
        <p:nvPicPr>
          <p:cNvPr id="7" name="Content Placeholder 3">
            <a:extLst>
              <a:ext uri="{FF2B5EF4-FFF2-40B4-BE49-F238E27FC236}">
                <a16:creationId xmlns:a16="http://schemas.microsoft.com/office/drawing/2014/main" id="{F4B34C6D-AA6B-4469-90C7-48992F683DE9}"/>
              </a:ext>
            </a:extLst>
          </p:cNvPr>
          <p:cNvPicPr>
            <a:picLocks noChangeAspect="1"/>
          </p:cNvPicPr>
          <p:nvPr/>
        </p:nvPicPr>
        <p:blipFill rotWithShape="1">
          <a:blip r:embed="rId3"/>
          <a:srcRect l="9207" r="668"/>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D3C15E"/>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83E0F962-26E2-4617-B13F-0DE112B41341}"/>
              </a:ext>
            </a:extLst>
          </p:cNvPr>
          <p:cNvSpPr>
            <a:spLocks noGrp="1"/>
          </p:cNvSpPr>
          <p:nvPr>
            <p:ph idx="1"/>
          </p:nvPr>
        </p:nvSpPr>
        <p:spPr>
          <a:xfrm>
            <a:off x="4965431" y="2438400"/>
            <a:ext cx="6586489" cy="3785419"/>
          </a:xfrm>
        </p:spPr>
        <p:txBody>
          <a:bodyPr>
            <a:normAutofit/>
          </a:bodyPr>
          <a:lstStyle/>
          <a:p>
            <a:pPr lvl="0"/>
            <a:r>
              <a:rPr lang="en-US" sz="3600" dirty="0"/>
              <a:t>2 day Reflux </a:t>
            </a:r>
          </a:p>
          <a:p>
            <a:pPr lvl="0"/>
            <a:r>
              <a:rPr lang="en-US" sz="3600" dirty="0"/>
              <a:t>Extraction </a:t>
            </a:r>
          </a:p>
          <a:p>
            <a:endParaRPr lang="en-US" sz="3600" dirty="0"/>
          </a:p>
        </p:txBody>
      </p:sp>
      <p:cxnSp>
        <p:nvCxnSpPr>
          <p:cNvPr id="4" name="Straight Connector 3">
            <a:extLst>
              <a:ext uri="{FF2B5EF4-FFF2-40B4-BE49-F238E27FC236}">
                <a16:creationId xmlns:a16="http://schemas.microsoft.com/office/drawing/2014/main" id="{5C5052DC-F122-4443-A9D5-E4673C1CE991}"/>
              </a:ext>
            </a:extLst>
          </p:cNvPr>
          <p:cNvCxnSpPr/>
          <p:nvPr/>
        </p:nvCxnSpPr>
        <p:spPr>
          <a:xfrm>
            <a:off x="5080934" y="2115117"/>
            <a:ext cx="6470986"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35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1797-9323-4A54-BC1E-8FE543893C60}"/>
              </a:ext>
            </a:extLst>
          </p:cNvPr>
          <p:cNvSpPr>
            <a:spLocks noGrp="1"/>
          </p:cNvSpPr>
          <p:nvPr>
            <p:ph type="title"/>
          </p:nvPr>
        </p:nvSpPr>
        <p:spPr/>
        <p:txBody>
          <a:bodyPr/>
          <a:lstStyle/>
          <a:p>
            <a:r>
              <a:rPr lang="en-US" dirty="0"/>
              <a:t>The Process </a:t>
            </a:r>
          </a:p>
        </p:txBody>
      </p:sp>
      <p:sp>
        <p:nvSpPr>
          <p:cNvPr id="3" name="Content Placeholder 2">
            <a:extLst>
              <a:ext uri="{FF2B5EF4-FFF2-40B4-BE49-F238E27FC236}">
                <a16:creationId xmlns:a16="http://schemas.microsoft.com/office/drawing/2014/main" id="{FE2F3AB1-C7D1-4978-BDE7-CD352BBBADFD}"/>
              </a:ext>
            </a:extLst>
          </p:cNvPr>
          <p:cNvSpPr>
            <a:spLocks noGrp="1"/>
          </p:cNvSpPr>
          <p:nvPr>
            <p:ph idx="1"/>
          </p:nvPr>
        </p:nvSpPr>
        <p:spPr/>
        <p:txBody>
          <a:bodyPr/>
          <a:lstStyle/>
          <a:p>
            <a:pPr marL="0" indent="0">
              <a:buNone/>
            </a:pPr>
            <a:endParaRPr lang="en-US" dirty="0"/>
          </a:p>
          <a:p>
            <a:endParaRPr lang="en-US" dirty="0"/>
          </a:p>
        </p:txBody>
      </p:sp>
      <p:cxnSp>
        <p:nvCxnSpPr>
          <p:cNvPr id="5" name="Straight Connector 4">
            <a:extLst>
              <a:ext uri="{FF2B5EF4-FFF2-40B4-BE49-F238E27FC236}">
                <a16:creationId xmlns:a16="http://schemas.microsoft.com/office/drawing/2014/main" id="{1D21C0D8-28A8-43C2-9B10-F99AA4B9039C}"/>
              </a:ext>
            </a:extLst>
          </p:cNvPr>
          <p:cNvCxnSpPr/>
          <p:nvPr/>
        </p:nvCxnSpPr>
        <p:spPr>
          <a:xfrm>
            <a:off x="514709" y="3053751"/>
            <a:ext cx="1116258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26399F4-7AF4-410A-9A8D-3EB264B82F0E}"/>
              </a:ext>
            </a:extLst>
          </p:cNvPr>
          <p:cNvSpPr/>
          <p:nvPr/>
        </p:nvSpPr>
        <p:spPr>
          <a:xfrm>
            <a:off x="9130115" y="365125"/>
            <a:ext cx="1642338"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2</a:t>
            </a:r>
          </a:p>
        </p:txBody>
      </p:sp>
      <p:pic>
        <p:nvPicPr>
          <p:cNvPr id="6" name="Picture 5" descr="A screenshot of a cell phone&#10;&#10;Description generated with high confidence">
            <a:extLst>
              <a:ext uri="{FF2B5EF4-FFF2-40B4-BE49-F238E27FC236}">
                <a16:creationId xmlns:a16="http://schemas.microsoft.com/office/drawing/2014/main" id="{AB70BDAE-9BFF-453F-A858-6A20DEF2C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192000" cy="3139310"/>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663" y="4364682"/>
            <a:ext cx="1573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9519" y="4544069"/>
            <a:ext cx="10795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99985" y="4019009"/>
            <a:ext cx="1299908" cy="646331"/>
          </a:xfrm>
          <a:prstGeom prst="rect">
            <a:avLst/>
          </a:prstGeom>
          <a:noFill/>
        </p:spPr>
        <p:txBody>
          <a:bodyPr wrap="none" rtlCol="0">
            <a:spAutoFit/>
          </a:bodyPr>
          <a:lstStyle/>
          <a:p>
            <a:pPr marL="342900" indent="-342900">
              <a:buAutoNum type="arabicPeriod"/>
            </a:pPr>
            <a:r>
              <a:rPr lang="en-US" dirty="0"/>
              <a:t>DIBAL-H</a:t>
            </a:r>
          </a:p>
          <a:p>
            <a:pPr marL="342900" indent="-342900">
              <a:buAutoNum type="arabicPeriod"/>
            </a:pPr>
            <a:r>
              <a:rPr lang="en-US" dirty="0"/>
              <a:t>H</a:t>
            </a:r>
            <a:r>
              <a:rPr lang="en-US" baseline="-25000" dirty="0"/>
              <a:t>2</a:t>
            </a:r>
            <a:r>
              <a:rPr lang="en-US" dirty="0"/>
              <a:t>O</a:t>
            </a:r>
          </a:p>
        </p:txBody>
      </p:sp>
    </p:spTree>
    <p:extLst>
      <p:ext uri="{BB962C8B-B14F-4D97-AF65-F5344CB8AC3E}">
        <p14:creationId xmlns:p14="http://schemas.microsoft.com/office/powerpoint/2010/main" val="3925913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50AD8-8350-4223-88BA-8C41F31DD45A}"/>
              </a:ext>
            </a:extLst>
          </p:cNvPr>
          <p:cNvSpPr>
            <a:spLocks noGrp="1"/>
          </p:cNvSpPr>
          <p:nvPr>
            <p:ph type="title"/>
          </p:nvPr>
        </p:nvSpPr>
        <p:spPr>
          <a:xfrm>
            <a:off x="4965430" y="629268"/>
            <a:ext cx="6586491" cy="1286160"/>
          </a:xfrm>
        </p:spPr>
        <p:txBody>
          <a:bodyPr anchor="b">
            <a:normAutofit/>
          </a:bodyPr>
          <a:lstStyle/>
          <a:p>
            <a:r>
              <a:rPr lang="en-US" sz="4800" b="1" dirty="0"/>
              <a:t>The Process </a:t>
            </a:r>
          </a:p>
        </p:txBody>
      </p:sp>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95C0F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EE5ED430-0482-48D2-B10E-7339AF501FB4}"/>
              </a:ext>
            </a:extLst>
          </p:cNvPr>
          <p:cNvSpPr>
            <a:spLocks noGrp="1"/>
          </p:cNvSpPr>
          <p:nvPr>
            <p:ph idx="1"/>
          </p:nvPr>
        </p:nvSpPr>
        <p:spPr>
          <a:xfrm>
            <a:off x="8097049" y="2314807"/>
            <a:ext cx="6586489" cy="3785419"/>
          </a:xfrm>
        </p:spPr>
        <p:txBody>
          <a:bodyPr>
            <a:normAutofit/>
          </a:bodyPr>
          <a:lstStyle/>
          <a:p>
            <a:r>
              <a:rPr lang="en-US" sz="3200" dirty="0"/>
              <a:t>DIBAL-H</a:t>
            </a:r>
          </a:p>
          <a:p>
            <a:r>
              <a:rPr lang="en-US" sz="3200" dirty="0"/>
              <a:t>Extraction </a:t>
            </a:r>
          </a:p>
        </p:txBody>
      </p:sp>
      <p:cxnSp>
        <p:nvCxnSpPr>
          <p:cNvPr id="5" name="Straight Connector 4">
            <a:extLst>
              <a:ext uri="{FF2B5EF4-FFF2-40B4-BE49-F238E27FC236}">
                <a16:creationId xmlns:a16="http://schemas.microsoft.com/office/drawing/2014/main" id="{FF6BE3AC-6FC6-4BD9-85D0-12242E61A8AB}"/>
              </a:ext>
            </a:extLst>
          </p:cNvPr>
          <p:cNvCxnSpPr/>
          <p:nvPr/>
        </p:nvCxnSpPr>
        <p:spPr>
          <a:xfrm>
            <a:off x="5080934" y="2115117"/>
            <a:ext cx="630936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7520503-AD48-47EB-AA42-928D6922D3C0}"/>
              </a:ext>
            </a:extLst>
          </p:cNvPr>
          <p:cNvPicPr>
            <a:picLocks noChangeAspect="1"/>
          </p:cNvPicPr>
          <p:nvPr/>
        </p:nvPicPr>
        <p:blipFill rotWithShape="1">
          <a:blip r:embed="rId2"/>
          <a:srcRect l="7934" t="29911"/>
          <a:stretch/>
        </p:blipFill>
        <p:spPr>
          <a:xfrm>
            <a:off x="522514" y="2366674"/>
            <a:ext cx="7427596" cy="4239243"/>
          </a:xfrm>
          <a:prstGeom prst="rect">
            <a:avLst/>
          </a:prstGeom>
        </p:spPr>
      </p:pic>
    </p:spTree>
    <p:extLst>
      <p:ext uri="{BB962C8B-B14F-4D97-AF65-F5344CB8AC3E}">
        <p14:creationId xmlns:p14="http://schemas.microsoft.com/office/powerpoint/2010/main" val="404639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3D619A-9714-44CE-AE1C-87D97D99B523}"/>
              </a:ext>
            </a:extLst>
          </p:cNvPr>
          <p:cNvSpPr/>
          <p:nvPr/>
        </p:nvSpPr>
        <p:spPr>
          <a:xfrm>
            <a:off x="0" y="0"/>
            <a:ext cx="154888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36B86EE-0BCC-4D3A-BB95-63218D417DE9}"/>
              </a:ext>
            </a:extLst>
          </p:cNvPr>
          <p:cNvSpPr/>
          <p:nvPr/>
        </p:nvSpPr>
        <p:spPr>
          <a:xfrm>
            <a:off x="10643117" y="1"/>
            <a:ext cx="154888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2252" y="234553"/>
            <a:ext cx="5000985" cy="6146805"/>
          </a:xfrm>
        </p:spPr>
      </p:pic>
    </p:spTree>
    <p:extLst>
      <p:ext uri="{BB962C8B-B14F-4D97-AF65-F5344CB8AC3E}">
        <p14:creationId xmlns:p14="http://schemas.microsoft.com/office/powerpoint/2010/main" val="560345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D301955-2D25-43F0-A6CF-BA81CBE6AE18}"/>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a:solidFill>
                  <a:schemeClr val="bg2"/>
                </a:solidFill>
                <a:latin typeface="+mj-lt"/>
                <a:ea typeface="+mj-ea"/>
                <a:cs typeface="+mj-cs"/>
              </a:rPr>
              <a:t>Do it Again!</a:t>
            </a:r>
          </a:p>
        </p:txBody>
      </p:sp>
    </p:spTree>
    <p:extLst>
      <p:ext uri="{BB962C8B-B14F-4D97-AF65-F5344CB8AC3E}">
        <p14:creationId xmlns:p14="http://schemas.microsoft.com/office/powerpoint/2010/main" val="317653746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C2D604-4E5D-46CF-98F1-F47F0984C991}"/>
              </a:ext>
            </a:extLst>
          </p:cNvPr>
          <p:cNvSpPr/>
          <p:nvPr/>
        </p:nvSpPr>
        <p:spPr>
          <a:xfrm>
            <a:off x="0" y="0"/>
            <a:ext cx="177281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98B9F55-2A4B-4D49-B069-C17C4834525C}"/>
              </a:ext>
            </a:extLst>
          </p:cNvPr>
          <p:cNvSpPr/>
          <p:nvPr/>
        </p:nvSpPr>
        <p:spPr>
          <a:xfrm>
            <a:off x="10419183" y="0"/>
            <a:ext cx="177281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4044" y="166950"/>
            <a:ext cx="5122074" cy="6432865"/>
          </a:xfrm>
          <a:prstGeom prst="rect">
            <a:avLst/>
          </a:prstGeom>
        </p:spPr>
      </p:pic>
    </p:spTree>
    <p:extLst>
      <p:ext uri="{BB962C8B-B14F-4D97-AF65-F5344CB8AC3E}">
        <p14:creationId xmlns:p14="http://schemas.microsoft.com/office/powerpoint/2010/main" val="2196197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generated with high confidence">
            <a:extLst>
              <a:ext uri="{FF2B5EF4-FFF2-40B4-BE49-F238E27FC236}">
                <a16:creationId xmlns:a16="http://schemas.microsoft.com/office/drawing/2014/main" id="{6D811058-BB14-42C3-8701-7F33A282E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0643" y="115362"/>
            <a:ext cx="8082044" cy="6627276"/>
          </a:xfrm>
          <a:prstGeom prst="rect">
            <a:avLst/>
          </a:prstGeom>
        </p:spPr>
      </p:pic>
      <p:sp>
        <p:nvSpPr>
          <p:cNvPr id="2" name="Rectangle 1">
            <a:extLst>
              <a:ext uri="{FF2B5EF4-FFF2-40B4-BE49-F238E27FC236}">
                <a16:creationId xmlns:a16="http://schemas.microsoft.com/office/drawing/2014/main" id="{89892DA9-A18A-45D1-A401-BE2DC021EE30}"/>
              </a:ext>
            </a:extLst>
          </p:cNvPr>
          <p:cNvSpPr/>
          <p:nvPr/>
        </p:nvSpPr>
        <p:spPr>
          <a:xfrm>
            <a:off x="0" y="0"/>
            <a:ext cx="125030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1E7F79-F46D-4FCF-B402-31EA6CCFA9EA}"/>
              </a:ext>
            </a:extLst>
          </p:cNvPr>
          <p:cNvSpPr/>
          <p:nvPr/>
        </p:nvSpPr>
        <p:spPr>
          <a:xfrm>
            <a:off x="10941699" y="0"/>
            <a:ext cx="125030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919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03C375B-11E6-484C-B126-6B4A808D7F11}"/>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a:solidFill>
                  <a:schemeClr val="bg2"/>
                </a:solidFill>
                <a:latin typeface="+mj-lt"/>
                <a:ea typeface="+mj-ea"/>
                <a:cs typeface="+mj-cs"/>
              </a:rPr>
              <a:t>Do it Again…</a:t>
            </a:r>
          </a:p>
        </p:txBody>
      </p:sp>
    </p:spTree>
    <p:extLst>
      <p:ext uri="{BB962C8B-B14F-4D97-AF65-F5344CB8AC3E}">
        <p14:creationId xmlns:p14="http://schemas.microsoft.com/office/powerpoint/2010/main" val="326896686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1063" y="384517"/>
            <a:ext cx="2600438" cy="656492"/>
          </a:xfrm>
        </p:spPr>
        <p:txBody>
          <a:bodyPr/>
          <a:lstStyle/>
          <a:p>
            <a:r>
              <a:rPr lang="en-US" dirty="0">
                <a:latin typeface="Monaco" charset="0"/>
                <a:ea typeface="Monaco" charset="0"/>
                <a:cs typeface="Monaco" charset="0"/>
              </a:rPr>
              <a:t>Lignin</a:t>
            </a:r>
          </a:p>
        </p:txBody>
      </p:sp>
      <p:pic>
        <p:nvPicPr>
          <p:cNvPr id="4" name="Content Placeholder 3">
            <a:extLst>
              <a:ext uri="{FF2B5EF4-FFF2-40B4-BE49-F238E27FC236}">
                <a16:creationId xmlns:a16="http://schemas.microsoft.com/office/drawing/2014/main" id="{31578220-BB6B-4117-92F2-4FCC9DA78894}"/>
              </a:ext>
            </a:extLst>
          </p:cNvPr>
          <p:cNvPicPr>
            <a:picLocks noGrp="1" noChangeAspect="1"/>
          </p:cNvPicPr>
          <p:nvPr>
            <p:ph idx="1"/>
          </p:nvPr>
        </p:nvPicPr>
        <p:blipFill>
          <a:blip r:embed="rId3"/>
          <a:stretch>
            <a:fillRect/>
          </a:stretch>
        </p:blipFill>
        <p:spPr>
          <a:xfrm>
            <a:off x="1254109" y="1041009"/>
            <a:ext cx="7507771" cy="5102939"/>
          </a:xfrm>
          <a:prstGeom prst="rect">
            <a:avLst/>
          </a:prstGeom>
        </p:spPr>
      </p:pic>
    </p:spTree>
    <p:extLst>
      <p:ext uri="{BB962C8B-B14F-4D97-AF65-F5344CB8AC3E}">
        <p14:creationId xmlns:p14="http://schemas.microsoft.com/office/powerpoint/2010/main" val="1251259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2A56C1-52C8-4A98-A54E-DC931F7F23A5}"/>
              </a:ext>
            </a:extLst>
          </p:cNvPr>
          <p:cNvSpPr/>
          <p:nvPr/>
        </p:nvSpPr>
        <p:spPr>
          <a:xfrm>
            <a:off x="0" y="0"/>
            <a:ext cx="139959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497D8D7-34CB-471F-852E-FD6EB75D2CD0}"/>
              </a:ext>
            </a:extLst>
          </p:cNvPr>
          <p:cNvSpPr/>
          <p:nvPr/>
        </p:nvSpPr>
        <p:spPr>
          <a:xfrm>
            <a:off x="10792408" y="0"/>
            <a:ext cx="139959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325" y="378159"/>
            <a:ext cx="5294617" cy="610168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792" y="378159"/>
            <a:ext cx="5041412" cy="6018904"/>
          </a:xfrm>
          <a:prstGeom prst="rect">
            <a:avLst/>
          </a:prstGeom>
        </p:spPr>
      </p:pic>
    </p:spTree>
    <p:extLst>
      <p:ext uri="{BB962C8B-B14F-4D97-AF65-F5344CB8AC3E}">
        <p14:creationId xmlns:p14="http://schemas.microsoft.com/office/powerpoint/2010/main" val="1533741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793E9-0475-42FB-AA72-0B6ADE26B67A}"/>
              </a:ext>
            </a:extLst>
          </p:cNvPr>
          <p:cNvSpPr>
            <a:spLocks noGrp="1"/>
          </p:cNvSpPr>
          <p:nvPr>
            <p:ph type="title"/>
          </p:nvPr>
        </p:nvSpPr>
        <p:spPr>
          <a:xfrm>
            <a:off x="1136428" y="627564"/>
            <a:ext cx="7474172" cy="1325563"/>
          </a:xfrm>
        </p:spPr>
        <p:txBody>
          <a:bodyPr>
            <a:normAutofit/>
          </a:bodyPr>
          <a:lstStyle/>
          <a:p>
            <a:r>
              <a:rPr lang="en-US" b="1" dirty="0"/>
              <a:t>Results </a:t>
            </a:r>
          </a:p>
        </p:txBody>
      </p:sp>
      <p:sp>
        <p:nvSpPr>
          <p:cNvPr id="3" name="Content Placeholder 2">
            <a:extLst>
              <a:ext uri="{FF2B5EF4-FFF2-40B4-BE49-F238E27FC236}">
                <a16:creationId xmlns:a16="http://schemas.microsoft.com/office/drawing/2014/main" id="{02BCFD44-BFBC-4849-9252-B46D4A253C4B}"/>
              </a:ext>
            </a:extLst>
          </p:cNvPr>
          <p:cNvSpPr>
            <a:spLocks noGrp="1"/>
          </p:cNvSpPr>
          <p:nvPr>
            <p:ph idx="1"/>
          </p:nvPr>
        </p:nvSpPr>
        <p:spPr>
          <a:xfrm>
            <a:off x="1136429" y="2278173"/>
            <a:ext cx="6467867" cy="3450613"/>
          </a:xfrm>
        </p:spPr>
        <p:txBody>
          <a:bodyPr anchor="ctr">
            <a:normAutofit/>
          </a:bodyPr>
          <a:lstStyle/>
          <a:p>
            <a:r>
              <a:rPr lang="en-US" sz="3600" dirty="0"/>
              <a:t> Production is Possible </a:t>
            </a:r>
          </a:p>
          <a:p>
            <a:r>
              <a:rPr lang="en-US" sz="3600" dirty="0"/>
              <a:t>%Yield?</a:t>
            </a:r>
          </a:p>
          <a:p>
            <a:endParaRPr lang="en-US" sz="24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eaker">
            <a:extLst>
              <a:ext uri="{FF2B5EF4-FFF2-40B4-BE49-F238E27FC236}">
                <a16:creationId xmlns:a16="http://schemas.microsoft.com/office/drawing/2014/main" id="{EE13A395-689D-4158-9F74-0044322525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964102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A38D3B9-1EE2-4AB3-808F-0B12F8D92D40}"/>
              </a:ext>
            </a:extLst>
          </p:cNvPr>
          <p:cNvSpPr>
            <a:spLocks noGrp="1"/>
          </p:cNvSpPr>
          <p:nvPr>
            <p:ph type="title"/>
          </p:nvPr>
        </p:nvSpPr>
        <p:spPr>
          <a:xfrm>
            <a:off x="774700" y="762000"/>
            <a:ext cx="3759200" cy="3340100"/>
          </a:xfrm>
        </p:spPr>
        <p:txBody>
          <a:bodyPr>
            <a:normAutofit/>
          </a:bodyPr>
          <a:lstStyle/>
          <a:p>
            <a:r>
              <a:rPr lang="en-US">
                <a:solidFill>
                  <a:srgbClr val="FFFFFF"/>
                </a:solidFill>
              </a:rPr>
              <a:t>Future Research </a:t>
            </a: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Graphic 4" descr="Test tubes">
            <a:extLst>
              <a:ext uri="{FF2B5EF4-FFF2-40B4-BE49-F238E27FC236}">
                <a16:creationId xmlns:a16="http://schemas.microsoft.com/office/drawing/2014/main" id="{BB0A7BD7-E80C-4827-8099-837021EB9B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3078" y="2576514"/>
            <a:ext cx="1705848" cy="1705848"/>
          </a:xfrm>
          <a:prstGeom prst="rect">
            <a:avLst/>
          </a:prstGeom>
        </p:spPr>
      </p:pic>
      <p:sp>
        <p:nvSpPr>
          <p:cNvPr id="14" name="Rectangle 13">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 name="Content Placeholder 2">
            <a:extLst>
              <a:ext uri="{FF2B5EF4-FFF2-40B4-BE49-F238E27FC236}">
                <a16:creationId xmlns:a16="http://schemas.microsoft.com/office/drawing/2014/main" id="{C44158A6-98FA-4CB0-AEF4-6A34370D2F7C}"/>
              </a:ext>
            </a:extLst>
          </p:cNvPr>
          <p:cNvSpPr>
            <a:spLocks noGrp="1"/>
          </p:cNvSpPr>
          <p:nvPr>
            <p:ph idx="1"/>
          </p:nvPr>
        </p:nvSpPr>
        <p:spPr>
          <a:xfrm>
            <a:off x="7658103" y="795548"/>
            <a:ext cx="3759198" cy="5275603"/>
          </a:xfrm>
        </p:spPr>
        <p:txBody>
          <a:bodyPr anchor="ctr">
            <a:normAutofit/>
          </a:bodyPr>
          <a:lstStyle/>
          <a:p>
            <a:r>
              <a:rPr lang="en-US" sz="3200" dirty="0"/>
              <a:t>Synthesis of other lignin monomers</a:t>
            </a:r>
          </a:p>
          <a:p>
            <a:r>
              <a:rPr lang="en-US" sz="3200" dirty="0"/>
              <a:t>Test products in EPR for possible radicals</a:t>
            </a:r>
          </a:p>
          <a:p>
            <a:r>
              <a:rPr lang="en-US" sz="3200" dirty="0"/>
              <a:t>Synthesis of lignan </a:t>
            </a:r>
          </a:p>
        </p:txBody>
      </p:sp>
    </p:spTree>
    <p:extLst>
      <p:ext uri="{BB962C8B-B14F-4D97-AF65-F5344CB8AC3E}">
        <p14:creationId xmlns:p14="http://schemas.microsoft.com/office/powerpoint/2010/main" val="2783428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onaco" charset="0"/>
                <a:ea typeface="Monaco" charset="0"/>
                <a:cs typeface="Monaco" charset="0"/>
              </a:rPr>
              <a:t>Monomers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913" y="3815539"/>
            <a:ext cx="3502902" cy="18018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668" y="1094960"/>
            <a:ext cx="3810000" cy="2133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246" y="3573445"/>
            <a:ext cx="3556000" cy="2286000"/>
          </a:xfrm>
          <a:prstGeom prst="rect">
            <a:avLst/>
          </a:prstGeom>
        </p:spPr>
      </p:pic>
      <p:sp>
        <p:nvSpPr>
          <p:cNvPr id="7" name="TextBox 6"/>
          <p:cNvSpPr txBox="1"/>
          <p:nvPr/>
        </p:nvSpPr>
        <p:spPr>
          <a:xfrm>
            <a:off x="5413913" y="2215705"/>
            <a:ext cx="2115600" cy="400110"/>
          </a:xfrm>
          <a:prstGeom prst="rect">
            <a:avLst/>
          </a:prstGeom>
          <a:noFill/>
          <a:ln>
            <a:solidFill>
              <a:schemeClr val="tx1"/>
            </a:solidFill>
          </a:ln>
        </p:spPr>
        <p:txBody>
          <a:bodyPr wrap="square" rtlCol="0">
            <a:spAutoFit/>
          </a:bodyPr>
          <a:lstStyle/>
          <a:p>
            <a:r>
              <a:rPr lang="en-US" sz="2000" dirty="0" err="1">
                <a:latin typeface="Monaco" charset="0"/>
                <a:ea typeface="Monaco" charset="0"/>
                <a:cs typeface="Monaco" charset="0"/>
              </a:rPr>
              <a:t>Sinapic</a:t>
            </a:r>
            <a:r>
              <a:rPr lang="en-US" sz="2000" dirty="0">
                <a:latin typeface="Monaco" charset="0"/>
                <a:ea typeface="Monaco" charset="0"/>
                <a:cs typeface="Monaco" charset="0"/>
              </a:rPr>
              <a:t> acid</a:t>
            </a:r>
          </a:p>
        </p:txBody>
      </p:sp>
      <p:sp>
        <p:nvSpPr>
          <p:cNvPr id="8" name="TextBox 7"/>
          <p:cNvSpPr txBox="1"/>
          <p:nvPr/>
        </p:nvSpPr>
        <p:spPr>
          <a:xfrm>
            <a:off x="1120246" y="3585514"/>
            <a:ext cx="2094442" cy="400110"/>
          </a:xfrm>
          <a:prstGeom prst="rect">
            <a:avLst/>
          </a:prstGeom>
          <a:noFill/>
          <a:ln>
            <a:solidFill>
              <a:schemeClr val="tx1"/>
            </a:solidFill>
          </a:ln>
        </p:spPr>
        <p:txBody>
          <a:bodyPr wrap="square" rtlCol="0">
            <a:spAutoFit/>
          </a:bodyPr>
          <a:lstStyle/>
          <a:p>
            <a:r>
              <a:rPr lang="en-US" sz="2000" dirty="0" err="1">
                <a:latin typeface="Monaco" charset="0"/>
                <a:ea typeface="Monaco" charset="0"/>
                <a:cs typeface="Monaco" charset="0"/>
              </a:rPr>
              <a:t>Ferulic</a:t>
            </a:r>
            <a:r>
              <a:rPr lang="en-US" sz="2000" dirty="0">
                <a:latin typeface="Monaco" charset="0"/>
                <a:ea typeface="Monaco" charset="0"/>
                <a:cs typeface="Monaco" charset="0"/>
              </a:rPr>
              <a:t> acid</a:t>
            </a:r>
          </a:p>
        </p:txBody>
      </p:sp>
      <p:sp>
        <p:nvSpPr>
          <p:cNvPr id="9" name="TextBox 8"/>
          <p:cNvSpPr txBox="1"/>
          <p:nvPr/>
        </p:nvSpPr>
        <p:spPr>
          <a:xfrm>
            <a:off x="5221032" y="3731984"/>
            <a:ext cx="2501362" cy="400110"/>
          </a:xfrm>
          <a:prstGeom prst="rect">
            <a:avLst/>
          </a:prstGeom>
          <a:noFill/>
          <a:ln>
            <a:solidFill>
              <a:schemeClr val="tx1"/>
            </a:solidFill>
          </a:ln>
        </p:spPr>
        <p:txBody>
          <a:bodyPr wrap="square" rtlCol="0">
            <a:spAutoFit/>
          </a:bodyPr>
          <a:lstStyle/>
          <a:p>
            <a:r>
              <a:rPr lang="en-US" sz="2000" dirty="0">
                <a:latin typeface="Monaco" charset="0"/>
                <a:ea typeface="Monaco" charset="0"/>
                <a:cs typeface="Monaco" charset="0"/>
              </a:rPr>
              <a:t>P-</a:t>
            </a:r>
            <a:r>
              <a:rPr lang="en-US" sz="2000" dirty="0" err="1">
                <a:latin typeface="Monaco" charset="0"/>
                <a:ea typeface="Monaco" charset="0"/>
                <a:cs typeface="Monaco" charset="0"/>
              </a:rPr>
              <a:t>coumaric</a:t>
            </a:r>
            <a:r>
              <a:rPr lang="en-US" sz="2000" dirty="0">
                <a:latin typeface="Monaco" charset="0"/>
                <a:ea typeface="Monaco" charset="0"/>
                <a:cs typeface="Monaco" charset="0"/>
              </a:rPr>
              <a:t> acid</a:t>
            </a:r>
          </a:p>
        </p:txBody>
      </p:sp>
      <p:sp>
        <p:nvSpPr>
          <p:cNvPr id="3" name="TextBox 2"/>
          <p:cNvSpPr txBox="1"/>
          <p:nvPr/>
        </p:nvSpPr>
        <p:spPr>
          <a:xfrm>
            <a:off x="677334" y="6204330"/>
            <a:ext cx="2712252" cy="261610"/>
          </a:xfrm>
          <a:prstGeom prst="rect">
            <a:avLst/>
          </a:prstGeom>
          <a:noFill/>
        </p:spPr>
        <p:txBody>
          <a:bodyPr wrap="square" rtlCol="0">
            <a:spAutoFit/>
          </a:bodyPr>
          <a:lstStyle/>
          <a:p>
            <a:r>
              <a:rPr lang="en-US" sz="1100" dirty="0">
                <a:latin typeface="Monaco" charset="0"/>
                <a:ea typeface="Monaco" charset="0"/>
                <a:cs typeface="Monaco" charset="0"/>
              </a:rPr>
              <a:t>Source: Sigma Aldrich</a:t>
            </a:r>
          </a:p>
        </p:txBody>
      </p:sp>
    </p:spTree>
    <p:extLst>
      <p:ext uri="{BB962C8B-B14F-4D97-AF65-F5344CB8AC3E}">
        <p14:creationId xmlns:p14="http://schemas.microsoft.com/office/powerpoint/2010/main" val="1508966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636" y="347990"/>
            <a:ext cx="4868443" cy="767938"/>
          </a:xfrm>
        </p:spPr>
        <p:txBody>
          <a:bodyPr>
            <a:noAutofit/>
          </a:bodyPr>
          <a:lstStyle/>
          <a:p>
            <a:r>
              <a:rPr lang="en-US" dirty="0">
                <a:latin typeface="Monaco" charset="0"/>
                <a:ea typeface="Monaco" charset="0"/>
                <a:cs typeface="Monaco" charset="0"/>
              </a:rPr>
              <a:t>Peroxidase Cycle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365" y="1115928"/>
            <a:ext cx="7094267" cy="5628332"/>
          </a:xfrm>
          <a:prstGeom prst="rect">
            <a:avLst/>
          </a:prstGeom>
        </p:spPr>
      </p:pic>
      <p:sp>
        <p:nvSpPr>
          <p:cNvPr id="6" name="TextBox 5"/>
          <p:cNvSpPr txBox="1"/>
          <p:nvPr/>
        </p:nvSpPr>
        <p:spPr>
          <a:xfrm>
            <a:off x="677334" y="6462061"/>
            <a:ext cx="3342290" cy="261610"/>
          </a:xfrm>
          <a:prstGeom prst="rect">
            <a:avLst/>
          </a:prstGeom>
          <a:noFill/>
        </p:spPr>
        <p:txBody>
          <a:bodyPr wrap="square" rtlCol="0">
            <a:spAutoFit/>
          </a:bodyPr>
          <a:lstStyle/>
          <a:p>
            <a:r>
              <a:rPr lang="en-US" sz="1100" dirty="0">
                <a:latin typeface="Monaco" charset="0"/>
                <a:ea typeface="Monaco" charset="0"/>
                <a:cs typeface="Monaco" charset="0"/>
              </a:rPr>
              <a:t>Source: Chemistry Wiki</a:t>
            </a:r>
          </a:p>
        </p:txBody>
      </p:sp>
    </p:spTree>
    <p:extLst>
      <p:ext uri="{BB962C8B-B14F-4D97-AF65-F5344CB8AC3E}">
        <p14:creationId xmlns:p14="http://schemas.microsoft.com/office/powerpoint/2010/main" val="55560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634" y="424418"/>
            <a:ext cx="8596668" cy="1320800"/>
          </a:xfrm>
        </p:spPr>
        <p:txBody>
          <a:bodyPr/>
          <a:lstStyle/>
          <a:p>
            <a:r>
              <a:rPr lang="en-US" dirty="0" err="1">
                <a:latin typeface="Monaco" charset="0"/>
                <a:ea typeface="Monaco" charset="0"/>
                <a:cs typeface="Monaco" charset="0"/>
              </a:rPr>
              <a:t>Ferulic</a:t>
            </a:r>
            <a:r>
              <a:rPr lang="en-US" dirty="0">
                <a:latin typeface="Monaco" charset="0"/>
                <a:ea typeface="Monaco" charset="0"/>
                <a:cs typeface="Monaco" charset="0"/>
              </a:rPr>
              <a:t> Acid</a:t>
            </a:r>
          </a:p>
        </p:txBody>
      </p:sp>
      <p:sp>
        <p:nvSpPr>
          <p:cNvPr id="7" name="TextBox 6"/>
          <p:cNvSpPr txBox="1"/>
          <p:nvPr/>
        </p:nvSpPr>
        <p:spPr>
          <a:xfrm>
            <a:off x="3436007" y="1962159"/>
            <a:ext cx="635000" cy="369332"/>
          </a:xfrm>
          <a:prstGeom prst="rect">
            <a:avLst/>
          </a:prstGeom>
          <a:noFill/>
        </p:spPr>
        <p:txBody>
          <a:bodyPr wrap="square" rtlCol="0">
            <a:spAutoFit/>
          </a:bodyPr>
          <a:lstStyle/>
          <a:p>
            <a:r>
              <a:rPr lang="en-US" b="1" dirty="0">
                <a:solidFill>
                  <a:srgbClr val="FF0000"/>
                </a:solidFill>
                <a:latin typeface="Monaco" charset="0"/>
                <a:ea typeface="Monaco" charset="0"/>
                <a:cs typeface="Monaco" charset="0"/>
              </a:rPr>
              <a:t>O-4</a:t>
            </a:r>
          </a:p>
        </p:txBody>
      </p:sp>
      <p:sp>
        <p:nvSpPr>
          <p:cNvPr id="8" name="TextBox 7"/>
          <p:cNvSpPr txBox="1"/>
          <p:nvPr/>
        </p:nvSpPr>
        <p:spPr>
          <a:xfrm>
            <a:off x="5889484" y="1945838"/>
            <a:ext cx="635000" cy="369332"/>
          </a:xfrm>
          <a:prstGeom prst="rect">
            <a:avLst/>
          </a:prstGeom>
          <a:noFill/>
        </p:spPr>
        <p:txBody>
          <a:bodyPr wrap="square" rtlCol="0">
            <a:spAutoFit/>
          </a:bodyPr>
          <a:lstStyle/>
          <a:p>
            <a:r>
              <a:rPr lang="en-US" b="1" dirty="0">
                <a:solidFill>
                  <a:srgbClr val="FF0000"/>
                </a:solidFill>
                <a:latin typeface="Monaco" charset="0"/>
                <a:ea typeface="Monaco" charset="0"/>
                <a:cs typeface="Monaco" charset="0"/>
              </a:rPr>
              <a:t>C-5</a:t>
            </a:r>
          </a:p>
        </p:txBody>
      </p:sp>
      <p:sp>
        <p:nvSpPr>
          <p:cNvPr id="9" name="TextBox 8"/>
          <p:cNvSpPr txBox="1"/>
          <p:nvPr/>
        </p:nvSpPr>
        <p:spPr>
          <a:xfrm>
            <a:off x="8071308" y="1962159"/>
            <a:ext cx="635000" cy="369332"/>
          </a:xfrm>
          <a:prstGeom prst="rect">
            <a:avLst/>
          </a:prstGeom>
          <a:noFill/>
        </p:spPr>
        <p:txBody>
          <a:bodyPr wrap="square" rtlCol="0">
            <a:spAutoFit/>
          </a:bodyPr>
          <a:lstStyle/>
          <a:p>
            <a:r>
              <a:rPr lang="en-US" b="1" dirty="0">
                <a:solidFill>
                  <a:srgbClr val="FF0000"/>
                </a:solidFill>
                <a:latin typeface="Monaco" charset="0"/>
                <a:ea typeface="Monaco" charset="0"/>
                <a:cs typeface="Monaco" charset="0"/>
              </a:rPr>
              <a:t>C-1</a:t>
            </a:r>
          </a:p>
        </p:txBody>
      </p:sp>
      <p:sp>
        <p:nvSpPr>
          <p:cNvPr id="10" name="TextBox 9"/>
          <p:cNvSpPr txBox="1"/>
          <p:nvPr/>
        </p:nvSpPr>
        <p:spPr>
          <a:xfrm>
            <a:off x="10312211" y="1962159"/>
            <a:ext cx="635000" cy="369332"/>
          </a:xfrm>
          <a:prstGeom prst="rect">
            <a:avLst/>
          </a:prstGeom>
          <a:noFill/>
        </p:spPr>
        <p:txBody>
          <a:bodyPr wrap="square" rtlCol="0">
            <a:spAutoFit/>
          </a:bodyPr>
          <a:lstStyle/>
          <a:p>
            <a:r>
              <a:rPr lang="en-US" b="1" dirty="0">
                <a:solidFill>
                  <a:srgbClr val="FF0000"/>
                </a:solidFill>
                <a:latin typeface="Monaco" charset="0"/>
                <a:ea typeface="Monaco" charset="0"/>
                <a:cs typeface="Monaco" charset="0"/>
              </a:rPr>
              <a:t>C-</a:t>
            </a:r>
            <a:r>
              <a:rPr lang="el-GR" dirty="0">
                <a:solidFill>
                  <a:srgbClr val="FF0000"/>
                </a:solidFill>
                <a:latin typeface="Monaco" charset="0"/>
                <a:ea typeface="Monaco" charset="0"/>
                <a:cs typeface="Monaco" charset="0"/>
              </a:rPr>
              <a:t>β</a:t>
            </a:r>
            <a:endParaRPr lang="en-US" b="1" dirty="0">
              <a:solidFill>
                <a:srgbClr val="FF0000"/>
              </a:solidFill>
              <a:latin typeface="Monaco" charset="0"/>
              <a:ea typeface="Monaco" charset="0"/>
              <a:cs typeface="Monaco"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367" y="2347254"/>
            <a:ext cx="2150721" cy="31447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1199" y="2330934"/>
            <a:ext cx="2265416" cy="312843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0840" y="2315170"/>
            <a:ext cx="2150722" cy="314475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6131" y="2363575"/>
            <a:ext cx="2127335" cy="312843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981" y="2363575"/>
            <a:ext cx="2117236" cy="3095791"/>
          </a:xfrm>
          <a:prstGeom prst="rect">
            <a:avLst/>
          </a:prstGeom>
        </p:spPr>
      </p:pic>
      <p:sp>
        <p:nvSpPr>
          <p:cNvPr id="13" name="TextBox 12"/>
          <p:cNvSpPr txBox="1"/>
          <p:nvPr/>
        </p:nvSpPr>
        <p:spPr>
          <a:xfrm>
            <a:off x="1107399" y="1945838"/>
            <a:ext cx="1178400" cy="369332"/>
          </a:xfrm>
          <a:prstGeom prst="rect">
            <a:avLst/>
          </a:prstGeom>
          <a:noFill/>
        </p:spPr>
        <p:txBody>
          <a:bodyPr wrap="square" rtlCol="0">
            <a:spAutoFit/>
          </a:bodyPr>
          <a:lstStyle/>
          <a:p>
            <a:r>
              <a:rPr lang="en-US" dirty="0">
                <a:solidFill>
                  <a:srgbClr val="FF0000"/>
                </a:solidFill>
                <a:latin typeface="Monaco" charset="0"/>
                <a:ea typeface="Monaco" charset="0"/>
                <a:cs typeface="Monaco" charset="0"/>
              </a:rPr>
              <a:t>monomer</a:t>
            </a:r>
          </a:p>
        </p:txBody>
      </p:sp>
    </p:spTree>
    <p:extLst>
      <p:ext uri="{BB962C8B-B14F-4D97-AF65-F5344CB8AC3E}">
        <p14:creationId xmlns:p14="http://schemas.microsoft.com/office/powerpoint/2010/main" val="1197407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6804121" cy="744187"/>
          </a:xfrm>
        </p:spPr>
        <p:txBody>
          <a:bodyPr/>
          <a:lstStyle/>
          <a:p>
            <a:r>
              <a:rPr lang="en-US" dirty="0">
                <a:latin typeface="Monaco" charset="0"/>
                <a:ea typeface="Monaco" charset="0"/>
                <a:cs typeface="Monaco" charset="0"/>
              </a:rPr>
              <a:t>Radical-Radical Coupling</a:t>
            </a:r>
          </a:p>
        </p:txBody>
      </p:sp>
      <p:pic>
        <p:nvPicPr>
          <p:cNvPr id="5" name="Content Placeholder 5">
            <a:extLst>
              <a:ext uri="{FF2B5EF4-FFF2-40B4-BE49-F238E27FC236}">
                <a16:creationId xmlns:a16="http://schemas.microsoft.com/office/drawing/2014/main" id="{48C989ED-C4A2-408D-BEAB-4051B74A46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0461" y="1547445"/>
            <a:ext cx="8556139" cy="4532079"/>
          </a:xfrm>
        </p:spPr>
      </p:pic>
    </p:spTree>
    <p:extLst>
      <p:ext uri="{BB962C8B-B14F-4D97-AF65-F5344CB8AC3E}">
        <p14:creationId xmlns:p14="http://schemas.microsoft.com/office/powerpoint/2010/main" val="801670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54635" cy="672935"/>
          </a:xfrm>
        </p:spPr>
        <p:txBody>
          <a:bodyPr/>
          <a:lstStyle/>
          <a:p>
            <a:r>
              <a:rPr lang="en-US">
                <a:latin typeface="Monaco" charset="0"/>
                <a:ea typeface="Monaco" charset="0"/>
                <a:cs typeface="Monaco" charset="0"/>
              </a:rPr>
              <a:t>Objective</a:t>
            </a:r>
          </a:p>
        </p:txBody>
      </p:sp>
      <p:sp>
        <p:nvSpPr>
          <p:cNvPr id="4" name="TextBox 3"/>
          <p:cNvSpPr txBox="1"/>
          <p:nvPr/>
        </p:nvSpPr>
        <p:spPr>
          <a:xfrm>
            <a:off x="677334" y="1698172"/>
            <a:ext cx="7825839" cy="2031325"/>
          </a:xfrm>
          <a:prstGeom prst="rect">
            <a:avLst/>
          </a:prstGeom>
          <a:noFill/>
        </p:spPr>
        <p:txBody>
          <a:bodyPr wrap="square" rtlCol="0">
            <a:spAutoFit/>
          </a:bodyPr>
          <a:lstStyle/>
          <a:p>
            <a:pPr marL="285750" indent="-285750">
              <a:buFont typeface="Arial" charset="0"/>
              <a:buChar char="•"/>
            </a:pPr>
            <a:r>
              <a:rPr lang="en-US" dirty="0">
                <a:latin typeface="Monaco" charset="0"/>
                <a:ea typeface="Monaco" charset="0"/>
                <a:cs typeface="Monaco" charset="0"/>
              </a:rPr>
              <a:t>Oxidation reactions with monomers</a:t>
            </a:r>
          </a:p>
          <a:p>
            <a:pPr marL="742950" lvl="1" indent="-285750">
              <a:buFont typeface="Arial" charset="0"/>
              <a:buChar char="•"/>
            </a:pPr>
            <a:r>
              <a:rPr lang="en-US" dirty="0">
                <a:latin typeface="Monaco" charset="0"/>
                <a:ea typeface="Monaco" charset="0"/>
                <a:cs typeface="Monaco" charset="0"/>
              </a:rPr>
              <a:t>Determine oxidation products</a:t>
            </a:r>
          </a:p>
          <a:p>
            <a:pPr marL="285750" indent="-285750">
              <a:buFont typeface="Arial" charset="0"/>
              <a:buChar char="•"/>
            </a:pPr>
            <a:r>
              <a:rPr lang="en-US" dirty="0">
                <a:latin typeface="Monaco" charset="0"/>
                <a:ea typeface="Monaco" charset="0"/>
                <a:cs typeface="Monaco" charset="0"/>
              </a:rPr>
              <a:t>Determine coupling constants for radical locations</a:t>
            </a:r>
          </a:p>
          <a:p>
            <a:pPr marL="742950" lvl="1" indent="-285750">
              <a:buFont typeface="Arial" charset="0"/>
              <a:buChar char="•"/>
            </a:pPr>
            <a:r>
              <a:rPr lang="en-US" dirty="0">
                <a:latin typeface="Monaco" charset="0"/>
                <a:ea typeface="Monaco" charset="0"/>
                <a:cs typeface="Monaco" charset="0"/>
              </a:rPr>
              <a:t>Allows us to predict likely coupling locations</a:t>
            </a:r>
          </a:p>
          <a:p>
            <a:pPr marL="742950" lvl="1" indent="-285750">
              <a:buFont typeface="Arial" charset="0"/>
              <a:buChar char="•"/>
            </a:pPr>
            <a:r>
              <a:rPr lang="en-US" dirty="0">
                <a:latin typeface="Monaco" charset="0"/>
                <a:ea typeface="Monaco" charset="0"/>
                <a:cs typeface="Monaco" charset="0"/>
              </a:rPr>
              <a:t>Predict potential structures and likelihoods</a:t>
            </a:r>
          </a:p>
          <a:p>
            <a:pPr marL="742950" lvl="1" indent="-285750">
              <a:buFont typeface="Arial" charset="0"/>
              <a:buChar char="•"/>
            </a:pPr>
            <a:endParaRPr lang="en-US" dirty="0">
              <a:latin typeface="Monaco" charset="0"/>
              <a:ea typeface="Monaco" charset="0"/>
              <a:cs typeface="Monaco" charset="0"/>
            </a:endParaRPr>
          </a:p>
          <a:p>
            <a:pPr marL="285750" indent="-285750">
              <a:buFont typeface="Arial" charset="0"/>
              <a:buChar char="•"/>
            </a:pPr>
            <a:endParaRPr lang="en-US" dirty="0">
              <a:latin typeface="Monaco" charset="0"/>
              <a:ea typeface="Monaco" charset="0"/>
              <a:cs typeface="Monaco" charset="0"/>
            </a:endParaRPr>
          </a:p>
        </p:txBody>
      </p:sp>
    </p:spTree>
    <p:extLst>
      <p:ext uri="{BB962C8B-B14F-4D97-AF65-F5344CB8AC3E}">
        <p14:creationId xmlns:p14="http://schemas.microsoft.com/office/powerpoint/2010/main" val="358885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7678390" cy="661060"/>
          </a:xfrm>
        </p:spPr>
        <p:txBody>
          <a:bodyPr>
            <a:normAutofit/>
          </a:bodyPr>
          <a:lstStyle/>
          <a:p>
            <a:r>
              <a:rPr lang="en-US">
                <a:latin typeface="Monaco" charset="0"/>
                <a:ea typeface="Monaco" charset="0"/>
                <a:cs typeface="Monaco" charset="0"/>
              </a:rPr>
              <a:t>Beaker Reactions Performed</a:t>
            </a:r>
          </a:p>
        </p:txBody>
      </p:sp>
      <p:sp>
        <p:nvSpPr>
          <p:cNvPr id="6" name="TextBox 5"/>
          <p:cNvSpPr txBox="1"/>
          <p:nvPr/>
        </p:nvSpPr>
        <p:spPr>
          <a:xfrm>
            <a:off x="677334" y="1270660"/>
            <a:ext cx="9409642" cy="1938992"/>
          </a:xfrm>
          <a:prstGeom prst="rect">
            <a:avLst/>
          </a:prstGeom>
          <a:noFill/>
        </p:spPr>
        <p:txBody>
          <a:bodyPr wrap="square" rtlCol="0">
            <a:spAutoFit/>
          </a:bodyPr>
          <a:lstStyle/>
          <a:p>
            <a:pPr marL="285750" indent="-285750">
              <a:buFont typeface="Arial" charset="0"/>
              <a:buChar char="•"/>
            </a:pPr>
            <a:r>
              <a:rPr lang="en-US" sz="2000" dirty="0">
                <a:latin typeface="Monaco" charset="0"/>
                <a:ea typeface="Monaco" charset="0"/>
                <a:cs typeface="Monaco" charset="0"/>
              </a:rPr>
              <a:t>Used each monomer</a:t>
            </a:r>
          </a:p>
          <a:p>
            <a:pPr marL="742950" lvl="1" indent="-285750">
              <a:buFont typeface="Arial" charset="0"/>
              <a:buChar char="•"/>
            </a:pPr>
            <a:r>
              <a:rPr lang="en-US" sz="2000" dirty="0">
                <a:latin typeface="Monaco" charset="0"/>
                <a:ea typeface="Monaco" charset="0"/>
                <a:cs typeface="Monaco" charset="0"/>
              </a:rPr>
              <a:t>Focus was </a:t>
            </a:r>
            <a:r>
              <a:rPr lang="en-US" sz="2000" dirty="0" err="1">
                <a:latin typeface="Monaco" charset="0"/>
                <a:ea typeface="Monaco" charset="0"/>
                <a:cs typeface="Monaco" charset="0"/>
              </a:rPr>
              <a:t>ferulic</a:t>
            </a:r>
            <a:r>
              <a:rPr lang="en-US" sz="2000" dirty="0">
                <a:latin typeface="Monaco" charset="0"/>
                <a:ea typeface="Monaco" charset="0"/>
                <a:cs typeface="Monaco" charset="0"/>
              </a:rPr>
              <a:t> acid</a:t>
            </a:r>
          </a:p>
          <a:p>
            <a:pPr marL="285750" indent="-285750">
              <a:buFont typeface="Arial" charset="0"/>
              <a:buChar char="•"/>
            </a:pPr>
            <a:r>
              <a:rPr lang="en-US" sz="2000" dirty="0">
                <a:latin typeface="Monaco" charset="0"/>
                <a:ea typeface="Monaco" charset="0"/>
                <a:cs typeface="Monaco" charset="0"/>
              </a:rPr>
              <a:t>Created solution of desired monomer, and mixed with varying concentrations of hydrogen peroxide and HRP (enzyme)</a:t>
            </a:r>
          </a:p>
          <a:p>
            <a:pPr marL="285750" indent="-285750">
              <a:buFont typeface="Arial" charset="0"/>
              <a:buChar char="•"/>
            </a:pPr>
            <a:r>
              <a:rPr lang="en-US" sz="2000" dirty="0">
                <a:latin typeface="Monaco" charset="0"/>
                <a:ea typeface="Monaco" charset="0"/>
                <a:cs typeface="Monaco" charset="0"/>
              </a:rPr>
              <a:t>Analyzed findings via HPLC</a:t>
            </a:r>
          </a:p>
        </p:txBody>
      </p:sp>
      <p:sp>
        <p:nvSpPr>
          <p:cNvPr id="3" name="TextBox 2"/>
          <p:cNvSpPr txBox="1"/>
          <p:nvPr/>
        </p:nvSpPr>
        <p:spPr>
          <a:xfrm>
            <a:off x="1948669" y="4966138"/>
            <a:ext cx="2158400" cy="523220"/>
          </a:xfrm>
          <a:prstGeom prst="rect">
            <a:avLst/>
          </a:prstGeom>
          <a:noFill/>
        </p:spPr>
        <p:txBody>
          <a:bodyPr wrap="square" rtlCol="0">
            <a:spAutoFit/>
          </a:bodyPr>
          <a:lstStyle/>
          <a:p>
            <a:r>
              <a:rPr lang="en-US" sz="2800" b="1" dirty="0">
                <a:latin typeface="Monaco" charset="0"/>
                <a:ea typeface="Monaco" charset="0"/>
                <a:cs typeface="Monaco" charset="0"/>
              </a:rPr>
              <a:t>Substrate</a:t>
            </a:r>
          </a:p>
        </p:txBody>
      </p:sp>
      <p:sp>
        <p:nvSpPr>
          <p:cNvPr id="4" name="TextBox 3"/>
          <p:cNvSpPr txBox="1"/>
          <p:nvPr/>
        </p:nvSpPr>
        <p:spPr>
          <a:xfrm>
            <a:off x="4292645" y="4966138"/>
            <a:ext cx="378372" cy="523220"/>
          </a:xfrm>
          <a:prstGeom prst="rect">
            <a:avLst/>
          </a:prstGeom>
          <a:noFill/>
        </p:spPr>
        <p:txBody>
          <a:bodyPr wrap="square" rtlCol="0">
            <a:spAutoFit/>
          </a:bodyPr>
          <a:lstStyle/>
          <a:p>
            <a:r>
              <a:rPr lang="en-US" sz="2800" b="1" dirty="0">
                <a:latin typeface="Monaco" charset="0"/>
                <a:ea typeface="Monaco" charset="0"/>
                <a:cs typeface="Monaco" charset="0"/>
              </a:rPr>
              <a:t>+</a:t>
            </a:r>
          </a:p>
        </p:txBody>
      </p:sp>
      <p:sp>
        <p:nvSpPr>
          <p:cNvPr id="5" name="TextBox 4"/>
          <p:cNvSpPr txBox="1"/>
          <p:nvPr/>
        </p:nvSpPr>
        <p:spPr>
          <a:xfrm>
            <a:off x="4951185" y="4966138"/>
            <a:ext cx="1003247" cy="523220"/>
          </a:xfrm>
          <a:prstGeom prst="rect">
            <a:avLst/>
          </a:prstGeom>
          <a:noFill/>
        </p:spPr>
        <p:txBody>
          <a:bodyPr wrap="square" rtlCol="0">
            <a:spAutoFit/>
          </a:bodyPr>
          <a:lstStyle/>
          <a:p>
            <a:r>
              <a:rPr lang="en-US" sz="2800" b="1" dirty="0">
                <a:latin typeface="Monaco" charset="0"/>
                <a:ea typeface="Monaco" charset="0"/>
                <a:cs typeface="Monaco" charset="0"/>
              </a:rPr>
              <a:t>H</a:t>
            </a:r>
            <a:r>
              <a:rPr lang="en-US" sz="2800" b="1" baseline="-25000" dirty="0">
                <a:latin typeface="Monaco" charset="0"/>
                <a:ea typeface="Monaco" charset="0"/>
                <a:cs typeface="Monaco" charset="0"/>
              </a:rPr>
              <a:t>2</a:t>
            </a:r>
            <a:r>
              <a:rPr lang="en-US" sz="2800" b="1" dirty="0">
                <a:latin typeface="Monaco" charset="0"/>
                <a:ea typeface="Monaco" charset="0"/>
                <a:cs typeface="Monaco" charset="0"/>
              </a:rPr>
              <a:t>O</a:t>
            </a:r>
            <a:r>
              <a:rPr lang="en-US" sz="2800" b="1" baseline="-25000" dirty="0">
                <a:latin typeface="Monaco" charset="0"/>
                <a:ea typeface="Monaco" charset="0"/>
                <a:cs typeface="Monaco" charset="0"/>
              </a:rPr>
              <a:t>2</a:t>
            </a:r>
            <a:endParaRPr lang="en-US" sz="2800" b="1" dirty="0">
              <a:latin typeface="Monaco" charset="0"/>
              <a:ea typeface="Monaco" charset="0"/>
              <a:cs typeface="Monaco" charset="0"/>
            </a:endParaRPr>
          </a:p>
        </p:txBody>
      </p:sp>
      <p:sp>
        <p:nvSpPr>
          <p:cNvPr id="9" name="TextBox 8"/>
          <p:cNvSpPr txBox="1"/>
          <p:nvPr/>
        </p:nvSpPr>
        <p:spPr>
          <a:xfrm>
            <a:off x="6234601" y="4966138"/>
            <a:ext cx="536028" cy="523220"/>
          </a:xfrm>
          <a:prstGeom prst="rect">
            <a:avLst/>
          </a:prstGeom>
          <a:noFill/>
        </p:spPr>
        <p:txBody>
          <a:bodyPr wrap="square" rtlCol="0">
            <a:spAutoFit/>
          </a:bodyPr>
          <a:lstStyle/>
          <a:p>
            <a:r>
              <a:rPr lang="en-US" sz="2800" b="1" dirty="0">
                <a:latin typeface="Monaco" charset="0"/>
                <a:ea typeface="Monaco" charset="0"/>
                <a:cs typeface="Monaco" charset="0"/>
              </a:rPr>
              <a:t>+</a:t>
            </a:r>
          </a:p>
        </p:txBody>
      </p:sp>
      <p:sp>
        <p:nvSpPr>
          <p:cNvPr id="10" name="TextBox 9"/>
          <p:cNvSpPr txBox="1"/>
          <p:nvPr/>
        </p:nvSpPr>
        <p:spPr>
          <a:xfrm>
            <a:off x="6956205" y="4966139"/>
            <a:ext cx="829073" cy="523220"/>
          </a:xfrm>
          <a:prstGeom prst="rect">
            <a:avLst/>
          </a:prstGeom>
          <a:noFill/>
        </p:spPr>
        <p:txBody>
          <a:bodyPr wrap="square" rtlCol="0">
            <a:spAutoFit/>
          </a:bodyPr>
          <a:lstStyle/>
          <a:p>
            <a:r>
              <a:rPr lang="en-US" sz="2800" b="1" dirty="0">
                <a:latin typeface="Monaco" charset="0"/>
                <a:ea typeface="Monaco" charset="0"/>
                <a:cs typeface="Monaco" charset="0"/>
              </a:rPr>
              <a:t>HRP</a:t>
            </a:r>
          </a:p>
        </p:txBody>
      </p:sp>
      <p:sp>
        <p:nvSpPr>
          <p:cNvPr id="11" name="TextBox 10"/>
          <p:cNvSpPr txBox="1"/>
          <p:nvPr/>
        </p:nvSpPr>
        <p:spPr>
          <a:xfrm>
            <a:off x="1466193" y="4461641"/>
            <a:ext cx="6889531" cy="1497725"/>
          </a:xfrm>
          <a:prstGeom prst="rect">
            <a:avLst/>
          </a:prstGeom>
          <a:noFill/>
          <a:ln w="28575">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675258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830" y="317676"/>
            <a:ext cx="9202936" cy="1320800"/>
          </a:xfrm>
        </p:spPr>
        <p:txBody>
          <a:bodyPr/>
          <a:lstStyle/>
          <a:p>
            <a:r>
              <a:rPr lang="en-US" dirty="0"/>
              <a:t>High Performance </a:t>
            </a:r>
            <a:r>
              <a:rPr lang="en-US"/>
              <a:t>Liquid Chromatography</a:t>
            </a:r>
            <a:endParaRPr lang="en-US" dirty="0"/>
          </a:p>
        </p:txBody>
      </p:sp>
      <p:sp>
        <p:nvSpPr>
          <p:cNvPr id="4" name="TextBox 3"/>
          <p:cNvSpPr txBox="1"/>
          <p:nvPr/>
        </p:nvSpPr>
        <p:spPr>
          <a:xfrm>
            <a:off x="648987" y="1254135"/>
            <a:ext cx="4194704" cy="3785652"/>
          </a:xfrm>
          <a:prstGeom prst="rect">
            <a:avLst/>
          </a:prstGeom>
          <a:noFill/>
        </p:spPr>
        <p:txBody>
          <a:bodyPr wrap="square" rtlCol="0">
            <a:spAutoFit/>
          </a:bodyPr>
          <a:lstStyle/>
          <a:p>
            <a:pPr marL="285750" indent="-285750">
              <a:buFont typeface="Arial" charset="0"/>
              <a:buChar char="•"/>
            </a:pPr>
            <a:r>
              <a:rPr lang="en-US" sz="2400" dirty="0">
                <a:latin typeface="Monaco" charset="0"/>
                <a:ea typeface="Monaco" charset="0"/>
                <a:cs typeface="Monaco" charset="0"/>
              </a:rPr>
              <a:t>Determine whether oxidative products have been produced from reaction with  H</a:t>
            </a:r>
            <a:r>
              <a:rPr lang="en-US" sz="2400" baseline="-25000" dirty="0">
                <a:latin typeface="Monaco" charset="0"/>
                <a:ea typeface="Monaco" charset="0"/>
                <a:cs typeface="Monaco" charset="0"/>
              </a:rPr>
              <a:t>2</a:t>
            </a:r>
            <a:r>
              <a:rPr lang="en-US" sz="2400" dirty="0">
                <a:latin typeface="Monaco" charset="0"/>
                <a:ea typeface="Monaco" charset="0"/>
                <a:cs typeface="Monaco" charset="0"/>
              </a:rPr>
              <a:t>O</a:t>
            </a:r>
            <a:r>
              <a:rPr lang="en-US" sz="2400" baseline="-25000" dirty="0">
                <a:latin typeface="Monaco" charset="0"/>
                <a:ea typeface="Monaco" charset="0"/>
                <a:cs typeface="Monaco" charset="0"/>
              </a:rPr>
              <a:t>2</a:t>
            </a:r>
            <a:r>
              <a:rPr lang="en-US" sz="2400" dirty="0">
                <a:latin typeface="Monaco" charset="0"/>
                <a:ea typeface="Monaco" charset="0"/>
                <a:cs typeface="Monaco" charset="0"/>
              </a:rPr>
              <a:t> &amp; enzyme</a:t>
            </a:r>
          </a:p>
          <a:p>
            <a:pPr marL="285750" indent="-285750">
              <a:buFont typeface="Arial" charset="0"/>
              <a:buChar char="•"/>
            </a:pPr>
            <a:endParaRPr lang="en-US" sz="2400" dirty="0">
              <a:latin typeface="Monaco" charset="0"/>
              <a:ea typeface="Monaco" charset="0"/>
              <a:cs typeface="Monaco" charset="0"/>
            </a:endParaRPr>
          </a:p>
          <a:p>
            <a:pPr marL="285750" indent="-285750">
              <a:buFont typeface="Arial" charset="0"/>
              <a:buChar char="•"/>
            </a:pPr>
            <a:r>
              <a:rPr lang="en-US" sz="2400" dirty="0">
                <a:latin typeface="Monaco" charset="0"/>
                <a:ea typeface="Monaco" charset="0"/>
                <a:cs typeface="Monaco" charset="0"/>
              </a:rPr>
              <a:t>The more standard that is consumed, then the more products expected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9512" y="1450790"/>
            <a:ext cx="3789670" cy="5230442"/>
          </a:xfrm>
          <a:prstGeom prst="rect">
            <a:avLst/>
          </a:prstGeom>
        </p:spPr>
      </p:pic>
      <p:sp>
        <p:nvSpPr>
          <p:cNvPr id="6" name="TextBox 5"/>
          <p:cNvSpPr txBox="1"/>
          <p:nvPr/>
        </p:nvSpPr>
        <p:spPr>
          <a:xfrm>
            <a:off x="5901732" y="3105247"/>
            <a:ext cx="2777993" cy="3360716"/>
          </a:xfrm>
          <a:prstGeom prst="rect">
            <a:avLst/>
          </a:prstGeom>
          <a:noFill/>
          <a:ln>
            <a:solidFill>
              <a:srgbClr val="FF0000"/>
            </a:solidFill>
          </a:ln>
        </p:spPr>
        <p:txBody>
          <a:bodyPr wrap="square" rtlCol="0">
            <a:spAutoFit/>
          </a:bodyPr>
          <a:lstStyle/>
          <a:p>
            <a:endParaRPr lang="en-US"/>
          </a:p>
        </p:txBody>
      </p:sp>
      <p:sp>
        <p:nvSpPr>
          <p:cNvPr id="7" name="TextBox 6"/>
          <p:cNvSpPr txBox="1"/>
          <p:nvPr/>
        </p:nvSpPr>
        <p:spPr>
          <a:xfrm>
            <a:off x="7523028" y="3990577"/>
            <a:ext cx="1110333" cy="338554"/>
          </a:xfrm>
          <a:prstGeom prst="rect">
            <a:avLst/>
          </a:prstGeom>
          <a:noFill/>
        </p:spPr>
        <p:txBody>
          <a:bodyPr wrap="square" rtlCol="0">
            <a:spAutoFit/>
          </a:bodyPr>
          <a:lstStyle/>
          <a:p>
            <a:r>
              <a:rPr lang="en-US" sz="1600" b="1" dirty="0">
                <a:latin typeface="Monaco" charset="0"/>
                <a:ea typeface="Monaco" charset="0"/>
                <a:cs typeface="Monaco" charset="0"/>
              </a:rPr>
              <a:t>0.25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8" name="TextBox 7"/>
          <p:cNvSpPr txBox="1"/>
          <p:nvPr/>
        </p:nvSpPr>
        <p:spPr>
          <a:xfrm>
            <a:off x="7523027" y="4910573"/>
            <a:ext cx="1110333" cy="338554"/>
          </a:xfrm>
          <a:prstGeom prst="rect">
            <a:avLst/>
          </a:prstGeom>
          <a:noFill/>
        </p:spPr>
        <p:txBody>
          <a:bodyPr wrap="square" rtlCol="0">
            <a:spAutoFit/>
          </a:bodyPr>
          <a:lstStyle/>
          <a:p>
            <a:r>
              <a:rPr lang="en-US" sz="1600" b="1" dirty="0">
                <a:latin typeface="Monaco" charset="0"/>
                <a:ea typeface="Monaco" charset="0"/>
                <a:cs typeface="Monaco" charset="0"/>
              </a:rPr>
              <a:t>0.50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9" name="TextBox 8"/>
          <p:cNvSpPr txBox="1"/>
          <p:nvPr/>
        </p:nvSpPr>
        <p:spPr>
          <a:xfrm>
            <a:off x="7523027" y="5837616"/>
            <a:ext cx="1110333" cy="338554"/>
          </a:xfrm>
          <a:prstGeom prst="rect">
            <a:avLst/>
          </a:prstGeom>
          <a:noFill/>
        </p:spPr>
        <p:txBody>
          <a:bodyPr wrap="square" rtlCol="0">
            <a:spAutoFit/>
          </a:bodyPr>
          <a:lstStyle/>
          <a:p>
            <a:r>
              <a:rPr lang="en-US" sz="1600" b="1" dirty="0">
                <a:latin typeface="Monaco" charset="0"/>
                <a:ea typeface="Monaco" charset="0"/>
                <a:cs typeface="Monaco" charset="0"/>
              </a:rPr>
              <a:t>1.00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0" name="TextBox 9"/>
          <p:cNvSpPr txBox="1"/>
          <p:nvPr/>
        </p:nvSpPr>
        <p:spPr>
          <a:xfrm>
            <a:off x="7363326" y="3105247"/>
            <a:ext cx="1270033" cy="338554"/>
          </a:xfrm>
          <a:prstGeom prst="rect">
            <a:avLst/>
          </a:prstGeom>
          <a:noFill/>
        </p:spPr>
        <p:txBody>
          <a:bodyPr wrap="square" rtlCol="0">
            <a:spAutoFit/>
          </a:bodyPr>
          <a:lstStyle/>
          <a:p>
            <a:r>
              <a:rPr lang="en-US" sz="1600" b="1" dirty="0">
                <a:latin typeface="Monaco" charset="0"/>
                <a:ea typeface="Monaco" charset="0"/>
                <a:cs typeface="Monaco" charset="0"/>
              </a:rPr>
              <a:t>standard</a:t>
            </a:r>
          </a:p>
        </p:txBody>
      </p:sp>
    </p:spTree>
    <p:extLst>
      <p:ext uri="{BB962C8B-B14F-4D97-AF65-F5344CB8AC3E}">
        <p14:creationId xmlns:p14="http://schemas.microsoft.com/office/powerpoint/2010/main" val="19962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BA84C2-78E4-4DF1-9F39-C531B85DDD83}"/>
              </a:ext>
            </a:extLst>
          </p:cNvPr>
          <p:cNvPicPr>
            <a:picLocks noChangeAspect="1"/>
          </p:cNvPicPr>
          <p:nvPr/>
        </p:nvPicPr>
        <p:blipFill rotWithShape="1">
          <a:blip r:embed="rId3"/>
          <a:srcRect b="10440"/>
          <a:stretch/>
        </p:blipFill>
        <p:spPr>
          <a:xfrm>
            <a:off x="496721" y="0"/>
            <a:ext cx="11198558" cy="6142008"/>
          </a:xfrm>
          <a:prstGeom prst="rect">
            <a:avLst/>
          </a:prstGeom>
        </p:spPr>
      </p:pic>
      <p:sp>
        <p:nvSpPr>
          <p:cNvPr id="19" name="Rectangle 18">
            <a:extLst>
              <a:ext uri="{FF2B5EF4-FFF2-40B4-BE49-F238E27FC236}">
                <a16:creationId xmlns:a16="http://schemas.microsoft.com/office/drawing/2014/main" id="{2B6262D2-920B-4BBC-811A-97A4148DD904}"/>
              </a:ext>
            </a:extLst>
          </p:cNvPr>
          <p:cNvSpPr/>
          <p:nvPr/>
        </p:nvSpPr>
        <p:spPr>
          <a:xfrm>
            <a:off x="0" y="6334780"/>
            <a:ext cx="121920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Arial" panose="020B0604020202020204" pitchFamily="34" charset="0"/>
                <a:ea typeface="+mn-ea"/>
                <a:cs typeface="+mn-cs"/>
              </a:rPr>
              <a:t>*</a:t>
            </a:r>
            <a:r>
              <a:rPr kumimoji="0" lang="en-US" sz="1400" b="0" i="0" u="none" strike="noStrike" kern="1200" cap="none" spc="0" normalizeH="0" baseline="0" noProof="0" dirty="0" err="1">
                <a:ln>
                  <a:noFill/>
                </a:ln>
                <a:solidFill>
                  <a:srgbClr val="A5A5A5"/>
                </a:solidFill>
                <a:effectLst/>
                <a:uLnTx/>
                <a:uFillTx/>
                <a:latin typeface="Arial" panose="020B0604020202020204" pitchFamily="34" charset="0"/>
                <a:ea typeface="+mn-ea"/>
                <a:cs typeface="+mn-cs"/>
              </a:rPr>
              <a:t>Sorieul</a:t>
            </a:r>
            <a:r>
              <a:rPr kumimoji="0" lang="en-US" sz="1400" b="0" i="0" u="none" strike="noStrike" kern="1200" cap="none" spc="0" normalizeH="0" baseline="0" noProof="0" dirty="0">
                <a:ln>
                  <a:noFill/>
                </a:ln>
                <a:solidFill>
                  <a:srgbClr val="A5A5A5"/>
                </a:solidFill>
                <a:effectLst/>
                <a:uLnTx/>
                <a:uFillTx/>
                <a:latin typeface="Arial" panose="020B0604020202020204" pitchFamily="34" charset="0"/>
                <a:ea typeface="+mn-ea"/>
                <a:cs typeface="+mn-cs"/>
              </a:rPr>
              <a:t>, M., Dickson, A., Hill, S. J., &amp; Pearson, H. (2016). Plant </a:t>
            </a:r>
            <a:r>
              <a:rPr kumimoji="0" lang="en-US" sz="1400" b="0" i="0" u="none" strike="noStrike" kern="1200" cap="none" spc="0" normalizeH="0" baseline="0" noProof="0" dirty="0" err="1">
                <a:ln>
                  <a:noFill/>
                </a:ln>
                <a:solidFill>
                  <a:srgbClr val="A5A5A5"/>
                </a:solidFill>
                <a:effectLst/>
                <a:uLnTx/>
                <a:uFillTx/>
                <a:latin typeface="Arial" panose="020B0604020202020204" pitchFamily="34" charset="0"/>
                <a:ea typeface="+mn-ea"/>
                <a:cs typeface="+mn-cs"/>
              </a:rPr>
              <a:t>fibre</a:t>
            </a:r>
            <a:r>
              <a:rPr kumimoji="0" lang="en-US" sz="1400" b="0" i="0" u="none" strike="noStrike" kern="1200" cap="none" spc="0" normalizeH="0" baseline="0" noProof="0" dirty="0">
                <a:ln>
                  <a:noFill/>
                </a:ln>
                <a:solidFill>
                  <a:srgbClr val="A5A5A5"/>
                </a:solidFill>
                <a:effectLst/>
                <a:uLnTx/>
                <a:uFillTx/>
                <a:latin typeface="Arial" panose="020B0604020202020204" pitchFamily="34" charset="0"/>
                <a:ea typeface="+mn-ea"/>
                <a:cs typeface="+mn-cs"/>
              </a:rPr>
              <a:t>: molecular structure and biomechanical properties, of a complex living material, influencing its deconstruction towards a </a:t>
            </a:r>
            <a:r>
              <a:rPr kumimoji="0" lang="en-US" sz="1400" b="0" i="0" u="none" strike="noStrike" kern="1200" cap="none" spc="0" normalizeH="0" baseline="0" noProof="0" dirty="0" err="1">
                <a:ln>
                  <a:noFill/>
                </a:ln>
                <a:solidFill>
                  <a:srgbClr val="A5A5A5"/>
                </a:solidFill>
                <a:effectLst/>
                <a:uLnTx/>
                <a:uFillTx/>
                <a:latin typeface="Arial" panose="020B0604020202020204" pitchFamily="34" charset="0"/>
                <a:ea typeface="+mn-ea"/>
                <a:cs typeface="+mn-cs"/>
              </a:rPr>
              <a:t>biobased</a:t>
            </a:r>
            <a:r>
              <a:rPr kumimoji="0" lang="en-US" sz="1400" b="0" i="0" u="none" strike="noStrike" kern="1200" cap="none" spc="0" normalizeH="0" baseline="0" noProof="0" dirty="0">
                <a:ln>
                  <a:noFill/>
                </a:ln>
                <a:solidFill>
                  <a:srgbClr val="A5A5A5"/>
                </a:solidFill>
                <a:effectLst/>
                <a:uLnTx/>
                <a:uFillTx/>
                <a:latin typeface="Arial" panose="020B0604020202020204" pitchFamily="34" charset="0"/>
                <a:ea typeface="+mn-ea"/>
                <a:cs typeface="+mn-cs"/>
              </a:rPr>
              <a:t> composite. </a:t>
            </a:r>
            <a:r>
              <a:rPr kumimoji="0" lang="en-US" sz="1400" b="0" i="1" u="none" strike="noStrike" kern="1200" cap="none" spc="0" normalizeH="0" baseline="0" noProof="0" dirty="0">
                <a:ln>
                  <a:noFill/>
                </a:ln>
                <a:solidFill>
                  <a:srgbClr val="A5A5A5"/>
                </a:solidFill>
                <a:effectLst/>
                <a:uLnTx/>
                <a:uFillTx/>
                <a:latin typeface="Arial" panose="020B0604020202020204" pitchFamily="34" charset="0"/>
                <a:ea typeface="+mn-ea"/>
                <a:cs typeface="+mn-cs"/>
              </a:rPr>
              <a:t>Materials</a:t>
            </a:r>
            <a:r>
              <a:rPr kumimoji="0" lang="en-US" sz="1400" b="0" i="0" u="none" strike="noStrike" kern="1200" cap="none" spc="0" normalizeH="0" baseline="0" noProof="0" dirty="0">
                <a:ln>
                  <a:noFill/>
                </a:ln>
                <a:solidFill>
                  <a:srgbClr val="A5A5A5"/>
                </a:solidFill>
                <a:effectLst/>
                <a:uLnTx/>
                <a:uFillTx/>
                <a:latin typeface="Arial" panose="020B0604020202020204" pitchFamily="34" charset="0"/>
                <a:ea typeface="+mn-ea"/>
                <a:cs typeface="+mn-cs"/>
              </a:rPr>
              <a:t>, </a:t>
            </a:r>
            <a:r>
              <a:rPr kumimoji="0" lang="en-US" sz="1400" b="0" i="1" u="none" strike="noStrike" kern="1200" cap="none" spc="0" normalizeH="0" baseline="0" noProof="0" dirty="0">
                <a:ln>
                  <a:noFill/>
                </a:ln>
                <a:solidFill>
                  <a:srgbClr val="A5A5A5"/>
                </a:solidFill>
                <a:effectLst/>
                <a:uLnTx/>
                <a:uFillTx/>
                <a:latin typeface="Arial" panose="020B0604020202020204" pitchFamily="34" charset="0"/>
                <a:ea typeface="+mn-ea"/>
                <a:cs typeface="+mn-cs"/>
              </a:rPr>
              <a:t>9</a:t>
            </a:r>
            <a:r>
              <a:rPr kumimoji="0" lang="en-US" sz="1400" b="0" i="0" u="none" strike="noStrike" kern="1200" cap="none" spc="0" normalizeH="0" baseline="0" noProof="0" dirty="0">
                <a:ln>
                  <a:noFill/>
                </a:ln>
                <a:solidFill>
                  <a:srgbClr val="A5A5A5"/>
                </a:solidFill>
                <a:effectLst/>
                <a:uLnTx/>
                <a:uFillTx/>
                <a:latin typeface="Arial" panose="020B0604020202020204" pitchFamily="34" charset="0"/>
                <a:ea typeface="+mn-ea"/>
                <a:cs typeface="+mn-cs"/>
              </a:rPr>
              <a:t>(8), 618.</a:t>
            </a:r>
            <a:endPar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386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846650"/>
            <a:ext cx="4025899" cy="55710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0" y="846650"/>
            <a:ext cx="4076187" cy="5571099"/>
          </a:xfrm>
          <a:prstGeom prst="rect">
            <a:avLst/>
          </a:prstGeom>
        </p:spPr>
      </p:pic>
      <p:sp>
        <p:nvSpPr>
          <p:cNvPr id="7" name="TextBox 6"/>
          <p:cNvSpPr txBox="1"/>
          <p:nvPr/>
        </p:nvSpPr>
        <p:spPr>
          <a:xfrm>
            <a:off x="1533523" y="381000"/>
            <a:ext cx="2305051" cy="369332"/>
          </a:xfrm>
          <a:prstGeom prst="rect">
            <a:avLst/>
          </a:prstGeom>
          <a:noFill/>
        </p:spPr>
        <p:txBody>
          <a:bodyPr wrap="square" rtlCol="0">
            <a:spAutoFit/>
          </a:bodyPr>
          <a:lstStyle/>
          <a:p>
            <a:r>
              <a:rPr lang="en-US" dirty="0">
                <a:solidFill>
                  <a:schemeClr val="accent1"/>
                </a:solidFill>
                <a:latin typeface="Monaco" charset="0"/>
                <a:ea typeface="Monaco" charset="0"/>
                <a:cs typeface="Monaco" charset="0"/>
              </a:rPr>
              <a:t>P-</a:t>
            </a:r>
            <a:r>
              <a:rPr lang="en-US" dirty="0" err="1">
                <a:solidFill>
                  <a:schemeClr val="accent1"/>
                </a:solidFill>
                <a:latin typeface="Monaco" charset="0"/>
                <a:ea typeface="Monaco" charset="0"/>
                <a:cs typeface="Monaco" charset="0"/>
              </a:rPr>
              <a:t>Coumaric</a:t>
            </a:r>
            <a:r>
              <a:rPr lang="en-US" dirty="0">
                <a:solidFill>
                  <a:schemeClr val="accent1"/>
                </a:solidFill>
                <a:latin typeface="Monaco" charset="0"/>
                <a:ea typeface="Monaco" charset="0"/>
                <a:cs typeface="Monaco" charset="0"/>
              </a:rPr>
              <a:t> Acid</a:t>
            </a:r>
          </a:p>
        </p:txBody>
      </p:sp>
      <p:sp>
        <p:nvSpPr>
          <p:cNvPr id="8" name="TextBox 7"/>
          <p:cNvSpPr txBox="1"/>
          <p:nvPr/>
        </p:nvSpPr>
        <p:spPr>
          <a:xfrm>
            <a:off x="6551226" y="381000"/>
            <a:ext cx="1895733" cy="369332"/>
          </a:xfrm>
          <a:prstGeom prst="rect">
            <a:avLst/>
          </a:prstGeom>
          <a:noFill/>
        </p:spPr>
        <p:txBody>
          <a:bodyPr wrap="square" rtlCol="0">
            <a:spAutoFit/>
          </a:bodyPr>
          <a:lstStyle/>
          <a:p>
            <a:r>
              <a:rPr lang="en-US" dirty="0" err="1">
                <a:solidFill>
                  <a:schemeClr val="accent1"/>
                </a:solidFill>
                <a:latin typeface="Monaco" charset="0"/>
                <a:ea typeface="Monaco" charset="0"/>
                <a:cs typeface="Monaco" charset="0"/>
              </a:rPr>
              <a:t>Sinapic</a:t>
            </a:r>
            <a:r>
              <a:rPr lang="en-US" dirty="0">
                <a:solidFill>
                  <a:schemeClr val="accent1"/>
                </a:solidFill>
                <a:latin typeface="Monaco" charset="0"/>
                <a:ea typeface="Monaco" charset="0"/>
                <a:cs typeface="Monaco" charset="0"/>
              </a:rPr>
              <a:t> Acid</a:t>
            </a:r>
          </a:p>
        </p:txBody>
      </p:sp>
      <p:sp>
        <p:nvSpPr>
          <p:cNvPr id="10" name="TextBox 9"/>
          <p:cNvSpPr txBox="1"/>
          <p:nvPr/>
        </p:nvSpPr>
        <p:spPr>
          <a:xfrm>
            <a:off x="2654341" y="2730500"/>
            <a:ext cx="1902833" cy="3459677"/>
          </a:xfrm>
          <a:prstGeom prst="rect">
            <a:avLst/>
          </a:prstGeom>
          <a:noFill/>
          <a:ln>
            <a:solidFill>
              <a:srgbClr val="FF0000"/>
            </a:solidFill>
          </a:ln>
        </p:spPr>
        <p:txBody>
          <a:bodyPr wrap="square" rtlCol="0">
            <a:spAutoFit/>
          </a:bodyPr>
          <a:lstStyle/>
          <a:p>
            <a:endParaRPr lang="en-US"/>
          </a:p>
        </p:txBody>
      </p:sp>
      <p:sp>
        <p:nvSpPr>
          <p:cNvPr id="2" name="TextBox 1"/>
          <p:cNvSpPr txBox="1"/>
          <p:nvPr/>
        </p:nvSpPr>
        <p:spPr>
          <a:xfrm>
            <a:off x="1197063" y="2672015"/>
            <a:ext cx="1315453" cy="338554"/>
          </a:xfrm>
          <a:prstGeom prst="rect">
            <a:avLst/>
          </a:prstGeom>
          <a:noFill/>
        </p:spPr>
        <p:txBody>
          <a:bodyPr wrap="square" rtlCol="0">
            <a:spAutoFit/>
          </a:bodyPr>
          <a:lstStyle/>
          <a:p>
            <a:r>
              <a:rPr lang="en-US" sz="1600" b="1" dirty="0">
                <a:latin typeface="Monaco" charset="0"/>
                <a:ea typeface="Monaco" charset="0"/>
                <a:cs typeface="Monaco" charset="0"/>
              </a:rPr>
              <a:t>standard</a:t>
            </a:r>
          </a:p>
        </p:txBody>
      </p:sp>
      <p:sp>
        <p:nvSpPr>
          <p:cNvPr id="3" name="TextBox 2"/>
          <p:cNvSpPr txBox="1"/>
          <p:nvPr/>
        </p:nvSpPr>
        <p:spPr>
          <a:xfrm>
            <a:off x="1197063" y="3632199"/>
            <a:ext cx="1110333" cy="338554"/>
          </a:xfrm>
          <a:prstGeom prst="rect">
            <a:avLst/>
          </a:prstGeom>
          <a:noFill/>
        </p:spPr>
        <p:txBody>
          <a:bodyPr wrap="square" rtlCol="0">
            <a:spAutoFit/>
          </a:bodyPr>
          <a:lstStyle/>
          <a:p>
            <a:r>
              <a:rPr lang="en-US" sz="1600" b="1" dirty="0">
                <a:latin typeface="Monaco" charset="0"/>
                <a:ea typeface="Monaco" charset="0"/>
                <a:cs typeface="Monaco" charset="0"/>
              </a:rPr>
              <a:t>0.25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1" name="TextBox 10"/>
          <p:cNvSpPr txBox="1"/>
          <p:nvPr/>
        </p:nvSpPr>
        <p:spPr>
          <a:xfrm>
            <a:off x="1197063" y="4592383"/>
            <a:ext cx="1110333" cy="338554"/>
          </a:xfrm>
          <a:prstGeom prst="rect">
            <a:avLst/>
          </a:prstGeom>
          <a:noFill/>
        </p:spPr>
        <p:txBody>
          <a:bodyPr wrap="square" rtlCol="0">
            <a:spAutoFit/>
          </a:bodyPr>
          <a:lstStyle/>
          <a:p>
            <a:r>
              <a:rPr lang="en-US" sz="1600" b="1" dirty="0">
                <a:latin typeface="Monaco" charset="0"/>
                <a:ea typeface="Monaco" charset="0"/>
                <a:cs typeface="Monaco" charset="0"/>
              </a:rPr>
              <a:t>0.50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2" name="TextBox 11"/>
          <p:cNvSpPr txBox="1"/>
          <p:nvPr/>
        </p:nvSpPr>
        <p:spPr>
          <a:xfrm>
            <a:off x="1211584" y="5552567"/>
            <a:ext cx="1110333" cy="338554"/>
          </a:xfrm>
          <a:prstGeom prst="rect">
            <a:avLst/>
          </a:prstGeom>
          <a:noFill/>
        </p:spPr>
        <p:txBody>
          <a:bodyPr wrap="square" rtlCol="0">
            <a:spAutoFit/>
          </a:bodyPr>
          <a:lstStyle/>
          <a:p>
            <a:r>
              <a:rPr lang="en-US" sz="1600" b="1" dirty="0">
                <a:latin typeface="Monaco" charset="0"/>
                <a:ea typeface="Monaco" charset="0"/>
                <a:cs typeface="Monaco" charset="0"/>
              </a:rPr>
              <a:t>1.00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3" name="TextBox 12"/>
          <p:cNvSpPr txBox="1"/>
          <p:nvPr/>
        </p:nvSpPr>
        <p:spPr>
          <a:xfrm>
            <a:off x="5983248" y="3074234"/>
            <a:ext cx="1110333" cy="338554"/>
          </a:xfrm>
          <a:prstGeom prst="rect">
            <a:avLst/>
          </a:prstGeom>
          <a:noFill/>
        </p:spPr>
        <p:txBody>
          <a:bodyPr wrap="square" rtlCol="0">
            <a:spAutoFit/>
          </a:bodyPr>
          <a:lstStyle/>
          <a:p>
            <a:r>
              <a:rPr lang="en-US" sz="1600" b="1" dirty="0">
                <a:latin typeface="Monaco" charset="0"/>
                <a:ea typeface="Monaco" charset="0"/>
                <a:cs typeface="Monaco" charset="0"/>
              </a:rPr>
              <a:t>0.25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4" name="TextBox 13"/>
          <p:cNvSpPr txBox="1"/>
          <p:nvPr/>
        </p:nvSpPr>
        <p:spPr>
          <a:xfrm>
            <a:off x="5983248" y="4423106"/>
            <a:ext cx="1110333" cy="338554"/>
          </a:xfrm>
          <a:prstGeom prst="rect">
            <a:avLst/>
          </a:prstGeom>
          <a:noFill/>
        </p:spPr>
        <p:txBody>
          <a:bodyPr wrap="square" rtlCol="0">
            <a:spAutoFit/>
          </a:bodyPr>
          <a:lstStyle/>
          <a:p>
            <a:r>
              <a:rPr lang="en-US" sz="1600" b="1" dirty="0">
                <a:latin typeface="Monaco" charset="0"/>
                <a:ea typeface="Monaco" charset="0"/>
                <a:cs typeface="Monaco" charset="0"/>
              </a:rPr>
              <a:t>0.50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5" name="TextBox 14"/>
          <p:cNvSpPr txBox="1"/>
          <p:nvPr/>
        </p:nvSpPr>
        <p:spPr>
          <a:xfrm>
            <a:off x="5983247" y="5640372"/>
            <a:ext cx="1110333" cy="338554"/>
          </a:xfrm>
          <a:prstGeom prst="rect">
            <a:avLst/>
          </a:prstGeom>
          <a:noFill/>
        </p:spPr>
        <p:txBody>
          <a:bodyPr wrap="square" rtlCol="0">
            <a:spAutoFit/>
          </a:bodyPr>
          <a:lstStyle/>
          <a:p>
            <a:r>
              <a:rPr lang="en-US" sz="1600" b="1" dirty="0">
                <a:latin typeface="Monaco" charset="0"/>
                <a:ea typeface="Monaco" charset="0"/>
                <a:cs typeface="Monaco" charset="0"/>
              </a:rPr>
              <a:t>1.00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6" name="TextBox 15"/>
          <p:cNvSpPr txBox="1"/>
          <p:nvPr/>
        </p:nvSpPr>
        <p:spPr>
          <a:xfrm>
            <a:off x="5913734" y="1791165"/>
            <a:ext cx="1249358" cy="338554"/>
          </a:xfrm>
          <a:prstGeom prst="rect">
            <a:avLst/>
          </a:prstGeom>
          <a:noFill/>
        </p:spPr>
        <p:txBody>
          <a:bodyPr wrap="square" rtlCol="0">
            <a:spAutoFit/>
          </a:bodyPr>
          <a:lstStyle/>
          <a:p>
            <a:r>
              <a:rPr lang="en-US" sz="1600" b="1">
                <a:latin typeface="Monaco" charset="0"/>
                <a:ea typeface="Monaco" charset="0"/>
                <a:cs typeface="Monaco" charset="0"/>
              </a:rPr>
              <a:t>standard</a:t>
            </a:r>
            <a:endParaRPr lang="en-US" sz="1600" b="1" dirty="0">
              <a:latin typeface="Monaco" charset="0"/>
              <a:ea typeface="Monaco" charset="0"/>
              <a:cs typeface="Monaco" charset="0"/>
            </a:endParaRPr>
          </a:p>
        </p:txBody>
      </p:sp>
      <p:sp>
        <p:nvSpPr>
          <p:cNvPr id="17" name="TextBox 16"/>
          <p:cNvSpPr txBox="1"/>
          <p:nvPr/>
        </p:nvSpPr>
        <p:spPr>
          <a:xfrm>
            <a:off x="7363966" y="2693267"/>
            <a:ext cx="1902833" cy="3459677"/>
          </a:xfrm>
          <a:prstGeom prst="rect">
            <a:avLst/>
          </a:prstGeom>
          <a:noFill/>
          <a:ln>
            <a:solidFill>
              <a:srgbClr val="FF0000"/>
            </a:solidFill>
          </a:ln>
        </p:spPr>
        <p:txBody>
          <a:bodyPr wrap="square" rtlCol="0">
            <a:spAutoFit/>
          </a:bodyPr>
          <a:lstStyle/>
          <a:p>
            <a:endParaRPr lang="en-US"/>
          </a:p>
        </p:txBody>
      </p:sp>
    </p:spTree>
    <p:extLst>
      <p:ext uri="{BB962C8B-B14F-4D97-AF65-F5344CB8AC3E}">
        <p14:creationId xmlns:p14="http://schemas.microsoft.com/office/powerpoint/2010/main" val="88089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73132"/>
            <a:ext cx="3431528" cy="672935"/>
          </a:xfrm>
        </p:spPr>
        <p:txBody>
          <a:bodyPr>
            <a:normAutofit fontScale="90000"/>
          </a:bodyPr>
          <a:lstStyle/>
          <a:p>
            <a:r>
              <a:rPr lang="en-US" dirty="0">
                <a:latin typeface="Monaco" charset="0"/>
                <a:ea typeface="Monaco" charset="0"/>
                <a:cs typeface="Monaco" charset="0"/>
              </a:rPr>
              <a:t>HPLC Findings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3" y="1473633"/>
            <a:ext cx="3808281" cy="5257800"/>
          </a:xfrm>
          <a:prstGeom prst="rect">
            <a:avLst/>
          </a:prstGeom>
        </p:spPr>
      </p:pic>
      <p:sp>
        <p:nvSpPr>
          <p:cNvPr id="9" name="TextBox 8"/>
          <p:cNvSpPr txBox="1"/>
          <p:nvPr/>
        </p:nvSpPr>
        <p:spPr>
          <a:xfrm>
            <a:off x="1116320" y="1104301"/>
            <a:ext cx="2553554" cy="369332"/>
          </a:xfrm>
          <a:prstGeom prst="rect">
            <a:avLst/>
          </a:prstGeom>
          <a:noFill/>
        </p:spPr>
        <p:txBody>
          <a:bodyPr wrap="square" rtlCol="0">
            <a:spAutoFit/>
          </a:bodyPr>
          <a:lstStyle/>
          <a:p>
            <a:r>
              <a:rPr lang="en-US" b="1" dirty="0" err="1">
                <a:latin typeface="Monaco" charset="0"/>
                <a:ea typeface="Monaco" charset="0"/>
                <a:cs typeface="Monaco" charset="0"/>
              </a:rPr>
              <a:t>Sinapic</a:t>
            </a:r>
            <a:r>
              <a:rPr lang="en-US" b="1" dirty="0">
                <a:latin typeface="Monaco" charset="0"/>
                <a:ea typeface="Monaco" charset="0"/>
                <a:cs typeface="Monaco" charset="0"/>
              </a:rPr>
              <a:t> Acid: HRP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1" y="1473633"/>
            <a:ext cx="3812674" cy="5257800"/>
          </a:xfrm>
          <a:prstGeom prst="rect">
            <a:avLst/>
          </a:prstGeom>
        </p:spPr>
      </p:pic>
      <p:sp>
        <p:nvSpPr>
          <p:cNvPr id="11" name="TextBox 10"/>
          <p:cNvSpPr txBox="1"/>
          <p:nvPr/>
        </p:nvSpPr>
        <p:spPr>
          <a:xfrm>
            <a:off x="6154488" y="1104301"/>
            <a:ext cx="2628900" cy="369332"/>
          </a:xfrm>
          <a:prstGeom prst="rect">
            <a:avLst/>
          </a:prstGeom>
          <a:noFill/>
        </p:spPr>
        <p:txBody>
          <a:bodyPr wrap="square" rtlCol="0">
            <a:spAutoFit/>
          </a:bodyPr>
          <a:lstStyle/>
          <a:p>
            <a:r>
              <a:rPr lang="en-US" b="1">
                <a:latin typeface="Monaco" charset="0"/>
                <a:ea typeface="Monaco" charset="0"/>
                <a:cs typeface="Monaco" charset="0"/>
              </a:rPr>
              <a:t>Sinapic</a:t>
            </a:r>
            <a:r>
              <a:rPr lang="en-US" b="1" dirty="0">
                <a:latin typeface="Monaco" charset="0"/>
                <a:ea typeface="Monaco" charset="0"/>
                <a:cs typeface="Monaco" charset="0"/>
              </a:rPr>
              <a:t> Acid: </a:t>
            </a:r>
            <a:r>
              <a:rPr lang="en-US" b="1" dirty="0" err="1">
                <a:latin typeface="Monaco" charset="0"/>
                <a:ea typeface="Monaco" charset="0"/>
                <a:cs typeface="Monaco" charset="0"/>
              </a:rPr>
              <a:t>HRP</a:t>
            </a:r>
            <a:r>
              <a:rPr lang="en-US" b="1" baseline="-25000" dirty="0" err="1">
                <a:latin typeface="Monaco" charset="0"/>
                <a:ea typeface="Monaco" charset="0"/>
                <a:cs typeface="Monaco" charset="0"/>
              </a:rPr>
              <a:t>i</a:t>
            </a:r>
            <a:endParaRPr lang="en-US" b="1" dirty="0">
              <a:latin typeface="Monaco" charset="0"/>
              <a:ea typeface="Monaco" charset="0"/>
              <a:cs typeface="Monaco" charset="0"/>
            </a:endParaRPr>
          </a:p>
        </p:txBody>
      </p:sp>
      <p:sp>
        <p:nvSpPr>
          <p:cNvPr id="13" name="TextBox 12"/>
          <p:cNvSpPr txBox="1"/>
          <p:nvPr/>
        </p:nvSpPr>
        <p:spPr>
          <a:xfrm>
            <a:off x="2104448" y="3157022"/>
            <a:ext cx="2093314" cy="3449616"/>
          </a:xfrm>
          <a:prstGeom prst="rect">
            <a:avLst/>
          </a:prstGeom>
          <a:noFill/>
          <a:ln>
            <a:solidFill>
              <a:srgbClr val="FF0000"/>
            </a:solidFill>
          </a:ln>
        </p:spPr>
        <p:txBody>
          <a:bodyPr wrap="square" rtlCol="0">
            <a:spAutoFit/>
          </a:bodyPr>
          <a:lstStyle/>
          <a:p>
            <a:endParaRPr lang="en-US"/>
          </a:p>
        </p:txBody>
      </p:sp>
      <p:sp>
        <p:nvSpPr>
          <p:cNvPr id="14" name="TextBox 13"/>
          <p:cNvSpPr txBox="1"/>
          <p:nvPr/>
        </p:nvSpPr>
        <p:spPr>
          <a:xfrm>
            <a:off x="6955848" y="3157022"/>
            <a:ext cx="1827540" cy="3449616"/>
          </a:xfrm>
          <a:prstGeom prst="rect">
            <a:avLst/>
          </a:prstGeom>
          <a:noFill/>
          <a:ln>
            <a:solidFill>
              <a:srgbClr val="FF0000"/>
            </a:solidFill>
          </a:ln>
        </p:spPr>
        <p:txBody>
          <a:bodyPr wrap="square" rtlCol="0">
            <a:spAutoFit/>
          </a:bodyPr>
          <a:lstStyle/>
          <a:p>
            <a:endParaRPr lang="en-US"/>
          </a:p>
        </p:txBody>
      </p:sp>
      <p:sp>
        <p:nvSpPr>
          <p:cNvPr id="12" name="TextBox 11"/>
          <p:cNvSpPr txBox="1"/>
          <p:nvPr/>
        </p:nvSpPr>
        <p:spPr>
          <a:xfrm>
            <a:off x="3070755" y="3763979"/>
            <a:ext cx="1110333" cy="338554"/>
          </a:xfrm>
          <a:prstGeom prst="rect">
            <a:avLst/>
          </a:prstGeom>
          <a:noFill/>
        </p:spPr>
        <p:txBody>
          <a:bodyPr wrap="square" rtlCol="0">
            <a:spAutoFit/>
          </a:bodyPr>
          <a:lstStyle/>
          <a:p>
            <a:r>
              <a:rPr lang="en-US" sz="1600" b="1" dirty="0">
                <a:latin typeface="Monaco" charset="0"/>
                <a:ea typeface="Monaco" charset="0"/>
                <a:cs typeface="Monaco" charset="0"/>
              </a:rPr>
              <a:t>0.25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5" name="TextBox 14"/>
          <p:cNvSpPr txBox="1"/>
          <p:nvPr/>
        </p:nvSpPr>
        <p:spPr>
          <a:xfrm>
            <a:off x="3070756" y="4881830"/>
            <a:ext cx="1110333" cy="338554"/>
          </a:xfrm>
          <a:prstGeom prst="rect">
            <a:avLst/>
          </a:prstGeom>
          <a:noFill/>
        </p:spPr>
        <p:txBody>
          <a:bodyPr wrap="square" rtlCol="0">
            <a:spAutoFit/>
          </a:bodyPr>
          <a:lstStyle/>
          <a:p>
            <a:r>
              <a:rPr lang="en-US" sz="1600" b="1" dirty="0">
                <a:latin typeface="Monaco" charset="0"/>
                <a:ea typeface="Monaco" charset="0"/>
                <a:cs typeface="Monaco" charset="0"/>
              </a:rPr>
              <a:t>0.50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6" name="TextBox 15"/>
          <p:cNvSpPr txBox="1"/>
          <p:nvPr/>
        </p:nvSpPr>
        <p:spPr>
          <a:xfrm>
            <a:off x="2998528" y="5999681"/>
            <a:ext cx="1110333" cy="338554"/>
          </a:xfrm>
          <a:prstGeom prst="rect">
            <a:avLst/>
          </a:prstGeom>
          <a:noFill/>
        </p:spPr>
        <p:txBody>
          <a:bodyPr wrap="square" rtlCol="0">
            <a:spAutoFit/>
          </a:bodyPr>
          <a:lstStyle/>
          <a:p>
            <a:r>
              <a:rPr lang="en-US" sz="1600" b="1" dirty="0">
                <a:latin typeface="Monaco" charset="0"/>
                <a:ea typeface="Monaco" charset="0"/>
                <a:cs typeface="Monaco" charset="0"/>
              </a:rPr>
              <a:t>1.00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7" name="TextBox 16"/>
          <p:cNvSpPr txBox="1"/>
          <p:nvPr/>
        </p:nvSpPr>
        <p:spPr>
          <a:xfrm>
            <a:off x="7677658" y="3594702"/>
            <a:ext cx="1110333" cy="338554"/>
          </a:xfrm>
          <a:prstGeom prst="rect">
            <a:avLst/>
          </a:prstGeom>
          <a:noFill/>
        </p:spPr>
        <p:txBody>
          <a:bodyPr wrap="square" rtlCol="0">
            <a:spAutoFit/>
          </a:bodyPr>
          <a:lstStyle/>
          <a:p>
            <a:r>
              <a:rPr lang="en-US" sz="1600" b="1" dirty="0">
                <a:latin typeface="Monaco" charset="0"/>
                <a:ea typeface="Monaco" charset="0"/>
                <a:cs typeface="Monaco" charset="0"/>
              </a:rPr>
              <a:t>0.25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8" name="TextBox 17"/>
          <p:cNvSpPr txBox="1"/>
          <p:nvPr/>
        </p:nvSpPr>
        <p:spPr>
          <a:xfrm>
            <a:off x="7712077" y="4762116"/>
            <a:ext cx="1110333" cy="338554"/>
          </a:xfrm>
          <a:prstGeom prst="rect">
            <a:avLst/>
          </a:prstGeom>
          <a:noFill/>
        </p:spPr>
        <p:txBody>
          <a:bodyPr wrap="square" rtlCol="0">
            <a:spAutoFit/>
          </a:bodyPr>
          <a:lstStyle/>
          <a:p>
            <a:r>
              <a:rPr lang="en-US" sz="1600" b="1" dirty="0">
                <a:latin typeface="Monaco" charset="0"/>
                <a:ea typeface="Monaco" charset="0"/>
                <a:cs typeface="Monaco" charset="0"/>
              </a:rPr>
              <a:t>0.50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
        <p:nvSpPr>
          <p:cNvPr id="19" name="TextBox 18"/>
          <p:cNvSpPr txBox="1"/>
          <p:nvPr/>
        </p:nvSpPr>
        <p:spPr>
          <a:xfrm>
            <a:off x="7712076" y="5885048"/>
            <a:ext cx="1110333" cy="338554"/>
          </a:xfrm>
          <a:prstGeom prst="rect">
            <a:avLst/>
          </a:prstGeom>
          <a:noFill/>
        </p:spPr>
        <p:txBody>
          <a:bodyPr wrap="square" rtlCol="0">
            <a:spAutoFit/>
          </a:bodyPr>
          <a:lstStyle/>
          <a:p>
            <a:r>
              <a:rPr lang="en-US" sz="1600" b="1" dirty="0">
                <a:latin typeface="Monaco" charset="0"/>
                <a:ea typeface="Monaco" charset="0"/>
                <a:cs typeface="Monaco" charset="0"/>
              </a:rPr>
              <a:t>1.00 </a:t>
            </a:r>
            <a:r>
              <a:rPr lang="en-US" sz="1600" b="1" dirty="0" err="1">
                <a:latin typeface="Monaco" charset="0"/>
                <a:ea typeface="Monaco" charset="0"/>
                <a:cs typeface="Monaco" charset="0"/>
              </a:rPr>
              <a:t>mM</a:t>
            </a:r>
            <a:endParaRPr lang="en-US" sz="1600" b="1" dirty="0">
              <a:latin typeface="Monaco" charset="0"/>
              <a:ea typeface="Monaco" charset="0"/>
              <a:cs typeface="Monaco" charset="0"/>
            </a:endParaRPr>
          </a:p>
        </p:txBody>
      </p:sp>
    </p:spTree>
    <p:extLst>
      <p:ext uri="{BB962C8B-B14F-4D97-AF65-F5344CB8AC3E}">
        <p14:creationId xmlns:p14="http://schemas.microsoft.com/office/powerpoint/2010/main" val="45502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5984723" cy="732312"/>
          </a:xfrm>
        </p:spPr>
        <p:txBody>
          <a:bodyPr/>
          <a:lstStyle/>
          <a:p>
            <a:r>
              <a:rPr lang="en-US" dirty="0">
                <a:latin typeface="Monaco" charset="0"/>
                <a:ea typeface="Monaco" charset="0"/>
                <a:cs typeface="Monaco" charset="0"/>
              </a:rPr>
              <a:t>Enzyme Immobilization</a:t>
            </a:r>
          </a:p>
        </p:txBody>
      </p:sp>
      <p:sp>
        <p:nvSpPr>
          <p:cNvPr id="4" name="TextBox 3"/>
          <p:cNvSpPr txBox="1"/>
          <p:nvPr/>
        </p:nvSpPr>
        <p:spPr>
          <a:xfrm>
            <a:off x="677334" y="1626919"/>
            <a:ext cx="7089568" cy="2677656"/>
          </a:xfrm>
          <a:prstGeom prst="rect">
            <a:avLst/>
          </a:prstGeom>
          <a:noFill/>
        </p:spPr>
        <p:txBody>
          <a:bodyPr wrap="square" rtlCol="0">
            <a:spAutoFit/>
          </a:bodyPr>
          <a:lstStyle/>
          <a:p>
            <a:pPr marL="285750" indent="-285750">
              <a:buFont typeface="Arial" charset="0"/>
              <a:buChar char="•"/>
            </a:pPr>
            <a:r>
              <a:rPr lang="en-US" sz="2400" dirty="0">
                <a:latin typeface="Monaco" charset="0"/>
                <a:ea typeface="Monaco" charset="0"/>
                <a:cs typeface="Monaco" charset="0"/>
              </a:rPr>
              <a:t>Immobilized enzyme was used to run substrate over enzyme bonded on agarose beads</a:t>
            </a:r>
          </a:p>
          <a:p>
            <a:pPr marL="285750" indent="-285750">
              <a:buFont typeface="Arial" charset="0"/>
              <a:buChar char="•"/>
            </a:pPr>
            <a:r>
              <a:rPr lang="en-US" sz="2400" dirty="0">
                <a:latin typeface="Monaco" charset="0"/>
                <a:ea typeface="Monaco" charset="0"/>
                <a:cs typeface="Monaco" charset="0"/>
              </a:rPr>
              <a:t>Short-lived radicals</a:t>
            </a:r>
          </a:p>
          <a:p>
            <a:pPr marL="285750" indent="-285750">
              <a:buFont typeface="Arial" charset="0"/>
              <a:buChar char="•"/>
            </a:pPr>
            <a:r>
              <a:rPr lang="en-US" sz="2400" dirty="0">
                <a:latin typeface="Monaco" charset="0"/>
                <a:ea typeface="Monaco" charset="0"/>
                <a:cs typeface="Monaco" charset="0"/>
              </a:rPr>
              <a:t>Detection of radicals</a:t>
            </a:r>
          </a:p>
          <a:p>
            <a:pPr marL="742950" lvl="1" indent="-285750">
              <a:buFont typeface="Arial" charset="0"/>
              <a:buChar char="•"/>
            </a:pPr>
            <a:r>
              <a:rPr lang="en-US" sz="2400" dirty="0">
                <a:latin typeface="Monaco" charset="0"/>
                <a:ea typeface="Monaco" charset="0"/>
                <a:cs typeface="Monaco" charset="0"/>
              </a:rPr>
              <a:t>Beaker reactions might lose product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902" y="816153"/>
            <a:ext cx="3989137" cy="4662226"/>
          </a:xfrm>
          <a:prstGeom prst="rect">
            <a:avLst/>
          </a:prstGeom>
        </p:spPr>
      </p:pic>
    </p:spTree>
    <p:extLst>
      <p:ext uri="{BB962C8B-B14F-4D97-AF65-F5344CB8AC3E}">
        <p14:creationId xmlns:p14="http://schemas.microsoft.com/office/powerpoint/2010/main" val="259630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3882791" cy="720436"/>
          </a:xfrm>
        </p:spPr>
        <p:txBody>
          <a:bodyPr>
            <a:normAutofit/>
          </a:bodyPr>
          <a:lstStyle/>
          <a:p>
            <a:r>
              <a:rPr lang="en-US" dirty="0">
                <a:latin typeface="Monaco" charset="0"/>
                <a:ea typeface="Monaco" charset="0"/>
                <a:cs typeface="Monaco" charset="0"/>
              </a:rPr>
              <a:t>ESR Technique</a:t>
            </a:r>
          </a:p>
        </p:txBody>
      </p:sp>
      <p:sp>
        <p:nvSpPr>
          <p:cNvPr id="4" name="TextBox 3"/>
          <p:cNvSpPr txBox="1"/>
          <p:nvPr/>
        </p:nvSpPr>
        <p:spPr>
          <a:xfrm>
            <a:off x="645071" y="1713072"/>
            <a:ext cx="6293922" cy="2954655"/>
          </a:xfrm>
          <a:prstGeom prst="rect">
            <a:avLst/>
          </a:prstGeom>
          <a:noFill/>
        </p:spPr>
        <p:txBody>
          <a:bodyPr wrap="square" rtlCol="0">
            <a:spAutoFit/>
          </a:bodyPr>
          <a:lstStyle/>
          <a:p>
            <a:pPr marL="285750" indent="-285750">
              <a:buFont typeface="Arial" charset="0"/>
              <a:buChar char="•"/>
            </a:pPr>
            <a:r>
              <a:rPr lang="en-US" sz="2400" dirty="0">
                <a:latin typeface="Monaco" charset="0"/>
                <a:ea typeface="Monaco" charset="0"/>
                <a:cs typeface="Monaco" charset="0"/>
              </a:rPr>
              <a:t>Place glass wool, sand, and immobilized enzyme in flat cell</a:t>
            </a:r>
          </a:p>
          <a:p>
            <a:pPr marL="285750" indent="-285750">
              <a:buFont typeface="Arial" charset="0"/>
              <a:buChar char="•"/>
            </a:pPr>
            <a:r>
              <a:rPr lang="en-US" sz="2400" dirty="0">
                <a:latin typeface="Monaco" charset="0"/>
                <a:ea typeface="Monaco" charset="0"/>
                <a:cs typeface="Monaco" charset="0"/>
              </a:rPr>
              <a:t>Flat cell is then placed in the ESR &amp; substrate flows through cell</a:t>
            </a:r>
          </a:p>
          <a:p>
            <a:pPr marL="742950" lvl="1" indent="-285750">
              <a:buFont typeface="Arial" charset="0"/>
              <a:buChar char="•"/>
            </a:pPr>
            <a:r>
              <a:rPr lang="en-US" sz="2400" dirty="0">
                <a:latin typeface="Monaco" charset="0"/>
                <a:ea typeface="Monaco" charset="0"/>
                <a:cs typeface="Monaco" charset="0"/>
              </a:rPr>
              <a:t>Signal is collected while flow is running</a:t>
            </a:r>
          </a:p>
          <a:p>
            <a:pPr marL="285750" indent="-285750">
              <a:buFont typeface="Arial" charset="0"/>
              <a:buChar char="•"/>
            </a:pPr>
            <a:endParaRPr lang="en-US" dirty="0">
              <a:latin typeface="Monaco" charset="0"/>
              <a:ea typeface="Monaco" charset="0"/>
              <a:cs typeface="Monaco"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3027" b="41273"/>
          <a:stretch/>
        </p:blipFill>
        <p:spPr>
          <a:xfrm rot="5400000">
            <a:off x="4574617" y="2977387"/>
            <a:ext cx="6051181" cy="712520"/>
          </a:xfrm>
          <a:prstGeom prst="rect">
            <a:avLst/>
          </a:prstGeom>
        </p:spPr>
      </p:pic>
      <p:sp>
        <p:nvSpPr>
          <p:cNvPr id="6" name="TextBox 5"/>
          <p:cNvSpPr txBox="1"/>
          <p:nvPr/>
        </p:nvSpPr>
        <p:spPr>
          <a:xfrm>
            <a:off x="8645237" y="4619502"/>
            <a:ext cx="748145" cy="369332"/>
          </a:xfrm>
          <a:prstGeom prst="rect">
            <a:avLst/>
          </a:prstGeom>
          <a:noFill/>
        </p:spPr>
        <p:txBody>
          <a:bodyPr wrap="square" rtlCol="0">
            <a:spAutoFit/>
          </a:bodyPr>
          <a:lstStyle/>
          <a:p>
            <a:r>
              <a:rPr lang="en-US" dirty="0">
                <a:latin typeface="Monaco" charset="0"/>
                <a:ea typeface="Monaco" charset="0"/>
                <a:cs typeface="Monaco" charset="0"/>
              </a:rPr>
              <a:t>wool</a:t>
            </a:r>
          </a:p>
        </p:txBody>
      </p:sp>
      <p:sp>
        <p:nvSpPr>
          <p:cNvPr id="7" name="TextBox 6"/>
          <p:cNvSpPr txBox="1"/>
          <p:nvPr/>
        </p:nvSpPr>
        <p:spPr>
          <a:xfrm>
            <a:off x="8693294" y="3929063"/>
            <a:ext cx="850756" cy="369332"/>
          </a:xfrm>
          <a:prstGeom prst="rect">
            <a:avLst/>
          </a:prstGeom>
          <a:noFill/>
        </p:spPr>
        <p:txBody>
          <a:bodyPr wrap="square" rtlCol="0">
            <a:spAutoFit/>
          </a:bodyPr>
          <a:lstStyle/>
          <a:p>
            <a:r>
              <a:rPr lang="en-US" dirty="0">
                <a:latin typeface="Monaco" charset="0"/>
                <a:ea typeface="Monaco" charset="0"/>
                <a:cs typeface="Monaco" charset="0"/>
              </a:rPr>
              <a:t>sand</a:t>
            </a:r>
          </a:p>
        </p:txBody>
      </p:sp>
      <p:cxnSp>
        <p:nvCxnSpPr>
          <p:cNvPr id="9" name="Straight Arrow Connector 8"/>
          <p:cNvCxnSpPr>
            <a:stCxn id="6" idx="1"/>
          </p:cNvCxnSpPr>
          <p:nvPr/>
        </p:nvCxnSpPr>
        <p:spPr>
          <a:xfrm flipH="1" flipV="1">
            <a:off x="7800975" y="4514850"/>
            <a:ext cx="844262" cy="2893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1"/>
          </p:cNvCxnSpPr>
          <p:nvPr/>
        </p:nvCxnSpPr>
        <p:spPr>
          <a:xfrm flipH="1">
            <a:off x="7743826" y="4113729"/>
            <a:ext cx="949468" cy="2005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61422" y="3010481"/>
            <a:ext cx="1714500" cy="646331"/>
          </a:xfrm>
          <a:prstGeom prst="rect">
            <a:avLst/>
          </a:prstGeom>
          <a:noFill/>
        </p:spPr>
        <p:txBody>
          <a:bodyPr wrap="square" rtlCol="0">
            <a:spAutoFit/>
          </a:bodyPr>
          <a:lstStyle/>
          <a:p>
            <a:r>
              <a:rPr lang="en-US" dirty="0">
                <a:latin typeface="Monaco" charset="0"/>
                <a:ea typeface="Monaco" charset="0"/>
                <a:cs typeface="Monaco" charset="0"/>
              </a:rPr>
              <a:t>Immobilized enzyme</a:t>
            </a:r>
          </a:p>
        </p:txBody>
      </p:sp>
      <p:cxnSp>
        <p:nvCxnSpPr>
          <p:cNvPr id="15" name="Straight Arrow Connector 14"/>
          <p:cNvCxnSpPr>
            <a:stCxn id="12" idx="1"/>
          </p:cNvCxnSpPr>
          <p:nvPr/>
        </p:nvCxnSpPr>
        <p:spPr>
          <a:xfrm flipH="1">
            <a:off x="7743826" y="3333647"/>
            <a:ext cx="517596" cy="2743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4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4203424" cy="708561"/>
          </a:xfrm>
        </p:spPr>
        <p:txBody>
          <a:bodyPr>
            <a:normAutofit/>
          </a:bodyPr>
          <a:lstStyle/>
          <a:p>
            <a:r>
              <a:rPr lang="en-US" dirty="0"/>
              <a:t>Flat-Cell Reactions</a:t>
            </a:r>
          </a:p>
        </p:txBody>
      </p:sp>
      <p:sp>
        <p:nvSpPr>
          <p:cNvPr id="5" name="TextBox 4"/>
          <p:cNvSpPr txBox="1"/>
          <p:nvPr/>
        </p:nvSpPr>
        <p:spPr>
          <a:xfrm>
            <a:off x="677334" y="1984751"/>
            <a:ext cx="4749689" cy="3046988"/>
          </a:xfrm>
          <a:prstGeom prst="rect">
            <a:avLst/>
          </a:prstGeom>
          <a:noFill/>
        </p:spPr>
        <p:txBody>
          <a:bodyPr wrap="square" rtlCol="0">
            <a:spAutoFit/>
          </a:bodyPr>
          <a:lstStyle/>
          <a:p>
            <a:pPr marL="285750" indent="-285750">
              <a:buFont typeface="Arial" charset="0"/>
              <a:buChar char="•"/>
            </a:pPr>
            <a:r>
              <a:rPr lang="en-US" sz="2400">
                <a:latin typeface="Monaco" charset="0"/>
                <a:ea typeface="Monaco" charset="0"/>
                <a:cs typeface="Monaco" charset="0"/>
              </a:rPr>
              <a:t>Use </a:t>
            </a:r>
            <a:r>
              <a:rPr lang="en-US" sz="2400" dirty="0">
                <a:latin typeface="Monaco" charset="0"/>
                <a:ea typeface="Monaco" charset="0"/>
                <a:cs typeface="Monaco" charset="0"/>
              </a:rPr>
              <a:t>of </a:t>
            </a:r>
            <a:r>
              <a:rPr lang="en-US" sz="2400" dirty="0" err="1">
                <a:latin typeface="Monaco" charset="0"/>
                <a:ea typeface="Monaco" charset="0"/>
                <a:cs typeface="Monaco" charset="0"/>
              </a:rPr>
              <a:t>dioxane</a:t>
            </a:r>
            <a:r>
              <a:rPr lang="en-US" sz="2400" dirty="0">
                <a:latin typeface="Monaco" charset="0"/>
                <a:ea typeface="Monaco" charset="0"/>
                <a:cs typeface="Monaco" charset="0"/>
              </a:rPr>
              <a:t> vs. no </a:t>
            </a:r>
            <a:r>
              <a:rPr lang="en-US" sz="2400" dirty="0" err="1">
                <a:latin typeface="Monaco" charset="0"/>
                <a:ea typeface="Monaco" charset="0"/>
                <a:cs typeface="Monaco" charset="0"/>
              </a:rPr>
              <a:t>dioxane</a:t>
            </a:r>
            <a:endParaRPr lang="en-US" sz="2400" dirty="0">
              <a:latin typeface="Monaco" charset="0"/>
              <a:ea typeface="Monaco" charset="0"/>
              <a:cs typeface="Monaco" charset="0"/>
            </a:endParaRPr>
          </a:p>
          <a:p>
            <a:pPr marL="742950" lvl="1" indent="-285750">
              <a:buFont typeface="Arial" charset="0"/>
              <a:buChar char="•"/>
            </a:pPr>
            <a:r>
              <a:rPr lang="en-US" sz="2400" dirty="0">
                <a:latin typeface="Monaco" charset="0"/>
                <a:ea typeface="Monaco" charset="0"/>
                <a:cs typeface="Monaco" charset="0"/>
              </a:rPr>
              <a:t>Bead color</a:t>
            </a:r>
          </a:p>
          <a:p>
            <a:pPr marL="742950" lvl="1" indent="-285750">
              <a:buFont typeface="Arial" charset="0"/>
              <a:buChar char="•"/>
            </a:pPr>
            <a:r>
              <a:rPr lang="en-US" sz="2400" dirty="0">
                <a:latin typeface="Monaco" charset="0"/>
                <a:ea typeface="Monaco" charset="0"/>
                <a:cs typeface="Monaco" charset="0"/>
              </a:rPr>
              <a:t>Bead compaction</a:t>
            </a:r>
          </a:p>
          <a:p>
            <a:pPr marL="285750" indent="-285750">
              <a:buFont typeface="Arial" charset="0"/>
              <a:buChar char="•"/>
            </a:pPr>
            <a:r>
              <a:rPr lang="en-US" sz="2400" dirty="0">
                <a:latin typeface="Monaco" charset="0"/>
                <a:ea typeface="Monaco" charset="0"/>
                <a:cs typeface="Monaco" charset="0"/>
              </a:rPr>
              <a:t>Flowed substrate through flat cell and collected samples at different flow rates</a:t>
            </a:r>
            <a:endParaRPr lang="en-US" dirty="0">
              <a:latin typeface="Monaco" charset="0"/>
              <a:ea typeface="Monaco" charset="0"/>
              <a:cs typeface="Monaco"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023" y="715330"/>
            <a:ext cx="3850803" cy="4891010"/>
          </a:xfrm>
          <a:prstGeom prst="rect">
            <a:avLst/>
          </a:prstGeom>
        </p:spPr>
      </p:pic>
      <p:sp>
        <p:nvSpPr>
          <p:cNvPr id="3" name="TextBox 2"/>
          <p:cNvSpPr txBox="1"/>
          <p:nvPr/>
        </p:nvSpPr>
        <p:spPr>
          <a:xfrm>
            <a:off x="7513194" y="2470484"/>
            <a:ext cx="1764632" cy="338554"/>
          </a:xfrm>
          <a:prstGeom prst="rect">
            <a:avLst/>
          </a:prstGeom>
          <a:noFill/>
        </p:spPr>
        <p:txBody>
          <a:bodyPr wrap="square" rtlCol="0">
            <a:spAutoFit/>
          </a:bodyPr>
          <a:lstStyle/>
          <a:p>
            <a:r>
              <a:rPr lang="en-US" sz="1600" dirty="0">
                <a:latin typeface="Monaco" charset="0"/>
                <a:ea typeface="Monaco" charset="0"/>
                <a:cs typeface="Monaco" charset="0"/>
              </a:rPr>
              <a:t>0.25 mL/min</a:t>
            </a:r>
          </a:p>
        </p:txBody>
      </p:sp>
      <p:sp>
        <p:nvSpPr>
          <p:cNvPr id="7" name="TextBox 6"/>
          <p:cNvSpPr txBox="1"/>
          <p:nvPr/>
        </p:nvSpPr>
        <p:spPr>
          <a:xfrm>
            <a:off x="7513194" y="3169691"/>
            <a:ext cx="1764632" cy="338554"/>
          </a:xfrm>
          <a:prstGeom prst="rect">
            <a:avLst/>
          </a:prstGeom>
          <a:noFill/>
        </p:spPr>
        <p:txBody>
          <a:bodyPr wrap="square" rtlCol="0">
            <a:spAutoFit/>
          </a:bodyPr>
          <a:lstStyle/>
          <a:p>
            <a:r>
              <a:rPr lang="en-US" sz="1600" dirty="0">
                <a:latin typeface="Monaco" charset="0"/>
                <a:ea typeface="Monaco" charset="0"/>
                <a:cs typeface="Monaco" charset="0"/>
              </a:rPr>
              <a:t>0.50 mL/min</a:t>
            </a:r>
          </a:p>
        </p:txBody>
      </p:sp>
      <p:sp>
        <p:nvSpPr>
          <p:cNvPr id="8" name="TextBox 7"/>
          <p:cNvSpPr txBox="1"/>
          <p:nvPr/>
        </p:nvSpPr>
        <p:spPr>
          <a:xfrm>
            <a:off x="7513194" y="3861712"/>
            <a:ext cx="1764632" cy="338554"/>
          </a:xfrm>
          <a:prstGeom prst="rect">
            <a:avLst/>
          </a:prstGeom>
          <a:noFill/>
        </p:spPr>
        <p:txBody>
          <a:bodyPr wrap="square" rtlCol="0">
            <a:spAutoFit/>
          </a:bodyPr>
          <a:lstStyle/>
          <a:p>
            <a:r>
              <a:rPr lang="en-US" sz="1600" dirty="0">
                <a:latin typeface="Monaco" charset="0"/>
                <a:ea typeface="Monaco" charset="0"/>
                <a:cs typeface="Monaco" charset="0"/>
              </a:rPr>
              <a:t>1.00 mL/min</a:t>
            </a:r>
          </a:p>
        </p:txBody>
      </p:sp>
      <p:sp>
        <p:nvSpPr>
          <p:cNvPr id="9" name="TextBox 8"/>
          <p:cNvSpPr txBox="1"/>
          <p:nvPr/>
        </p:nvSpPr>
        <p:spPr>
          <a:xfrm>
            <a:off x="7513194" y="4553733"/>
            <a:ext cx="1764632" cy="338554"/>
          </a:xfrm>
          <a:prstGeom prst="rect">
            <a:avLst/>
          </a:prstGeom>
          <a:noFill/>
        </p:spPr>
        <p:txBody>
          <a:bodyPr wrap="square" rtlCol="0">
            <a:spAutoFit/>
          </a:bodyPr>
          <a:lstStyle/>
          <a:p>
            <a:r>
              <a:rPr lang="en-US" sz="1600" dirty="0">
                <a:latin typeface="Monaco" charset="0"/>
                <a:ea typeface="Monaco" charset="0"/>
                <a:cs typeface="Monaco" charset="0"/>
              </a:rPr>
              <a:t>2.00 mL/min</a:t>
            </a:r>
          </a:p>
        </p:txBody>
      </p:sp>
    </p:spTree>
    <p:extLst>
      <p:ext uri="{BB962C8B-B14F-4D97-AF65-F5344CB8AC3E}">
        <p14:creationId xmlns:p14="http://schemas.microsoft.com/office/powerpoint/2010/main" val="2078257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149553"/>
            <a:ext cx="5200953" cy="650547"/>
          </a:xfrm>
        </p:spPr>
        <p:txBody>
          <a:bodyPr>
            <a:normAutofit fontScale="90000"/>
          </a:bodyPr>
          <a:lstStyle/>
          <a:p>
            <a:r>
              <a:rPr lang="en-US">
                <a:latin typeface="Monaco" charset="0"/>
                <a:ea typeface="Monaco" charset="0"/>
                <a:cs typeface="Monaco" charset="0"/>
              </a:rPr>
              <a:t>Preliminary ESR Data</a:t>
            </a:r>
            <a:endParaRPr lang="en-US" dirty="0">
              <a:latin typeface="Monaco" charset="0"/>
              <a:ea typeface="Monaco" charset="0"/>
              <a:cs typeface="Monaco"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800099"/>
            <a:ext cx="5016499" cy="2458291"/>
          </a:xfrm>
          <a:prstGeom prst="rect">
            <a:avLst/>
          </a:prstGeom>
        </p:spPr>
      </p:pic>
      <p:sp>
        <p:nvSpPr>
          <p:cNvPr id="5" name="TextBox 4"/>
          <p:cNvSpPr txBox="1"/>
          <p:nvPr/>
        </p:nvSpPr>
        <p:spPr>
          <a:xfrm>
            <a:off x="2349499" y="3221706"/>
            <a:ext cx="1358900" cy="369332"/>
          </a:xfrm>
          <a:prstGeom prst="rect">
            <a:avLst/>
          </a:prstGeom>
          <a:noFill/>
        </p:spPr>
        <p:txBody>
          <a:bodyPr wrap="square" rtlCol="0">
            <a:spAutoFit/>
          </a:bodyPr>
          <a:lstStyle/>
          <a:p>
            <a:r>
              <a:rPr lang="en-US" b="1" dirty="0">
                <a:latin typeface="Monaco" charset="0"/>
                <a:ea typeface="Monaco" charset="0"/>
                <a:cs typeface="Monaco" charset="0"/>
              </a:rPr>
              <a:t>1 mL/min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652" y="800100"/>
            <a:ext cx="5288783" cy="2458290"/>
          </a:xfrm>
          <a:prstGeom prst="rect">
            <a:avLst/>
          </a:prstGeom>
        </p:spPr>
      </p:pic>
      <p:sp>
        <p:nvSpPr>
          <p:cNvPr id="8" name="TextBox 7"/>
          <p:cNvSpPr txBox="1"/>
          <p:nvPr/>
        </p:nvSpPr>
        <p:spPr>
          <a:xfrm>
            <a:off x="7686593" y="3207536"/>
            <a:ext cx="1358900" cy="369332"/>
          </a:xfrm>
          <a:prstGeom prst="rect">
            <a:avLst/>
          </a:prstGeom>
          <a:noFill/>
        </p:spPr>
        <p:txBody>
          <a:bodyPr wrap="square" rtlCol="0">
            <a:spAutoFit/>
          </a:bodyPr>
          <a:lstStyle/>
          <a:p>
            <a:r>
              <a:rPr lang="en-US" b="1" dirty="0">
                <a:latin typeface="Monaco" charset="0"/>
                <a:ea typeface="Monaco" charset="0"/>
                <a:cs typeface="Monaco" charset="0"/>
              </a:rPr>
              <a:t>2 mL/min</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246" y="3576868"/>
            <a:ext cx="4770814" cy="2741998"/>
          </a:xfrm>
          <a:prstGeom prst="rect">
            <a:avLst/>
          </a:prstGeom>
        </p:spPr>
      </p:pic>
      <p:sp>
        <p:nvSpPr>
          <p:cNvPr id="10" name="TextBox 9"/>
          <p:cNvSpPr txBox="1"/>
          <p:nvPr/>
        </p:nvSpPr>
        <p:spPr>
          <a:xfrm>
            <a:off x="5142559" y="6318866"/>
            <a:ext cx="1158187" cy="369332"/>
          </a:xfrm>
          <a:prstGeom prst="rect">
            <a:avLst/>
          </a:prstGeom>
          <a:noFill/>
        </p:spPr>
        <p:txBody>
          <a:bodyPr wrap="square" rtlCol="0">
            <a:spAutoFit/>
          </a:bodyPr>
          <a:lstStyle/>
          <a:p>
            <a:r>
              <a:rPr lang="en-US" b="1">
                <a:latin typeface="Monaco" charset="0"/>
                <a:ea typeface="Monaco" charset="0"/>
                <a:cs typeface="Monaco" charset="0"/>
              </a:rPr>
              <a:t>No flow</a:t>
            </a:r>
            <a:endParaRPr lang="en-US" b="1" dirty="0">
              <a:latin typeface="Monaco" charset="0"/>
              <a:ea typeface="Monaco" charset="0"/>
              <a:cs typeface="Monaco" charset="0"/>
            </a:endParaRPr>
          </a:p>
        </p:txBody>
      </p:sp>
    </p:spTree>
    <p:extLst>
      <p:ext uri="{BB962C8B-B14F-4D97-AF65-F5344CB8AC3E}">
        <p14:creationId xmlns:p14="http://schemas.microsoft.com/office/powerpoint/2010/main" val="1322297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0200"/>
            <a:ext cx="6198479" cy="625434"/>
          </a:xfrm>
        </p:spPr>
        <p:txBody>
          <a:bodyPr>
            <a:noAutofit/>
          </a:bodyPr>
          <a:lstStyle/>
          <a:p>
            <a:r>
              <a:rPr lang="en-US" dirty="0" err="1">
                <a:latin typeface="Monaco" charset="0"/>
                <a:ea typeface="Monaco" charset="0"/>
                <a:cs typeface="Monaco" charset="0"/>
              </a:rPr>
              <a:t>Ferulic</a:t>
            </a:r>
            <a:r>
              <a:rPr lang="en-US" dirty="0">
                <a:latin typeface="Monaco" charset="0"/>
                <a:ea typeface="Monaco" charset="0"/>
                <a:cs typeface="Monaco" charset="0"/>
              </a:rPr>
              <a:t> Acid Spectrum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1063234"/>
            <a:ext cx="10816166" cy="5489204"/>
          </a:xfrm>
          <a:prstGeom prst="rect">
            <a:avLst/>
          </a:prstGeom>
          <a:ln w="28575">
            <a:solidFill>
              <a:schemeClr val="tx1"/>
            </a:solidFill>
          </a:ln>
        </p:spPr>
      </p:pic>
    </p:spTree>
    <p:extLst>
      <p:ext uri="{BB962C8B-B14F-4D97-AF65-F5344CB8AC3E}">
        <p14:creationId xmlns:p14="http://schemas.microsoft.com/office/powerpoint/2010/main" val="737942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334" y="317500"/>
            <a:ext cx="6904566" cy="762000"/>
          </a:xfrm>
        </p:spPr>
        <p:txBody>
          <a:bodyPr>
            <a:normAutofit fontScale="90000"/>
          </a:bodyPr>
          <a:lstStyle/>
          <a:p>
            <a:r>
              <a:rPr lang="en-US">
                <a:latin typeface="Monaco" charset="0"/>
                <a:ea typeface="Monaco" charset="0"/>
                <a:cs typeface="Monaco" charset="0"/>
              </a:rPr>
              <a:t>Gaussian Coupling Constants</a:t>
            </a:r>
            <a:endParaRPr lang="en-US" dirty="0">
              <a:latin typeface="Monaco" charset="0"/>
              <a:ea typeface="Monaco" charset="0"/>
              <a:cs typeface="Monaco"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398630299"/>
              </p:ext>
            </p:extLst>
          </p:nvPr>
        </p:nvGraphicFramePr>
        <p:xfrm>
          <a:off x="550333" y="1178009"/>
          <a:ext cx="8127999" cy="25908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41206">
                <a:tc>
                  <a:txBody>
                    <a:bodyPr/>
                    <a:lstStyle/>
                    <a:p>
                      <a:pPr algn="ctr"/>
                      <a:r>
                        <a:rPr lang="en-US" dirty="0">
                          <a:latin typeface="Monaco" charset="0"/>
                          <a:ea typeface="Monaco" charset="0"/>
                          <a:cs typeface="Monaco" charset="0"/>
                        </a:rPr>
                        <a:t>Location</a:t>
                      </a:r>
                    </a:p>
                  </a:txBody>
                  <a:tcPr/>
                </a:tc>
                <a:tc>
                  <a:txBody>
                    <a:bodyPr/>
                    <a:lstStyle/>
                    <a:p>
                      <a:pPr algn="ctr"/>
                      <a:r>
                        <a:rPr lang="en-US" dirty="0">
                          <a:latin typeface="Monaco" charset="0"/>
                          <a:ea typeface="Monaco" charset="0"/>
                          <a:cs typeface="Monaco" charset="0"/>
                        </a:rPr>
                        <a:t>Web M.O.</a:t>
                      </a:r>
                      <a:r>
                        <a:rPr lang="en-US" baseline="0" dirty="0">
                          <a:latin typeface="Monaco" charset="0"/>
                          <a:ea typeface="Monaco" charset="0"/>
                          <a:cs typeface="Monaco" charset="0"/>
                        </a:rPr>
                        <a:t> Pro</a:t>
                      </a:r>
                      <a:endParaRPr lang="en-US" dirty="0">
                        <a:latin typeface="Monaco" charset="0"/>
                        <a:ea typeface="Monaco" charset="0"/>
                        <a:cs typeface="Monaco" charset="0"/>
                      </a:endParaRPr>
                    </a:p>
                  </a:txBody>
                  <a:tcPr/>
                </a:tc>
                <a:tc>
                  <a:txBody>
                    <a:bodyPr/>
                    <a:lstStyle/>
                    <a:p>
                      <a:pPr algn="ctr"/>
                      <a:r>
                        <a:rPr lang="en-US" dirty="0">
                          <a:latin typeface="Monaco" charset="0"/>
                          <a:ea typeface="Monaco" charset="0"/>
                          <a:cs typeface="Monaco" charset="0"/>
                        </a:rPr>
                        <a:t>WINSIM</a:t>
                      </a:r>
                      <a:r>
                        <a:rPr lang="en-US" baseline="0" dirty="0">
                          <a:latin typeface="Monaco" charset="0"/>
                          <a:ea typeface="Monaco" charset="0"/>
                          <a:cs typeface="Monaco" charset="0"/>
                        </a:rPr>
                        <a:t> Simulation</a:t>
                      </a:r>
                      <a:endParaRPr lang="en-US" dirty="0">
                        <a:latin typeface="Monaco" charset="0"/>
                        <a:ea typeface="Monaco" charset="0"/>
                        <a:cs typeface="Monaco" charset="0"/>
                      </a:endParaRPr>
                    </a:p>
                  </a:txBody>
                  <a:tcPr/>
                </a:tc>
                <a:extLst>
                  <a:ext uri="{0D108BD9-81ED-4DB2-BD59-A6C34878D82A}">
                    <a16:rowId xmlns:a16="http://schemas.microsoft.com/office/drawing/2014/main" val="10000"/>
                  </a:ext>
                </a:extLst>
              </a:tr>
              <a:tr h="370840">
                <a:tc>
                  <a:txBody>
                    <a:bodyPr/>
                    <a:lstStyle/>
                    <a:p>
                      <a:pPr algn="ctr"/>
                      <a:r>
                        <a:rPr lang="en-US" dirty="0">
                          <a:latin typeface="Monaco" charset="0"/>
                          <a:ea typeface="Monaco" charset="0"/>
                          <a:cs typeface="Monaco" charset="0"/>
                        </a:rPr>
                        <a:t>C-2</a:t>
                      </a:r>
                    </a:p>
                  </a:txBody>
                  <a:tcPr/>
                </a:tc>
                <a:tc>
                  <a:txBody>
                    <a:bodyPr/>
                    <a:lstStyle/>
                    <a:p>
                      <a:pPr algn="ctr"/>
                      <a:r>
                        <a:rPr lang="en-US" dirty="0">
                          <a:latin typeface="Monaco" charset="0"/>
                          <a:ea typeface="Monaco" charset="0"/>
                          <a:cs typeface="Monaco" charset="0"/>
                        </a:rPr>
                        <a:t>2.46</a:t>
                      </a:r>
                    </a:p>
                  </a:txBody>
                  <a:tcPr/>
                </a:tc>
                <a:tc>
                  <a:txBody>
                    <a:bodyPr/>
                    <a:lstStyle/>
                    <a:p>
                      <a:pPr algn="ctr"/>
                      <a:r>
                        <a:rPr lang="en-US" dirty="0">
                          <a:latin typeface="Monaco" charset="0"/>
                          <a:ea typeface="Monaco" charset="0"/>
                          <a:cs typeface="Monaco" charset="0"/>
                        </a:rPr>
                        <a:t>0.55</a:t>
                      </a:r>
                    </a:p>
                  </a:txBody>
                  <a:tcPr/>
                </a:tc>
                <a:extLst>
                  <a:ext uri="{0D108BD9-81ED-4DB2-BD59-A6C34878D82A}">
                    <a16:rowId xmlns:a16="http://schemas.microsoft.com/office/drawing/2014/main" val="10001"/>
                  </a:ext>
                </a:extLst>
              </a:tr>
              <a:tr h="370840">
                <a:tc>
                  <a:txBody>
                    <a:bodyPr/>
                    <a:lstStyle/>
                    <a:p>
                      <a:pPr algn="ctr"/>
                      <a:r>
                        <a:rPr lang="en-US" dirty="0">
                          <a:latin typeface="Monaco" charset="0"/>
                          <a:ea typeface="Monaco" charset="0"/>
                          <a:cs typeface="Monaco" charset="0"/>
                        </a:rPr>
                        <a:t>C-5</a:t>
                      </a:r>
                    </a:p>
                  </a:txBody>
                  <a:tcPr/>
                </a:tc>
                <a:tc>
                  <a:txBody>
                    <a:bodyPr/>
                    <a:lstStyle/>
                    <a:p>
                      <a:pPr algn="ctr"/>
                      <a:r>
                        <a:rPr lang="en-US" dirty="0">
                          <a:latin typeface="Monaco" charset="0"/>
                          <a:ea typeface="Monaco" charset="0"/>
                          <a:cs typeface="Monaco" charset="0"/>
                        </a:rPr>
                        <a:t>4.99</a:t>
                      </a:r>
                    </a:p>
                  </a:txBody>
                  <a:tcPr/>
                </a:tc>
                <a:tc>
                  <a:txBody>
                    <a:bodyPr/>
                    <a:lstStyle/>
                    <a:p>
                      <a:pPr algn="ctr"/>
                      <a:r>
                        <a:rPr lang="en-US" strike="noStrike" dirty="0">
                          <a:latin typeface="Monaco" charset="0"/>
                          <a:ea typeface="Monaco" charset="0"/>
                          <a:cs typeface="Monaco" charset="0"/>
                        </a:rPr>
                        <a:t>4.09</a:t>
                      </a:r>
                      <a:endParaRPr lang="en-US" strike="sngStrike" dirty="0">
                        <a:latin typeface="Monaco" charset="0"/>
                        <a:ea typeface="Monaco" charset="0"/>
                        <a:cs typeface="Monaco" charset="0"/>
                      </a:endParaRPr>
                    </a:p>
                  </a:txBody>
                  <a:tcPr/>
                </a:tc>
                <a:extLst>
                  <a:ext uri="{0D108BD9-81ED-4DB2-BD59-A6C34878D82A}">
                    <a16:rowId xmlns:a16="http://schemas.microsoft.com/office/drawing/2014/main" val="10002"/>
                  </a:ext>
                </a:extLst>
              </a:tr>
              <a:tr h="370840">
                <a:tc>
                  <a:txBody>
                    <a:bodyPr/>
                    <a:lstStyle/>
                    <a:p>
                      <a:pPr algn="ctr"/>
                      <a:r>
                        <a:rPr lang="en-US" dirty="0">
                          <a:latin typeface="Monaco" charset="0"/>
                          <a:ea typeface="Monaco" charset="0"/>
                          <a:cs typeface="Monaco" charset="0"/>
                        </a:rPr>
                        <a:t>C-6</a:t>
                      </a:r>
                    </a:p>
                  </a:txBody>
                  <a:tcPr/>
                </a:tc>
                <a:tc>
                  <a:txBody>
                    <a:bodyPr/>
                    <a:lstStyle/>
                    <a:p>
                      <a:pPr algn="ctr"/>
                      <a:r>
                        <a:rPr lang="en-US" dirty="0">
                          <a:latin typeface="Monaco" charset="0"/>
                          <a:ea typeface="Monaco" charset="0"/>
                          <a:cs typeface="Monaco" charset="0"/>
                        </a:rPr>
                        <a:t>1.90</a:t>
                      </a:r>
                    </a:p>
                  </a:txBody>
                  <a:tcPr/>
                </a:tc>
                <a:tc>
                  <a:txBody>
                    <a:bodyPr/>
                    <a:lstStyle/>
                    <a:p>
                      <a:pPr algn="ctr"/>
                      <a:r>
                        <a:rPr lang="en-US" dirty="0">
                          <a:latin typeface="Monaco" charset="0"/>
                          <a:ea typeface="Monaco" charset="0"/>
                          <a:cs typeface="Monaco" charset="0"/>
                        </a:rPr>
                        <a:t>1.87</a:t>
                      </a:r>
                    </a:p>
                  </a:txBody>
                  <a:tcPr/>
                </a:tc>
                <a:extLst>
                  <a:ext uri="{0D108BD9-81ED-4DB2-BD59-A6C34878D82A}">
                    <a16:rowId xmlns:a16="http://schemas.microsoft.com/office/drawing/2014/main" val="10003"/>
                  </a:ext>
                </a:extLst>
              </a:tr>
              <a:tr h="370840">
                <a:tc>
                  <a:txBody>
                    <a:bodyPr/>
                    <a:lstStyle/>
                    <a:p>
                      <a:pPr algn="ctr"/>
                      <a:r>
                        <a:rPr lang="en-US" dirty="0">
                          <a:latin typeface="Monaco" charset="0"/>
                          <a:ea typeface="Monaco" charset="0"/>
                          <a:cs typeface="Monaco" charset="0"/>
                        </a:rPr>
                        <a:t>C-</a:t>
                      </a:r>
                      <a:r>
                        <a:rPr lang="el-GR" sz="1800" dirty="0">
                          <a:solidFill>
                            <a:schemeClr val="tx1"/>
                          </a:solidFill>
                          <a:latin typeface="Monaco" charset="0"/>
                          <a:ea typeface="Monaco" charset="0"/>
                          <a:cs typeface="Monaco" charset="0"/>
                        </a:rPr>
                        <a:t>α</a:t>
                      </a:r>
                      <a:endParaRPr lang="en-US" dirty="0">
                        <a:solidFill>
                          <a:schemeClr val="tx1"/>
                        </a:solidFill>
                        <a:latin typeface="Monaco" charset="0"/>
                        <a:ea typeface="Monaco" charset="0"/>
                        <a:cs typeface="Monaco" charset="0"/>
                      </a:endParaRPr>
                    </a:p>
                  </a:txBody>
                  <a:tcPr/>
                </a:tc>
                <a:tc>
                  <a:txBody>
                    <a:bodyPr/>
                    <a:lstStyle/>
                    <a:p>
                      <a:pPr algn="ctr"/>
                      <a:r>
                        <a:rPr lang="en-US" dirty="0">
                          <a:latin typeface="Monaco" charset="0"/>
                          <a:ea typeface="Monaco" charset="0"/>
                          <a:cs typeface="Monaco" charset="0"/>
                        </a:rPr>
                        <a:t>2.71</a:t>
                      </a:r>
                    </a:p>
                  </a:txBody>
                  <a:tcPr/>
                </a:tc>
                <a:tc>
                  <a:txBody>
                    <a:bodyPr/>
                    <a:lstStyle/>
                    <a:p>
                      <a:pPr algn="ctr"/>
                      <a:r>
                        <a:rPr lang="en-US" dirty="0">
                          <a:latin typeface="Monaco" charset="0"/>
                          <a:ea typeface="Monaco" charset="0"/>
                          <a:cs typeface="Monaco" charset="0"/>
                        </a:rPr>
                        <a:t>2.62</a:t>
                      </a:r>
                    </a:p>
                  </a:txBody>
                  <a:tcPr/>
                </a:tc>
                <a:extLst>
                  <a:ext uri="{0D108BD9-81ED-4DB2-BD59-A6C34878D82A}">
                    <a16:rowId xmlns:a16="http://schemas.microsoft.com/office/drawing/2014/main" val="10004"/>
                  </a:ext>
                </a:extLst>
              </a:tr>
              <a:tr h="370840">
                <a:tc>
                  <a:txBody>
                    <a:bodyPr/>
                    <a:lstStyle/>
                    <a:p>
                      <a:pPr algn="ctr"/>
                      <a:r>
                        <a:rPr lang="en-US" dirty="0">
                          <a:latin typeface="Monaco" charset="0"/>
                          <a:ea typeface="Monaco" charset="0"/>
                          <a:cs typeface="Monaco" charset="0"/>
                        </a:rPr>
                        <a:t>C-</a:t>
                      </a:r>
                      <a:r>
                        <a:rPr lang="el-GR" sz="1800" dirty="0">
                          <a:solidFill>
                            <a:schemeClr val="tx1"/>
                          </a:solidFill>
                          <a:latin typeface="Monaco" charset="0"/>
                          <a:ea typeface="Monaco" charset="0"/>
                          <a:cs typeface="Monaco" charset="0"/>
                        </a:rPr>
                        <a:t>β</a:t>
                      </a:r>
                      <a:endParaRPr lang="en-US" dirty="0">
                        <a:solidFill>
                          <a:schemeClr val="tx1"/>
                        </a:solidFill>
                        <a:latin typeface="Monaco" charset="0"/>
                        <a:ea typeface="Monaco" charset="0"/>
                        <a:cs typeface="Monaco" charset="0"/>
                      </a:endParaRPr>
                    </a:p>
                  </a:txBody>
                  <a:tcPr/>
                </a:tc>
                <a:tc>
                  <a:txBody>
                    <a:bodyPr/>
                    <a:lstStyle/>
                    <a:p>
                      <a:pPr algn="ctr"/>
                      <a:r>
                        <a:rPr lang="en-US" dirty="0">
                          <a:latin typeface="Monaco" charset="0"/>
                          <a:ea typeface="Monaco" charset="0"/>
                          <a:cs typeface="Monaco" charset="0"/>
                        </a:rPr>
                        <a:t>5.87</a:t>
                      </a:r>
                    </a:p>
                  </a:txBody>
                  <a:tcPr/>
                </a:tc>
                <a:tc>
                  <a:txBody>
                    <a:bodyPr/>
                    <a:lstStyle/>
                    <a:p>
                      <a:pPr algn="ctr"/>
                      <a:r>
                        <a:rPr lang="en-US" dirty="0">
                          <a:latin typeface="Monaco" charset="0"/>
                          <a:ea typeface="Monaco" charset="0"/>
                          <a:cs typeface="Monaco" charset="0"/>
                        </a:rPr>
                        <a:t>5.39</a:t>
                      </a:r>
                    </a:p>
                  </a:txBody>
                  <a:tcPr/>
                </a:tc>
                <a:extLst>
                  <a:ext uri="{0D108BD9-81ED-4DB2-BD59-A6C34878D82A}">
                    <a16:rowId xmlns:a16="http://schemas.microsoft.com/office/drawing/2014/main" val="10005"/>
                  </a:ext>
                </a:extLst>
              </a:tr>
              <a:tr h="370840">
                <a:tc>
                  <a:txBody>
                    <a:bodyPr/>
                    <a:lstStyle/>
                    <a:p>
                      <a:pPr algn="ctr"/>
                      <a:r>
                        <a:rPr lang="en-US" dirty="0">
                          <a:latin typeface="Monaco" charset="0"/>
                          <a:ea typeface="Monaco" charset="0"/>
                          <a:cs typeface="Monaco" charset="0"/>
                        </a:rPr>
                        <a:t>H-(</a:t>
                      </a:r>
                      <a:r>
                        <a:rPr lang="en-US" dirty="0" err="1">
                          <a:latin typeface="Monaco" charset="0"/>
                          <a:ea typeface="Monaco" charset="0"/>
                          <a:cs typeface="Monaco" charset="0"/>
                        </a:rPr>
                        <a:t>OMe</a:t>
                      </a:r>
                      <a:r>
                        <a:rPr lang="en-US" dirty="0">
                          <a:latin typeface="Monaco" charset="0"/>
                          <a:ea typeface="Monaco" charset="0"/>
                          <a:cs typeface="Monaco" charset="0"/>
                        </a:rPr>
                        <a:t>)</a:t>
                      </a:r>
                    </a:p>
                  </a:txBody>
                  <a:tcPr/>
                </a:tc>
                <a:tc>
                  <a:txBody>
                    <a:bodyPr/>
                    <a:lstStyle/>
                    <a:p>
                      <a:pPr algn="ctr"/>
                      <a:r>
                        <a:rPr lang="en-US" dirty="0">
                          <a:latin typeface="Monaco" charset="0"/>
                          <a:ea typeface="Monaco" charset="0"/>
                          <a:cs typeface="Monaco" charset="0"/>
                        </a:rPr>
                        <a:t>1.89</a:t>
                      </a:r>
                    </a:p>
                  </a:txBody>
                  <a:tcPr/>
                </a:tc>
                <a:tc>
                  <a:txBody>
                    <a:bodyPr/>
                    <a:lstStyle/>
                    <a:p>
                      <a:pPr algn="ctr"/>
                      <a:r>
                        <a:rPr lang="en-US" dirty="0">
                          <a:latin typeface="Monaco" charset="0"/>
                          <a:ea typeface="Monaco" charset="0"/>
                          <a:cs typeface="Monaco" charset="0"/>
                        </a:rPr>
                        <a:t>1.36</a:t>
                      </a:r>
                    </a:p>
                  </a:txBody>
                  <a:tcPr/>
                </a:tc>
                <a:extLst>
                  <a:ext uri="{0D108BD9-81ED-4DB2-BD59-A6C34878D82A}">
                    <a16:rowId xmlns:a16="http://schemas.microsoft.com/office/drawing/2014/main" val="10006"/>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700" y="4025725"/>
            <a:ext cx="4178300" cy="2679875"/>
          </a:xfrm>
          <a:prstGeom prst="rect">
            <a:avLst/>
          </a:prstGeom>
        </p:spPr>
      </p:pic>
      <p:sp>
        <p:nvSpPr>
          <p:cNvPr id="6" name="TextBox 5"/>
          <p:cNvSpPr txBox="1"/>
          <p:nvPr/>
        </p:nvSpPr>
        <p:spPr>
          <a:xfrm>
            <a:off x="4808710" y="4800600"/>
            <a:ext cx="277640" cy="276999"/>
          </a:xfrm>
          <a:prstGeom prst="rect">
            <a:avLst/>
          </a:prstGeom>
          <a:noFill/>
        </p:spPr>
        <p:txBody>
          <a:bodyPr wrap="none" rtlCol="0">
            <a:spAutoFit/>
          </a:bodyPr>
          <a:lstStyle/>
          <a:p>
            <a:r>
              <a:rPr lang="en-US" sz="1200" b="1" dirty="0">
                <a:solidFill>
                  <a:srgbClr val="FF0000"/>
                </a:solidFill>
                <a:latin typeface="Monaco" charset="0"/>
                <a:ea typeface="Monaco" charset="0"/>
                <a:cs typeface="Monaco" charset="0"/>
              </a:rPr>
              <a:t>1</a:t>
            </a:r>
          </a:p>
        </p:txBody>
      </p:sp>
      <p:sp>
        <p:nvSpPr>
          <p:cNvPr id="7" name="TextBox 6"/>
          <p:cNvSpPr txBox="1"/>
          <p:nvPr/>
        </p:nvSpPr>
        <p:spPr>
          <a:xfrm>
            <a:off x="4872210" y="5487600"/>
            <a:ext cx="277640" cy="276999"/>
          </a:xfrm>
          <a:prstGeom prst="rect">
            <a:avLst/>
          </a:prstGeom>
          <a:noFill/>
        </p:spPr>
        <p:txBody>
          <a:bodyPr wrap="none" rtlCol="0">
            <a:spAutoFit/>
          </a:bodyPr>
          <a:lstStyle/>
          <a:p>
            <a:r>
              <a:rPr lang="en-US" sz="1200" b="1" dirty="0">
                <a:solidFill>
                  <a:srgbClr val="FF0000"/>
                </a:solidFill>
                <a:latin typeface="Monaco" charset="0"/>
                <a:ea typeface="Monaco" charset="0"/>
                <a:cs typeface="Monaco" charset="0"/>
              </a:rPr>
              <a:t>2</a:t>
            </a:r>
          </a:p>
        </p:txBody>
      </p:sp>
      <p:sp>
        <p:nvSpPr>
          <p:cNvPr id="8" name="TextBox 7"/>
          <p:cNvSpPr txBox="1"/>
          <p:nvPr/>
        </p:nvSpPr>
        <p:spPr>
          <a:xfrm>
            <a:off x="4475513" y="5764599"/>
            <a:ext cx="277640" cy="276999"/>
          </a:xfrm>
          <a:prstGeom prst="rect">
            <a:avLst/>
          </a:prstGeom>
          <a:noFill/>
        </p:spPr>
        <p:txBody>
          <a:bodyPr wrap="none" rtlCol="0">
            <a:spAutoFit/>
          </a:bodyPr>
          <a:lstStyle/>
          <a:p>
            <a:r>
              <a:rPr lang="en-US" sz="1200" b="1" dirty="0">
                <a:solidFill>
                  <a:srgbClr val="FF0000"/>
                </a:solidFill>
                <a:latin typeface="Monaco" charset="0"/>
                <a:ea typeface="Monaco" charset="0"/>
                <a:cs typeface="Monaco" charset="0"/>
              </a:rPr>
              <a:t>3</a:t>
            </a:r>
          </a:p>
        </p:txBody>
      </p:sp>
      <p:sp>
        <p:nvSpPr>
          <p:cNvPr id="9" name="TextBox 8"/>
          <p:cNvSpPr txBox="1"/>
          <p:nvPr/>
        </p:nvSpPr>
        <p:spPr>
          <a:xfrm>
            <a:off x="3827635" y="5626099"/>
            <a:ext cx="277640" cy="276999"/>
          </a:xfrm>
          <a:prstGeom prst="rect">
            <a:avLst/>
          </a:prstGeom>
          <a:noFill/>
        </p:spPr>
        <p:txBody>
          <a:bodyPr wrap="none" rtlCol="0">
            <a:spAutoFit/>
          </a:bodyPr>
          <a:lstStyle/>
          <a:p>
            <a:r>
              <a:rPr lang="en-US" sz="1200" b="1" dirty="0">
                <a:solidFill>
                  <a:srgbClr val="FF0000"/>
                </a:solidFill>
                <a:latin typeface="Monaco" charset="0"/>
                <a:ea typeface="Monaco" charset="0"/>
                <a:cs typeface="Monaco" charset="0"/>
              </a:rPr>
              <a:t>4</a:t>
            </a:r>
          </a:p>
        </p:txBody>
      </p:sp>
      <p:sp>
        <p:nvSpPr>
          <p:cNvPr id="10" name="TextBox 9"/>
          <p:cNvSpPr txBox="1"/>
          <p:nvPr/>
        </p:nvSpPr>
        <p:spPr>
          <a:xfrm>
            <a:off x="3795885" y="4823597"/>
            <a:ext cx="277640" cy="276999"/>
          </a:xfrm>
          <a:prstGeom prst="rect">
            <a:avLst/>
          </a:prstGeom>
          <a:noFill/>
        </p:spPr>
        <p:txBody>
          <a:bodyPr wrap="none" rtlCol="0">
            <a:spAutoFit/>
          </a:bodyPr>
          <a:lstStyle/>
          <a:p>
            <a:r>
              <a:rPr lang="en-US" sz="1200" b="1" dirty="0">
                <a:solidFill>
                  <a:srgbClr val="FF0000"/>
                </a:solidFill>
                <a:latin typeface="Monaco" charset="0"/>
                <a:ea typeface="Monaco" charset="0"/>
                <a:cs typeface="Monaco" charset="0"/>
              </a:rPr>
              <a:t>5</a:t>
            </a:r>
          </a:p>
        </p:txBody>
      </p:sp>
      <p:sp>
        <p:nvSpPr>
          <p:cNvPr id="11" name="TextBox 10"/>
          <p:cNvSpPr txBox="1"/>
          <p:nvPr/>
        </p:nvSpPr>
        <p:spPr>
          <a:xfrm>
            <a:off x="4336693" y="4546598"/>
            <a:ext cx="277640" cy="276999"/>
          </a:xfrm>
          <a:prstGeom prst="rect">
            <a:avLst/>
          </a:prstGeom>
          <a:noFill/>
        </p:spPr>
        <p:txBody>
          <a:bodyPr wrap="none" rtlCol="0">
            <a:spAutoFit/>
          </a:bodyPr>
          <a:lstStyle/>
          <a:p>
            <a:r>
              <a:rPr lang="en-US" sz="1200" b="1" dirty="0">
                <a:solidFill>
                  <a:srgbClr val="FF0000"/>
                </a:solidFill>
                <a:latin typeface="Monaco" charset="0"/>
                <a:ea typeface="Monaco" charset="0"/>
                <a:cs typeface="Monaco" charset="0"/>
              </a:rPr>
              <a:t>6</a:t>
            </a:r>
          </a:p>
        </p:txBody>
      </p:sp>
      <p:sp>
        <p:nvSpPr>
          <p:cNvPr id="13" name="Rectangle 12"/>
          <p:cNvSpPr/>
          <p:nvPr/>
        </p:nvSpPr>
        <p:spPr>
          <a:xfrm>
            <a:off x="5259737" y="4475603"/>
            <a:ext cx="423334" cy="338554"/>
          </a:xfrm>
          <a:prstGeom prst="rect">
            <a:avLst/>
          </a:prstGeom>
        </p:spPr>
        <p:txBody>
          <a:bodyPr wrap="square">
            <a:spAutoFit/>
          </a:bodyPr>
          <a:lstStyle/>
          <a:p>
            <a:r>
              <a:rPr lang="el-GR" sz="1600" dirty="0">
                <a:solidFill>
                  <a:srgbClr val="FF0000"/>
                </a:solidFill>
                <a:latin typeface="Monaco" charset="0"/>
                <a:ea typeface="Monaco" charset="0"/>
                <a:cs typeface="Monaco" charset="0"/>
              </a:rPr>
              <a:t>α</a:t>
            </a:r>
            <a:endParaRPr lang="el-GR" sz="1600" dirty="0">
              <a:solidFill>
                <a:srgbClr val="FF0000"/>
              </a:solidFill>
              <a:effectLst/>
              <a:latin typeface="Monaco" charset="0"/>
              <a:ea typeface="Monaco" charset="0"/>
              <a:cs typeface="Monaco" charset="0"/>
            </a:endParaRPr>
          </a:p>
        </p:txBody>
      </p:sp>
      <p:sp>
        <p:nvSpPr>
          <p:cNvPr id="14" name="Rectangle 13"/>
          <p:cNvSpPr/>
          <p:nvPr/>
        </p:nvSpPr>
        <p:spPr>
          <a:xfrm>
            <a:off x="5683071" y="5077599"/>
            <a:ext cx="514458" cy="338554"/>
          </a:xfrm>
          <a:prstGeom prst="rect">
            <a:avLst/>
          </a:prstGeom>
        </p:spPr>
        <p:txBody>
          <a:bodyPr wrap="square">
            <a:spAutoFit/>
          </a:bodyPr>
          <a:lstStyle/>
          <a:p>
            <a:r>
              <a:rPr lang="el-GR" sz="1600" dirty="0">
                <a:solidFill>
                  <a:srgbClr val="FF0000"/>
                </a:solidFill>
                <a:latin typeface="Monaco" charset="0"/>
                <a:ea typeface="Monaco" charset="0"/>
                <a:cs typeface="Monaco" charset="0"/>
              </a:rPr>
              <a:t>β</a:t>
            </a:r>
            <a:endParaRPr lang="el-GR" sz="1600" dirty="0">
              <a:solidFill>
                <a:srgbClr val="FF0000"/>
              </a:solidFill>
              <a:effectLst/>
              <a:latin typeface="Monaco" charset="0"/>
              <a:ea typeface="Monaco" charset="0"/>
              <a:cs typeface="Monaco" charset="0"/>
            </a:endParaRPr>
          </a:p>
        </p:txBody>
      </p:sp>
      <p:sp>
        <p:nvSpPr>
          <p:cNvPr id="15" name="Rectangle 14"/>
          <p:cNvSpPr/>
          <p:nvPr/>
        </p:nvSpPr>
        <p:spPr>
          <a:xfrm>
            <a:off x="6184997" y="4800600"/>
            <a:ext cx="276038" cy="338554"/>
          </a:xfrm>
          <a:prstGeom prst="rect">
            <a:avLst/>
          </a:prstGeom>
        </p:spPr>
        <p:txBody>
          <a:bodyPr wrap="none">
            <a:spAutoFit/>
          </a:bodyPr>
          <a:lstStyle/>
          <a:p>
            <a:r>
              <a:rPr lang="el-GR" sz="1600" dirty="0">
                <a:solidFill>
                  <a:srgbClr val="FF0000"/>
                </a:solidFill>
                <a:latin typeface="Monaco" charset="0"/>
                <a:ea typeface="Monaco" charset="0"/>
                <a:cs typeface="Monaco" charset="0"/>
              </a:rPr>
              <a:t>γ</a:t>
            </a:r>
            <a:endParaRPr lang="el-GR" sz="1600" dirty="0">
              <a:solidFill>
                <a:srgbClr val="FF0000"/>
              </a:solidFill>
              <a:effectLst/>
              <a:latin typeface="Monaco" charset="0"/>
              <a:ea typeface="Monaco" charset="0"/>
              <a:cs typeface="Monaco" charset="0"/>
            </a:endParaRPr>
          </a:p>
        </p:txBody>
      </p:sp>
    </p:spTree>
    <p:extLst>
      <p:ext uri="{BB962C8B-B14F-4D97-AF65-F5344CB8AC3E}">
        <p14:creationId xmlns:p14="http://schemas.microsoft.com/office/powerpoint/2010/main" val="932024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725" y="398585"/>
            <a:ext cx="5188893" cy="797169"/>
          </a:xfrm>
        </p:spPr>
        <p:txBody>
          <a:bodyPr/>
          <a:lstStyle/>
          <a:p>
            <a:r>
              <a:rPr lang="en-US" dirty="0"/>
              <a:t>Radical Frontier Density</a:t>
            </a:r>
          </a:p>
        </p:txBody>
      </p:sp>
      <p:pic>
        <p:nvPicPr>
          <p:cNvPr id="4" name="Picture 3"/>
          <p:cNvPicPr>
            <a:picLocks noChangeAspect="1"/>
          </p:cNvPicPr>
          <p:nvPr/>
        </p:nvPicPr>
        <p:blipFill rotWithShape="1">
          <a:blip r:embed="rId3">
            <a:clrChange>
              <a:clrFrom>
                <a:srgbClr val="F3F3F3"/>
              </a:clrFrom>
              <a:clrTo>
                <a:srgbClr val="F3F3F3">
                  <a:alpha val="0"/>
                </a:srgbClr>
              </a:clrTo>
            </a:clrChange>
            <a:alphaModFix/>
            <a:extLst>
              <a:ext uri="{28A0092B-C50C-407E-A947-70E740481C1C}">
                <a14:useLocalDpi xmlns:a14="http://schemas.microsoft.com/office/drawing/2010/main" val="0"/>
              </a:ext>
            </a:extLst>
          </a:blip>
          <a:srcRect l="8387" t="7554" r="18047" b="10904"/>
          <a:stretch/>
        </p:blipFill>
        <p:spPr>
          <a:xfrm>
            <a:off x="1617783" y="1305381"/>
            <a:ext cx="6738426" cy="4701525"/>
          </a:xfrm>
          <a:prstGeom prst="rect">
            <a:avLst/>
          </a:prstGeom>
        </p:spPr>
      </p:pic>
    </p:spTree>
    <p:extLst>
      <p:ext uri="{BB962C8B-B14F-4D97-AF65-F5344CB8AC3E}">
        <p14:creationId xmlns:p14="http://schemas.microsoft.com/office/powerpoint/2010/main" val="2113110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3621534" cy="744187"/>
          </a:xfrm>
        </p:spPr>
        <p:txBody>
          <a:bodyPr>
            <a:normAutofit/>
          </a:bodyPr>
          <a:lstStyle/>
          <a:p>
            <a:r>
              <a:rPr lang="en-US" dirty="0">
                <a:latin typeface="Monaco" charset="0"/>
                <a:ea typeface="Monaco" charset="0"/>
                <a:cs typeface="Monaco" charset="0"/>
              </a:rPr>
              <a:t>ESR Findings</a:t>
            </a:r>
          </a:p>
        </p:txBody>
      </p:sp>
      <p:sp>
        <p:nvSpPr>
          <p:cNvPr id="3" name="TextBox 2"/>
          <p:cNvSpPr txBox="1"/>
          <p:nvPr/>
        </p:nvSpPr>
        <p:spPr>
          <a:xfrm>
            <a:off x="866899" y="1650670"/>
            <a:ext cx="7908966" cy="1938992"/>
          </a:xfrm>
          <a:prstGeom prst="rect">
            <a:avLst/>
          </a:prstGeom>
          <a:noFill/>
        </p:spPr>
        <p:txBody>
          <a:bodyPr wrap="square" rtlCol="0">
            <a:spAutoFit/>
          </a:bodyPr>
          <a:lstStyle/>
          <a:p>
            <a:pPr marL="285750" indent="-285750">
              <a:buFont typeface="Arial" charset="0"/>
              <a:buChar char="•"/>
            </a:pPr>
            <a:r>
              <a:rPr lang="en-US" sz="2400" dirty="0">
                <a:latin typeface="Monaco" charset="0"/>
                <a:ea typeface="Monaco" charset="0"/>
                <a:cs typeface="Monaco" charset="0"/>
              </a:rPr>
              <a:t>The higher the coupling constant, the greater affinity for radical coupling at that location</a:t>
            </a:r>
          </a:p>
          <a:p>
            <a:pPr marL="285750" indent="-285750">
              <a:buFont typeface="Arial" charset="0"/>
              <a:buChar char="•"/>
            </a:pPr>
            <a:r>
              <a:rPr lang="en-US" sz="2400" dirty="0">
                <a:latin typeface="Monaco" charset="0"/>
                <a:ea typeface="Monaco" charset="0"/>
                <a:cs typeface="Monaco" charset="0"/>
              </a:rPr>
              <a:t>Values in article as starting point</a:t>
            </a:r>
          </a:p>
          <a:p>
            <a:pPr marL="285750" indent="-285750">
              <a:buFont typeface="Arial" charset="0"/>
              <a:buChar char="•"/>
            </a:pPr>
            <a:r>
              <a:rPr lang="en-US" sz="2400" dirty="0">
                <a:latin typeface="Monaco" charset="0"/>
                <a:ea typeface="Monaco" charset="0"/>
                <a:cs typeface="Monaco" charset="0"/>
              </a:rPr>
              <a:t>Simulate via Web MO pro</a:t>
            </a:r>
          </a:p>
        </p:txBody>
      </p:sp>
    </p:spTree>
    <p:extLst>
      <p:ext uri="{BB962C8B-B14F-4D97-AF65-F5344CB8AC3E}">
        <p14:creationId xmlns:p14="http://schemas.microsoft.com/office/powerpoint/2010/main" val="791219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onaco" charset="0"/>
                <a:ea typeface="Monaco" charset="0"/>
                <a:cs typeface="Monaco" charset="0"/>
              </a:rPr>
              <a:t>Monomers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913" y="3815539"/>
            <a:ext cx="3502902" cy="18018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668" y="1094960"/>
            <a:ext cx="3810000" cy="2133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246" y="3573445"/>
            <a:ext cx="3556000" cy="2286000"/>
          </a:xfrm>
          <a:prstGeom prst="rect">
            <a:avLst/>
          </a:prstGeom>
        </p:spPr>
      </p:pic>
      <p:sp>
        <p:nvSpPr>
          <p:cNvPr id="7" name="TextBox 6"/>
          <p:cNvSpPr txBox="1"/>
          <p:nvPr/>
        </p:nvSpPr>
        <p:spPr>
          <a:xfrm>
            <a:off x="5413913" y="2215705"/>
            <a:ext cx="2115600" cy="400110"/>
          </a:xfrm>
          <a:prstGeom prst="rect">
            <a:avLst/>
          </a:prstGeom>
          <a:noFill/>
          <a:ln>
            <a:solidFill>
              <a:schemeClr val="tx1"/>
            </a:solidFill>
          </a:ln>
        </p:spPr>
        <p:txBody>
          <a:bodyPr wrap="square" rtlCol="0">
            <a:spAutoFit/>
          </a:bodyPr>
          <a:lstStyle/>
          <a:p>
            <a:r>
              <a:rPr lang="en-US" sz="2000" dirty="0" err="1">
                <a:latin typeface="Monaco" charset="0"/>
                <a:ea typeface="Monaco" charset="0"/>
                <a:cs typeface="Monaco" charset="0"/>
              </a:rPr>
              <a:t>Sinapic</a:t>
            </a:r>
            <a:r>
              <a:rPr lang="en-US" sz="2000" dirty="0">
                <a:latin typeface="Monaco" charset="0"/>
                <a:ea typeface="Monaco" charset="0"/>
                <a:cs typeface="Monaco" charset="0"/>
              </a:rPr>
              <a:t> acid</a:t>
            </a:r>
          </a:p>
        </p:txBody>
      </p:sp>
      <p:sp>
        <p:nvSpPr>
          <p:cNvPr id="8" name="TextBox 7"/>
          <p:cNvSpPr txBox="1"/>
          <p:nvPr/>
        </p:nvSpPr>
        <p:spPr>
          <a:xfrm>
            <a:off x="1120246" y="3585514"/>
            <a:ext cx="2094442" cy="400110"/>
          </a:xfrm>
          <a:prstGeom prst="rect">
            <a:avLst/>
          </a:prstGeom>
          <a:noFill/>
          <a:ln>
            <a:solidFill>
              <a:schemeClr val="tx1"/>
            </a:solidFill>
          </a:ln>
        </p:spPr>
        <p:txBody>
          <a:bodyPr wrap="square" rtlCol="0">
            <a:spAutoFit/>
          </a:bodyPr>
          <a:lstStyle/>
          <a:p>
            <a:r>
              <a:rPr lang="en-US" sz="2000" dirty="0" err="1">
                <a:latin typeface="Monaco" charset="0"/>
                <a:ea typeface="Monaco" charset="0"/>
                <a:cs typeface="Monaco" charset="0"/>
              </a:rPr>
              <a:t>Ferulic</a:t>
            </a:r>
            <a:r>
              <a:rPr lang="en-US" sz="2000" dirty="0">
                <a:latin typeface="Monaco" charset="0"/>
                <a:ea typeface="Monaco" charset="0"/>
                <a:cs typeface="Monaco" charset="0"/>
              </a:rPr>
              <a:t> acid</a:t>
            </a:r>
          </a:p>
        </p:txBody>
      </p:sp>
      <p:sp>
        <p:nvSpPr>
          <p:cNvPr id="9" name="TextBox 8"/>
          <p:cNvSpPr txBox="1"/>
          <p:nvPr/>
        </p:nvSpPr>
        <p:spPr>
          <a:xfrm>
            <a:off x="5221032" y="3731984"/>
            <a:ext cx="2501362" cy="400110"/>
          </a:xfrm>
          <a:prstGeom prst="rect">
            <a:avLst/>
          </a:prstGeom>
          <a:noFill/>
          <a:ln>
            <a:solidFill>
              <a:schemeClr val="tx1"/>
            </a:solidFill>
          </a:ln>
        </p:spPr>
        <p:txBody>
          <a:bodyPr wrap="square" rtlCol="0">
            <a:spAutoFit/>
          </a:bodyPr>
          <a:lstStyle/>
          <a:p>
            <a:r>
              <a:rPr lang="en-US" sz="2000" dirty="0">
                <a:latin typeface="Monaco" charset="0"/>
                <a:ea typeface="Monaco" charset="0"/>
                <a:cs typeface="Monaco" charset="0"/>
              </a:rPr>
              <a:t>P-</a:t>
            </a:r>
            <a:r>
              <a:rPr lang="en-US" sz="2000" dirty="0" err="1">
                <a:latin typeface="Monaco" charset="0"/>
                <a:ea typeface="Monaco" charset="0"/>
                <a:cs typeface="Monaco" charset="0"/>
              </a:rPr>
              <a:t>coumaric</a:t>
            </a:r>
            <a:r>
              <a:rPr lang="en-US" sz="2000" dirty="0">
                <a:latin typeface="Monaco" charset="0"/>
                <a:ea typeface="Monaco" charset="0"/>
                <a:cs typeface="Monaco" charset="0"/>
              </a:rPr>
              <a:t> acid</a:t>
            </a:r>
          </a:p>
        </p:txBody>
      </p:sp>
      <p:sp>
        <p:nvSpPr>
          <p:cNvPr id="3" name="TextBox 2"/>
          <p:cNvSpPr txBox="1"/>
          <p:nvPr/>
        </p:nvSpPr>
        <p:spPr>
          <a:xfrm>
            <a:off x="677334" y="6204330"/>
            <a:ext cx="2712252" cy="261610"/>
          </a:xfrm>
          <a:prstGeom prst="rect">
            <a:avLst/>
          </a:prstGeom>
          <a:noFill/>
        </p:spPr>
        <p:txBody>
          <a:bodyPr wrap="square" rtlCol="0">
            <a:spAutoFit/>
          </a:bodyPr>
          <a:lstStyle/>
          <a:p>
            <a:r>
              <a:rPr lang="en-US" sz="1100" dirty="0">
                <a:latin typeface="Monaco" charset="0"/>
                <a:ea typeface="Monaco" charset="0"/>
                <a:cs typeface="Monaco" charset="0"/>
              </a:rPr>
              <a:t>Source: Sigma Aldrich</a:t>
            </a:r>
          </a:p>
        </p:txBody>
      </p:sp>
    </p:spTree>
    <p:extLst>
      <p:ext uri="{BB962C8B-B14F-4D97-AF65-F5344CB8AC3E}">
        <p14:creationId xmlns:p14="http://schemas.microsoft.com/office/powerpoint/2010/main" val="2114381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3404809" cy="762001"/>
          </a:xfrm>
        </p:spPr>
        <p:txBody>
          <a:bodyPr/>
          <a:lstStyle/>
          <a:p>
            <a:r>
              <a:rPr lang="en-US" dirty="0">
                <a:latin typeface="Monaco" charset="0"/>
                <a:ea typeface="Monaco" charset="0"/>
                <a:cs typeface="Monaco" charset="0"/>
              </a:rPr>
              <a:t>Conclusions</a:t>
            </a:r>
          </a:p>
        </p:txBody>
      </p:sp>
      <p:sp>
        <p:nvSpPr>
          <p:cNvPr id="3" name="TextBox 2"/>
          <p:cNvSpPr txBox="1"/>
          <p:nvPr/>
        </p:nvSpPr>
        <p:spPr>
          <a:xfrm>
            <a:off x="914400" y="1701800"/>
            <a:ext cx="7988300" cy="1938992"/>
          </a:xfrm>
          <a:prstGeom prst="rect">
            <a:avLst/>
          </a:prstGeom>
          <a:noFill/>
        </p:spPr>
        <p:txBody>
          <a:bodyPr wrap="square" rtlCol="0">
            <a:spAutoFit/>
          </a:bodyPr>
          <a:lstStyle/>
          <a:p>
            <a:pPr marL="285750" indent="-285750">
              <a:buFont typeface="Arial" charset="0"/>
              <a:buChar char="•"/>
            </a:pPr>
            <a:r>
              <a:rPr lang="en-US" sz="2400" dirty="0">
                <a:latin typeface="Monaco" charset="0"/>
                <a:ea typeface="Monaco" charset="0"/>
                <a:cs typeface="Monaco" charset="0"/>
              </a:rPr>
              <a:t>Coupling is more likely at C-5 &amp; C-</a:t>
            </a:r>
            <a:r>
              <a:rPr lang="el-GR" sz="2400" dirty="0">
                <a:latin typeface="Monaco" charset="0"/>
                <a:ea typeface="Monaco" charset="0"/>
                <a:cs typeface="Monaco" charset="0"/>
              </a:rPr>
              <a:t>β</a:t>
            </a:r>
            <a:r>
              <a:rPr lang="en-US" sz="2400" dirty="0">
                <a:latin typeface="Monaco" charset="0"/>
                <a:ea typeface="Monaco" charset="0"/>
                <a:cs typeface="Monaco" charset="0"/>
              </a:rPr>
              <a:t> position</a:t>
            </a:r>
          </a:p>
          <a:p>
            <a:pPr marL="285750" indent="-285750">
              <a:buFont typeface="Arial" charset="0"/>
              <a:buChar char="•"/>
            </a:pPr>
            <a:r>
              <a:rPr lang="en-US" sz="2400" dirty="0" err="1">
                <a:latin typeface="Monaco" charset="0"/>
                <a:ea typeface="Monaco" charset="0"/>
                <a:cs typeface="Monaco" charset="0"/>
              </a:rPr>
              <a:t>HRP</a:t>
            </a:r>
            <a:r>
              <a:rPr lang="en-US" sz="2400" baseline="-25000" dirty="0" err="1">
                <a:latin typeface="Monaco" charset="0"/>
                <a:ea typeface="Monaco" charset="0"/>
                <a:cs typeface="Monaco" charset="0"/>
              </a:rPr>
              <a:t>i</a:t>
            </a:r>
            <a:r>
              <a:rPr lang="en-US" sz="2400" dirty="0">
                <a:latin typeface="Monaco" charset="0"/>
                <a:ea typeface="Monaco" charset="0"/>
                <a:cs typeface="Monaco" charset="0"/>
              </a:rPr>
              <a:t> is more effective means to identify radicals</a:t>
            </a:r>
          </a:p>
          <a:p>
            <a:pPr marL="285750" indent="-285750">
              <a:buFont typeface="Arial" charset="0"/>
              <a:buChar char="•"/>
            </a:pPr>
            <a:endParaRPr lang="en-US" sz="2400" dirty="0">
              <a:latin typeface="Monaco" charset="0"/>
              <a:ea typeface="Monaco" charset="0"/>
              <a:cs typeface="Monaco" charset="0"/>
            </a:endParaRPr>
          </a:p>
        </p:txBody>
      </p:sp>
    </p:spTree>
    <p:extLst>
      <p:ext uri="{BB962C8B-B14F-4D97-AF65-F5344CB8AC3E}">
        <p14:creationId xmlns:p14="http://schemas.microsoft.com/office/powerpoint/2010/main" val="1946692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3574032" cy="684810"/>
          </a:xfrm>
        </p:spPr>
        <p:txBody>
          <a:bodyPr/>
          <a:lstStyle/>
          <a:p>
            <a:r>
              <a:rPr lang="en-US" dirty="0">
                <a:latin typeface="Monaco" charset="0"/>
                <a:ea typeface="Monaco" charset="0"/>
                <a:cs typeface="Monaco" charset="0"/>
              </a:rPr>
              <a:t>Future Work</a:t>
            </a:r>
          </a:p>
        </p:txBody>
      </p:sp>
      <p:sp>
        <p:nvSpPr>
          <p:cNvPr id="4" name="TextBox 3"/>
          <p:cNvSpPr txBox="1"/>
          <p:nvPr/>
        </p:nvSpPr>
        <p:spPr>
          <a:xfrm>
            <a:off x="677334" y="1591129"/>
            <a:ext cx="7540171" cy="1569660"/>
          </a:xfrm>
          <a:prstGeom prst="rect">
            <a:avLst/>
          </a:prstGeom>
          <a:noFill/>
        </p:spPr>
        <p:txBody>
          <a:bodyPr wrap="square" rtlCol="0">
            <a:spAutoFit/>
          </a:bodyPr>
          <a:lstStyle/>
          <a:p>
            <a:pPr marL="285750" indent="-285750">
              <a:buFont typeface="Arial" charset="0"/>
              <a:buChar char="•"/>
            </a:pPr>
            <a:r>
              <a:rPr lang="en-US" sz="2400" dirty="0">
                <a:latin typeface="Monaco" charset="0"/>
                <a:ea typeface="Monaco" charset="0"/>
                <a:cs typeface="Monaco" charset="0"/>
              </a:rPr>
              <a:t>Focus on ESR and collecting more spectra</a:t>
            </a:r>
          </a:p>
          <a:p>
            <a:pPr marL="285750" indent="-285750">
              <a:buFont typeface="Arial" charset="0"/>
              <a:buChar char="•"/>
            </a:pPr>
            <a:r>
              <a:rPr lang="en-US" sz="2400" dirty="0">
                <a:latin typeface="Monaco" charset="0"/>
                <a:ea typeface="Monaco" charset="0"/>
                <a:cs typeface="Monaco" charset="0"/>
              </a:rPr>
              <a:t>Analyze spectra of p-</a:t>
            </a:r>
            <a:r>
              <a:rPr lang="en-US" sz="2400" dirty="0" err="1">
                <a:latin typeface="Monaco" charset="0"/>
                <a:ea typeface="Monaco" charset="0"/>
                <a:cs typeface="Monaco" charset="0"/>
              </a:rPr>
              <a:t>coumaric</a:t>
            </a:r>
            <a:r>
              <a:rPr lang="en-US" sz="2400" dirty="0">
                <a:latin typeface="Monaco" charset="0"/>
                <a:ea typeface="Monaco" charset="0"/>
                <a:cs typeface="Monaco" charset="0"/>
              </a:rPr>
              <a:t> acid and </a:t>
            </a:r>
            <a:r>
              <a:rPr lang="en-US" sz="2400" dirty="0" err="1">
                <a:latin typeface="Monaco" charset="0"/>
                <a:ea typeface="Monaco" charset="0"/>
                <a:cs typeface="Monaco" charset="0"/>
              </a:rPr>
              <a:t>sinapic</a:t>
            </a:r>
            <a:r>
              <a:rPr lang="en-US" sz="2400" dirty="0">
                <a:latin typeface="Monaco" charset="0"/>
                <a:ea typeface="Monaco" charset="0"/>
                <a:cs typeface="Monaco" charset="0"/>
              </a:rPr>
              <a:t> acid </a:t>
            </a:r>
          </a:p>
        </p:txBody>
      </p:sp>
    </p:spTree>
    <p:extLst>
      <p:ext uri="{BB962C8B-B14F-4D97-AF65-F5344CB8AC3E}">
        <p14:creationId xmlns:p14="http://schemas.microsoft.com/office/powerpoint/2010/main" val="2011144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4262801" cy="784238"/>
          </a:xfrm>
        </p:spPr>
        <p:txBody>
          <a:bodyPr/>
          <a:lstStyle/>
          <a:p>
            <a:r>
              <a:rPr lang="en-US" dirty="0"/>
              <a:t>Acknowledgements</a:t>
            </a:r>
          </a:p>
        </p:txBody>
      </p:sp>
      <p:sp>
        <p:nvSpPr>
          <p:cNvPr id="5" name="TextBox 4"/>
          <p:cNvSpPr txBox="1"/>
          <p:nvPr/>
        </p:nvSpPr>
        <p:spPr>
          <a:xfrm>
            <a:off x="677334" y="1618428"/>
            <a:ext cx="8819593" cy="1938992"/>
          </a:xfrm>
          <a:prstGeom prst="rect">
            <a:avLst/>
          </a:prstGeom>
          <a:noFill/>
        </p:spPr>
        <p:txBody>
          <a:bodyPr wrap="square" rtlCol="0">
            <a:spAutoFit/>
          </a:bodyPr>
          <a:lstStyle/>
          <a:p>
            <a:pPr marL="285750" indent="-285750">
              <a:buFont typeface="Arial" charset="0"/>
              <a:buChar char="•"/>
            </a:pPr>
            <a:r>
              <a:rPr lang="en-US" sz="2400" dirty="0">
                <a:latin typeface="Monaco" charset="0"/>
                <a:ea typeface="Monaco" charset="0"/>
                <a:cs typeface="Monaco" charset="0"/>
              </a:rPr>
              <a:t>Richard “Doc” </a:t>
            </a:r>
            <a:r>
              <a:rPr lang="en-US" sz="2400" dirty="0" err="1">
                <a:latin typeface="Monaco" charset="0"/>
                <a:ea typeface="Monaco" charset="0"/>
                <a:cs typeface="Monaco" charset="0"/>
              </a:rPr>
              <a:t>Kieft</a:t>
            </a:r>
            <a:r>
              <a:rPr lang="en-US" sz="2400" dirty="0">
                <a:latin typeface="Monaco" charset="0"/>
                <a:ea typeface="Monaco" charset="0"/>
                <a:cs typeface="Monaco" charset="0"/>
              </a:rPr>
              <a:t> Summer Research Program</a:t>
            </a:r>
          </a:p>
          <a:p>
            <a:pPr marL="285750" indent="-285750">
              <a:buFont typeface="Arial" charset="0"/>
              <a:buChar char="•"/>
            </a:pPr>
            <a:r>
              <a:rPr lang="en-US" sz="2400" dirty="0">
                <a:latin typeface="Monaco" charset="0"/>
                <a:ea typeface="Monaco" charset="0"/>
                <a:cs typeface="Monaco" charset="0"/>
              </a:rPr>
              <a:t>Dr. Bradley Sturgeon</a:t>
            </a:r>
          </a:p>
          <a:p>
            <a:pPr marL="285750" indent="-285750">
              <a:buFont typeface="Arial" charset="0"/>
              <a:buChar char="•"/>
            </a:pPr>
            <a:r>
              <a:rPr lang="en-US" sz="2400" dirty="0">
                <a:latin typeface="Monaco" charset="0"/>
                <a:ea typeface="Monaco" charset="0"/>
                <a:cs typeface="Monaco" charset="0"/>
              </a:rPr>
              <a:t>Dr. Michael </a:t>
            </a:r>
            <a:r>
              <a:rPr lang="en-US" sz="2400" dirty="0" err="1">
                <a:latin typeface="Monaco" charset="0"/>
                <a:ea typeface="Monaco" charset="0"/>
                <a:cs typeface="Monaco" charset="0"/>
              </a:rPr>
              <a:t>Prinsell</a:t>
            </a:r>
            <a:r>
              <a:rPr lang="en-US" sz="2400" dirty="0">
                <a:latin typeface="Monaco" charset="0"/>
                <a:ea typeface="Monaco" charset="0"/>
                <a:cs typeface="Monaco" charset="0"/>
              </a:rPr>
              <a:t> </a:t>
            </a:r>
          </a:p>
          <a:p>
            <a:pPr marL="285750" indent="-285750">
              <a:buFont typeface="Arial" charset="0"/>
              <a:buChar char="•"/>
            </a:pPr>
            <a:r>
              <a:rPr lang="en-US" sz="2400" dirty="0">
                <a:latin typeface="Monaco" charset="0"/>
                <a:ea typeface="Monaco" charset="0"/>
                <a:cs typeface="Monaco" charset="0"/>
              </a:rPr>
              <a:t>Monmouth College Chemistry Department</a:t>
            </a:r>
          </a:p>
          <a:p>
            <a:pPr marL="285750" indent="-285750">
              <a:buFont typeface="Arial" charset="0"/>
              <a:buChar char="•"/>
            </a:pPr>
            <a:r>
              <a:rPr lang="en-US" sz="2400" dirty="0">
                <a:latin typeface="Monaco" charset="0"/>
                <a:ea typeface="Monaco" charset="0"/>
                <a:cs typeface="Monaco" charset="0"/>
              </a:rPr>
              <a:t>Stephanie </a:t>
            </a:r>
            <a:r>
              <a:rPr lang="en-US" sz="2400" dirty="0" err="1">
                <a:latin typeface="Monaco" charset="0"/>
                <a:ea typeface="Monaco" charset="0"/>
                <a:cs typeface="Monaco" charset="0"/>
              </a:rPr>
              <a:t>Saey</a:t>
            </a:r>
            <a:endParaRPr lang="en-US" sz="2400" dirty="0">
              <a:latin typeface="Monaco" charset="0"/>
              <a:ea typeface="Monaco" charset="0"/>
              <a:cs typeface="Monaco"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095" y="3782010"/>
            <a:ext cx="2606080" cy="2606080"/>
          </a:xfrm>
          <a:prstGeom prst="rect">
            <a:avLst/>
          </a:prstGeom>
        </p:spPr>
      </p:pic>
    </p:spTree>
    <p:extLst>
      <p:ext uri="{BB962C8B-B14F-4D97-AF65-F5344CB8AC3E}">
        <p14:creationId xmlns:p14="http://schemas.microsoft.com/office/powerpoint/2010/main" val="118995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8C989ED-C4A2-408D-BEAB-4051B74A46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3679" y="567459"/>
            <a:ext cx="10804641" cy="5723082"/>
          </a:xfrm>
        </p:spPr>
      </p:pic>
      <p:sp>
        <p:nvSpPr>
          <p:cNvPr id="7" name="Oval 6">
            <a:extLst>
              <a:ext uri="{FF2B5EF4-FFF2-40B4-BE49-F238E27FC236}">
                <a16:creationId xmlns:a16="http://schemas.microsoft.com/office/drawing/2014/main" id="{FBCE973C-77B3-4556-9BC8-94FE9809BD49}"/>
              </a:ext>
            </a:extLst>
          </p:cNvPr>
          <p:cNvSpPr/>
          <p:nvPr/>
        </p:nvSpPr>
        <p:spPr>
          <a:xfrm>
            <a:off x="5710685" y="3083944"/>
            <a:ext cx="5313873" cy="359290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82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625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679" y="479385"/>
            <a:ext cx="1923976" cy="714703"/>
          </a:xfrm>
        </p:spPr>
        <p:txBody>
          <a:bodyPr/>
          <a:lstStyle/>
          <a:p>
            <a:r>
              <a:rPr lang="en-US" dirty="0" err="1">
                <a:latin typeface="Monaco" charset="0"/>
                <a:ea typeface="Monaco" charset="0"/>
                <a:cs typeface="Monaco" charset="0"/>
              </a:rPr>
              <a:t>Lignan</a:t>
            </a:r>
            <a:endParaRPr lang="en-US" dirty="0">
              <a:latin typeface="Monaco" charset="0"/>
              <a:ea typeface="Monaco" charset="0"/>
              <a:cs typeface="Monaco"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322" y="1067964"/>
            <a:ext cx="6371898" cy="5161238"/>
          </a:xfrm>
          <a:prstGeom prst="rect">
            <a:avLst/>
          </a:prstGeom>
        </p:spPr>
      </p:pic>
      <p:sp>
        <p:nvSpPr>
          <p:cNvPr id="5" name="TextBox 4"/>
          <p:cNvSpPr txBox="1"/>
          <p:nvPr/>
        </p:nvSpPr>
        <p:spPr>
          <a:xfrm>
            <a:off x="519679" y="6393262"/>
            <a:ext cx="11083158" cy="261610"/>
          </a:xfrm>
          <a:prstGeom prst="rect">
            <a:avLst/>
          </a:prstGeom>
          <a:noFill/>
        </p:spPr>
        <p:txBody>
          <a:bodyPr wrap="square" rtlCol="0">
            <a:spAutoFit/>
          </a:bodyPr>
          <a:lstStyle/>
          <a:p>
            <a:r>
              <a:rPr lang="en-US" sz="1100" dirty="0">
                <a:latin typeface="Monaco" charset="0"/>
                <a:ea typeface="Monaco" charset="0"/>
                <a:cs typeface="Monaco" charset="0"/>
              </a:rPr>
              <a:t>Source: http://</a:t>
            </a:r>
            <a:r>
              <a:rPr lang="en-US" sz="1100" dirty="0" err="1">
                <a:latin typeface="Monaco" charset="0"/>
                <a:ea typeface="Monaco" charset="0"/>
                <a:cs typeface="Monaco" charset="0"/>
              </a:rPr>
              <a:t>lpi.oregonstate.edu</a:t>
            </a:r>
            <a:r>
              <a:rPr lang="en-US" sz="1100" dirty="0">
                <a:latin typeface="Monaco" charset="0"/>
                <a:ea typeface="Monaco" charset="0"/>
                <a:cs typeface="Monaco" charset="0"/>
              </a:rPr>
              <a:t>/mic/dietary-factors/phytochemicals/</a:t>
            </a:r>
            <a:r>
              <a:rPr lang="en-US" sz="1100" dirty="0" err="1">
                <a:latin typeface="Monaco" charset="0"/>
                <a:ea typeface="Monaco" charset="0"/>
                <a:cs typeface="Monaco" charset="0"/>
              </a:rPr>
              <a:t>lignans</a:t>
            </a:r>
            <a:endParaRPr lang="en-US" sz="1100" dirty="0">
              <a:latin typeface="Monaco" charset="0"/>
              <a:ea typeface="Monaco" charset="0"/>
              <a:cs typeface="Monaco" charset="0"/>
            </a:endParaRPr>
          </a:p>
        </p:txBody>
      </p:sp>
    </p:spTree>
    <p:extLst>
      <p:ext uri="{BB962C8B-B14F-4D97-AF65-F5344CB8AC3E}">
        <p14:creationId xmlns:p14="http://schemas.microsoft.com/office/powerpoint/2010/main" val="1722266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3835289" cy="649184"/>
          </a:xfrm>
        </p:spPr>
        <p:txBody>
          <a:bodyPr/>
          <a:lstStyle/>
          <a:p>
            <a:r>
              <a:rPr lang="en-US" dirty="0">
                <a:latin typeface="Monaco" charset="0"/>
                <a:ea typeface="Monaco" charset="0"/>
                <a:cs typeface="Monaco" charset="0"/>
              </a:rPr>
              <a:t>Free Radicals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161" r="12868"/>
          <a:stretch/>
        </p:blipFill>
        <p:spPr>
          <a:xfrm>
            <a:off x="1491889" y="1981200"/>
            <a:ext cx="6858389" cy="3839168"/>
          </a:xfrm>
          <a:prstGeom prst="rect">
            <a:avLst/>
          </a:prstGeom>
        </p:spPr>
      </p:pic>
      <p:sp>
        <p:nvSpPr>
          <p:cNvPr id="6" name="TextBox 5"/>
          <p:cNvSpPr txBox="1"/>
          <p:nvPr/>
        </p:nvSpPr>
        <p:spPr>
          <a:xfrm>
            <a:off x="677334" y="6347128"/>
            <a:ext cx="5707118" cy="261610"/>
          </a:xfrm>
          <a:prstGeom prst="rect">
            <a:avLst/>
          </a:prstGeom>
          <a:noFill/>
        </p:spPr>
        <p:txBody>
          <a:bodyPr wrap="square" rtlCol="0">
            <a:spAutoFit/>
          </a:bodyPr>
          <a:lstStyle/>
          <a:p>
            <a:r>
              <a:rPr lang="en-US" sz="1100">
                <a:latin typeface="Monaco" charset="0"/>
                <a:ea typeface="Monaco" charset="0"/>
                <a:cs typeface="Monaco" charset="0"/>
              </a:rPr>
              <a:t>Source: http://primoh2.com/what-is-a-free-radical/</a:t>
            </a:r>
          </a:p>
        </p:txBody>
      </p:sp>
    </p:spTree>
    <p:extLst>
      <p:ext uri="{BB962C8B-B14F-4D97-AF65-F5344CB8AC3E}">
        <p14:creationId xmlns:p14="http://schemas.microsoft.com/office/powerpoint/2010/main" val="1653173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390A5-AD53-495B-8D03-0E84E5AFC265}"/>
              </a:ext>
            </a:extLst>
          </p:cNvPr>
          <p:cNvSpPr>
            <a:spLocks noGrp="1"/>
          </p:cNvSpPr>
          <p:nvPr>
            <p:ph type="title"/>
          </p:nvPr>
        </p:nvSpPr>
        <p:spPr>
          <a:xfrm>
            <a:off x="838200" y="170996"/>
            <a:ext cx="10515600" cy="1325563"/>
          </a:xfrm>
        </p:spPr>
        <p:txBody>
          <a:bodyPr/>
          <a:lstStyle/>
          <a:p>
            <a:r>
              <a:rPr lang="en-US" u="sng" dirty="0"/>
              <a:t>Our Focus </a:t>
            </a:r>
          </a:p>
        </p:txBody>
      </p:sp>
      <p:sp>
        <p:nvSpPr>
          <p:cNvPr id="6" name="Content Placeholder 5">
            <a:extLst>
              <a:ext uri="{FF2B5EF4-FFF2-40B4-BE49-F238E27FC236}">
                <a16:creationId xmlns:a16="http://schemas.microsoft.com/office/drawing/2014/main" id="{0C806889-6EBD-49C5-B726-09A7227BC33D}"/>
              </a:ext>
            </a:extLst>
          </p:cNvPr>
          <p:cNvSpPr>
            <a:spLocks noGrp="1"/>
          </p:cNvSpPr>
          <p:nvPr>
            <p:ph idx="1"/>
          </p:nvPr>
        </p:nvSpPr>
        <p:spPr/>
        <p:txBody>
          <a:bodyPr/>
          <a:lstStyle/>
          <a:p>
            <a:pPr lvl="1"/>
            <a:endParaRPr lang="en-US" dirty="0"/>
          </a:p>
          <a:p>
            <a:pPr lvl="1"/>
            <a:endParaRPr lang="en-US" dirty="0"/>
          </a:p>
          <a:p>
            <a:pPr lvl="1"/>
            <a:endParaRPr lang="en-US" dirty="0"/>
          </a:p>
          <a:p>
            <a:pPr lvl="1"/>
            <a:endParaRPr lang="en-US" dirty="0"/>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38" y="1714500"/>
            <a:ext cx="801052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Oval 20">
            <a:extLst>
              <a:ext uri="{FF2B5EF4-FFF2-40B4-BE49-F238E27FC236}">
                <a16:creationId xmlns:a16="http://schemas.microsoft.com/office/drawing/2014/main" id="{DDDE34BD-574B-415E-B07E-44376C9FE596}"/>
              </a:ext>
            </a:extLst>
          </p:cNvPr>
          <p:cNvSpPr/>
          <p:nvPr/>
        </p:nvSpPr>
        <p:spPr>
          <a:xfrm>
            <a:off x="4267200" y="909434"/>
            <a:ext cx="3657600" cy="558129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03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C3AD-623A-4CB1-8946-C73BEC7341C8}"/>
              </a:ext>
            </a:extLst>
          </p:cNvPr>
          <p:cNvSpPr>
            <a:spLocks noGrp="1"/>
          </p:cNvSpPr>
          <p:nvPr>
            <p:ph type="title"/>
          </p:nvPr>
        </p:nvSpPr>
        <p:spPr/>
        <p:txBody>
          <a:bodyPr/>
          <a:lstStyle/>
          <a:p>
            <a:r>
              <a:rPr lang="en-US" dirty="0"/>
              <a:t>Ferulic Acid					</a:t>
            </a:r>
            <a:r>
              <a:rPr lang="en-US" dirty="0" err="1"/>
              <a:t>Coniferyl</a:t>
            </a:r>
            <a:r>
              <a:rPr lang="en-US" dirty="0"/>
              <a:t> Alcohol</a:t>
            </a:r>
          </a:p>
        </p:txBody>
      </p:sp>
      <p:sp>
        <p:nvSpPr>
          <p:cNvPr id="5" name="Arrow: Right 4">
            <a:extLst>
              <a:ext uri="{FF2B5EF4-FFF2-40B4-BE49-F238E27FC236}">
                <a16:creationId xmlns:a16="http://schemas.microsoft.com/office/drawing/2014/main" id="{7430853F-45BF-45DD-88AF-F5A25334078E}"/>
              </a:ext>
            </a:extLst>
          </p:cNvPr>
          <p:cNvSpPr/>
          <p:nvPr/>
        </p:nvSpPr>
        <p:spPr>
          <a:xfrm>
            <a:off x="5380007" y="2018581"/>
            <a:ext cx="1431985" cy="655608"/>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8CCE1C0-E8E0-4C46-A72F-036B32C94AB6}"/>
              </a:ext>
            </a:extLst>
          </p:cNvPr>
          <p:cNvPicPr>
            <a:picLocks noChangeAspect="1"/>
          </p:cNvPicPr>
          <p:nvPr/>
        </p:nvPicPr>
        <p:blipFill>
          <a:blip r:embed="rId3"/>
          <a:stretch>
            <a:fillRect/>
          </a:stretch>
        </p:blipFill>
        <p:spPr>
          <a:xfrm>
            <a:off x="7395713" y="1690688"/>
            <a:ext cx="4286795" cy="2025141"/>
          </a:xfrm>
          <a:prstGeom prst="rect">
            <a:avLst/>
          </a:prstGeom>
        </p:spPr>
      </p:pic>
      <p:sp>
        <p:nvSpPr>
          <p:cNvPr id="7" name="TextBox 6">
            <a:extLst>
              <a:ext uri="{FF2B5EF4-FFF2-40B4-BE49-F238E27FC236}">
                <a16:creationId xmlns:a16="http://schemas.microsoft.com/office/drawing/2014/main" id="{6FEEFFD6-FF76-4A5A-A01E-34D3236B1C4B}"/>
              </a:ext>
            </a:extLst>
          </p:cNvPr>
          <p:cNvSpPr txBox="1"/>
          <p:nvPr/>
        </p:nvSpPr>
        <p:spPr>
          <a:xfrm>
            <a:off x="1001382" y="4692770"/>
            <a:ext cx="30702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solidFill>
                <a:effectLst/>
                <a:uLnTx/>
                <a:uFillTx/>
                <a:latin typeface="Calibri" panose="020F0502020204030204"/>
                <a:ea typeface="+mn-ea"/>
                <a:cs typeface="+mn-cs"/>
              </a:rPr>
              <a:t>~$2.50</a:t>
            </a:r>
          </a:p>
        </p:txBody>
      </p:sp>
      <p:sp>
        <p:nvSpPr>
          <p:cNvPr id="8" name="TextBox 7">
            <a:extLst>
              <a:ext uri="{FF2B5EF4-FFF2-40B4-BE49-F238E27FC236}">
                <a16:creationId xmlns:a16="http://schemas.microsoft.com/office/drawing/2014/main" id="{C0CF74A0-8138-4BB8-8141-24D21D565A28}"/>
              </a:ext>
            </a:extLst>
          </p:cNvPr>
          <p:cNvSpPr txBox="1"/>
          <p:nvPr/>
        </p:nvSpPr>
        <p:spPr>
          <a:xfrm>
            <a:off x="8486687" y="4723547"/>
            <a:ext cx="21048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$336.00</a:t>
            </a:r>
          </a:p>
        </p:txBody>
      </p:sp>
      <p:sp>
        <p:nvSpPr>
          <p:cNvPr id="9" name="TextBox 8">
            <a:extLst>
              <a:ext uri="{FF2B5EF4-FFF2-40B4-BE49-F238E27FC236}">
                <a16:creationId xmlns:a16="http://schemas.microsoft.com/office/drawing/2014/main" id="{D977E12D-430E-4CD4-B298-A7B456D6918E}"/>
              </a:ext>
            </a:extLst>
          </p:cNvPr>
          <p:cNvSpPr txBox="1"/>
          <p:nvPr/>
        </p:nvSpPr>
        <p:spPr>
          <a:xfrm>
            <a:off x="235788" y="6492875"/>
            <a:ext cx="24840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*Sigma-Aldrich website  </a:t>
            </a:r>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15320" y="1596711"/>
            <a:ext cx="3808255" cy="244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0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2208</TotalTime>
  <Words>2020</Words>
  <Application>Microsoft Macintosh PowerPoint</Application>
  <PresentationFormat>Widescreen</PresentationFormat>
  <Paragraphs>315</Paragraphs>
  <Slides>42</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Calibri Light</vt:lpstr>
      <vt:lpstr>Monaco</vt:lpstr>
      <vt:lpstr>Trebuchet MS</vt:lpstr>
      <vt:lpstr>Wingdings 3</vt:lpstr>
      <vt:lpstr>Office Theme</vt:lpstr>
      <vt:lpstr>1_Facet</vt:lpstr>
      <vt:lpstr>Synthesis and Oxidation of Lignin Monomers</vt:lpstr>
      <vt:lpstr>Lignin</vt:lpstr>
      <vt:lpstr>PowerPoint Presentation</vt:lpstr>
      <vt:lpstr>Monomers</vt:lpstr>
      <vt:lpstr>PowerPoint Presentation</vt:lpstr>
      <vt:lpstr>Lignan</vt:lpstr>
      <vt:lpstr>Free Radicals</vt:lpstr>
      <vt:lpstr>Our Focus </vt:lpstr>
      <vt:lpstr>Ferulic Acid     Coniferyl Alcohol</vt:lpstr>
      <vt:lpstr>Oxidation states of Carbon</vt:lpstr>
      <vt:lpstr>The Process </vt:lpstr>
      <vt:lpstr>The Process </vt:lpstr>
      <vt:lpstr>The Process </vt:lpstr>
      <vt:lpstr>The Process </vt:lpstr>
      <vt:lpstr>PowerPoint Presentation</vt:lpstr>
      <vt:lpstr>Do it Again!</vt:lpstr>
      <vt:lpstr>PowerPoint Presentation</vt:lpstr>
      <vt:lpstr>PowerPoint Presentation</vt:lpstr>
      <vt:lpstr>Do it Again…</vt:lpstr>
      <vt:lpstr>PowerPoint Presentation</vt:lpstr>
      <vt:lpstr>Results </vt:lpstr>
      <vt:lpstr>Future Research </vt:lpstr>
      <vt:lpstr>Monomers</vt:lpstr>
      <vt:lpstr>Peroxidase Cycle</vt:lpstr>
      <vt:lpstr>Ferulic Acid</vt:lpstr>
      <vt:lpstr>Radical-Radical Coupling</vt:lpstr>
      <vt:lpstr>Objective</vt:lpstr>
      <vt:lpstr>Beaker Reactions Performed</vt:lpstr>
      <vt:lpstr>High Performance Liquid Chromatography</vt:lpstr>
      <vt:lpstr>PowerPoint Presentation</vt:lpstr>
      <vt:lpstr>HPLC Findings</vt:lpstr>
      <vt:lpstr>Enzyme Immobilization</vt:lpstr>
      <vt:lpstr>ESR Technique</vt:lpstr>
      <vt:lpstr>Flat-Cell Reactions</vt:lpstr>
      <vt:lpstr>Preliminary ESR Data</vt:lpstr>
      <vt:lpstr>Ferulic Acid Spectrum</vt:lpstr>
      <vt:lpstr>Gaussian Coupling Constants</vt:lpstr>
      <vt:lpstr>Radical Frontier Density</vt:lpstr>
      <vt:lpstr>ESR Findings</vt:lpstr>
      <vt:lpstr>Conclusions</vt:lpstr>
      <vt:lpstr>Future Work</vt:lpstr>
      <vt:lpstr>Acknowledgements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Synthesis and Oxidation of Lignin Monomers Using ESR Spectroscopy</dc:title>
  <dc:creator>Casara, Mikah</dc:creator>
  <cp:lastModifiedBy>Zelinda Taylor</cp:lastModifiedBy>
  <cp:revision>70</cp:revision>
  <dcterms:created xsi:type="dcterms:W3CDTF">2018-07-18T20:49:34Z</dcterms:created>
  <dcterms:modified xsi:type="dcterms:W3CDTF">2020-05-08T16:02:27Z</dcterms:modified>
</cp:coreProperties>
</file>