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4" r:id="rId2"/>
    <p:sldId id="258" r:id="rId3"/>
    <p:sldId id="266" r:id="rId4"/>
    <p:sldId id="302" r:id="rId5"/>
    <p:sldId id="303" r:id="rId6"/>
    <p:sldId id="264" r:id="rId7"/>
    <p:sldId id="312" r:id="rId8"/>
    <p:sldId id="296" r:id="rId9"/>
    <p:sldId id="316" r:id="rId10"/>
    <p:sldId id="271" r:id="rId11"/>
    <p:sldId id="308" r:id="rId12"/>
    <p:sldId id="270" r:id="rId13"/>
    <p:sldId id="315" r:id="rId14"/>
    <p:sldId id="313" r:id="rId15"/>
    <p:sldId id="305" r:id="rId16"/>
    <p:sldId id="293" r:id="rId17"/>
    <p:sldId id="310" r:id="rId18"/>
    <p:sldId id="301" r:id="rId19"/>
    <p:sldId id="317" r:id="rId20"/>
    <p:sldId id="318" r:id="rId21"/>
    <p:sldId id="319" r:id="rId22"/>
    <p:sldId id="324" r:id="rId23"/>
    <p:sldId id="327" r:id="rId24"/>
    <p:sldId id="328" r:id="rId25"/>
    <p:sldId id="321" r:id="rId26"/>
    <p:sldId id="323" r:id="rId27"/>
    <p:sldId id="322" r:id="rId28"/>
    <p:sldId id="32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1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3" autoAdjust="0"/>
    <p:restoredTop sz="94660"/>
  </p:normalViewPr>
  <p:slideViewPr>
    <p:cSldViewPr snapToGrid="0">
      <p:cViewPr varScale="1">
        <p:scale>
          <a:sx n="79" d="100"/>
          <a:sy n="79" d="100"/>
        </p:scale>
        <p:origin x="92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0CE80-7B3A-42BE-B865-D06DBFF2A4AB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EEF7C-3A53-4D7C-B11C-EC4F3CF50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700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chemical </a:t>
            </a:r>
            <a:r>
              <a:rPr lang="en-US" dirty="0" err="1"/>
              <a:t>characterisation</a:t>
            </a:r>
            <a:r>
              <a:rPr lang="en-US" dirty="0"/>
              <a:t> of </a:t>
            </a:r>
            <a:r>
              <a:rPr lang="en-US" dirty="0" err="1"/>
              <a:t>organosulfates</a:t>
            </a:r>
            <a:r>
              <a:rPr lang="en-US" dirty="0"/>
              <a:t> in the upper Midwestern US and the first investigation of their stability on archived filter substrates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EEF7C-3A53-4D7C-B11C-EC4F3CF502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36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Methyltetrol</a:t>
            </a:r>
            <a:r>
              <a:rPr lang="en-US" dirty="0"/>
              <a:t> sulfate is the most common </a:t>
            </a:r>
            <a:r>
              <a:rPr lang="en-US" dirty="0" err="1"/>
              <a:t>organosulfate</a:t>
            </a:r>
            <a:r>
              <a:rPr lang="en-US" dirty="0"/>
              <a:t> observed in ambient samples worldwide </a:t>
            </a:r>
            <a:r>
              <a:rPr lang="en-US" sz="1200" dirty="0"/>
              <a:t>and this may arise from differences in meteorology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EEF7C-3A53-4D7C-B11C-EC4F3CF502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82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Methyltetrol</a:t>
            </a:r>
            <a:r>
              <a:rPr lang="en-US" dirty="0"/>
              <a:t> sulfate is the most common </a:t>
            </a:r>
            <a:r>
              <a:rPr lang="en-US" dirty="0" err="1"/>
              <a:t>organosulfate</a:t>
            </a:r>
            <a:r>
              <a:rPr lang="en-US" dirty="0"/>
              <a:t> observed in ambient samples worldwide </a:t>
            </a:r>
            <a:r>
              <a:rPr lang="en-US" sz="1200" dirty="0"/>
              <a:t>and this may arise from differences in meteorology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EEF7C-3A53-4D7C-B11C-EC4F3CF502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24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Climate- radiative forcing </a:t>
            </a:r>
            <a:r>
              <a:rPr lang="en-US" b="0" i="0" dirty="0">
                <a:solidFill>
                  <a:srgbClr val="222222"/>
                </a:solidFill>
                <a:effectLst/>
                <a:latin typeface="Roboto"/>
              </a:rPr>
              <a:t>the difference between insolation (sunlight) absorbed by the Earth and energy radiated back to space</a:t>
            </a:r>
            <a:r>
              <a:rPr lang="en-US" dirty="0"/>
              <a:t>. health – respiratory illnesses They are primarily formed through the acid-</a:t>
            </a:r>
            <a:r>
              <a:rPr lang="en-US" dirty="0" err="1"/>
              <a:t>catalysed</a:t>
            </a:r>
            <a:r>
              <a:rPr lang="en-US" dirty="0"/>
              <a:t> reactive uptake of gas-phase epoxides onto sulfate aerosol (Surratt et al. 2010), but have also been found to form by the nucleophilic substitution of organic nitrate by sulfate.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EEF7C-3A53-4D7C-B11C-EC4F3CF502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87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Methyltetrol</a:t>
            </a:r>
            <a:r>
              <a:rPr lang="en-US" dirty="0"/>
              <a:t> sulfate is the most common </a:t>
            </a:r>
            <a:r>
              <a:rPr lang="en-US" dirty="0" err="1"/>
              <a:t>organosulfate</a:t>
            </a:r>
            <a:r>
              <a:rPr lang="en-US" dirty="0"/>
              <a:t> observed in ambient samples worldwide </a:t>
            </a:r>
            <a:r>
              <a:rPr lang="en-US" sz="1200" dirty="0"/>
              <a:t>and this may arise from differences in meteorology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EEF7C-3A53-4D7C-B11C-EC4F3CF502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20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Methyltetrol</a:t>
            </a:r>
            <a:r>
              <a:rPr lang="en-US" dirty="0"/>
              <a:t> sulfate is the most common </a:t>
            </a:r>
            <a:r>
              <a:rPr lang="en-US" dirty="0" err="1"/>
              <a:t>organosulfate</a:t>
            </a:r>
            <a:r>
              <a:rPr lang="en-US" dirty="0"/>
              <a:t> observed in ambient samples worldwide </a:t>
            </a:r>
            <a:r>
              <a:rPr lang="en-US" sz="1200" dirty="0"/>
              <a:t>and this may arise from differences in meteorology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EEF7C-3A53-4D7C-B11C-EC4F3CF5025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35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included an organic eluent of ammonium acetate buffer (10 mM, pH 9) in acetonitrile and ultrapure water (95 : 5 v/v) and an aqueous eluent of ammonium acetate buffer (10 mM, pH 9) in ultrapure </a:t>
            </a:r>
            <a:r>
              <a:rPr lang="en-US" dirty="0" err="1"/>
              <a:t>wate</a:t>
            </a:r>
            <a:r>
              <a:rPr lang="en-US" dirty="0"/>
              <a:t>. </a:t>
            </a:r>
            <a:r>
              <a:rPr lang="en-US" dirty="0" err="1"/>
              <a:t>MassLynx</a:t>
            </a:r>
            <a:r>
              <a:rPr lang="en-US" dirty="0"/>
              <a:t> and </a:t>
            </a:r>
            <a:r>
              <a:rPr lang="en-US" dirty="0" err="1"/>
              <a:t>Quanlynx</a:t>
            </a:r>
            <a:r>
              <a:rPr lang="en-US" dirty="0"/>
              <a:t> software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EEF7C-3A53-4D7C-B11C-EC4F3CF5025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29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chemical </a:t>
            </a:r>
            <a:r>
              <a:rPr lang="en-US" dirty="0" err="1"/>
              <a:t>characterisation</a:t>
            </a:r>
            <a:r>
              <a:rPr lang="en-US" dirty="0"/>
              <a:t> of </a:t>
            </a:r>
            <a:r>
              <a:rPr lang="en-US" dirty="0" err="1"/>
              <a:t>organosulfates</a:t>
            </a:r>
            <a:r>
              <a:rPr lang="en-US" dirty="0"/>
              <a:t> in the upper Midwestern US and the first investigation of their stability on archived filter substrates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EEF7C-3A53-4D7C-B11C-EC4F3CF502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92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chemical </a:t>
            </a:r>
            <a:r>
              <a:rPr lang="en-US" dirty="0" err="1"/>
              <a:t>characterisation</a:t>
            </a:r>
            <a:r>
              <a:rPr lang="en-US" dirty="0"/>
              <a:t> of </a:t>
            </a:r>
            <a:r>
              <a:rPr lang="en-US" dirty="0" err="1"/>
              <a:t>organosulfates</a:t>
            </a:r>
            <a:r>
              <a:rPr lang="en-US" dirty="0"/>
              <a:t> in the upper Midwestern US and the first investigation of their stability on archived filter substrates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EEF7C-3A53-4D7C-B11C-EC4F3CF502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47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Climate- radiative forcing </a:t>
            </a:r>
            <a:r>
              <a:rPr lang="en-US" b="0" i="0" dirty="0">
                <a:solidFill>
                  <a:srgbClr val="222222"/>
                </a:solidFill>
                <a:effectLst/>
                <a:latin typeface="Roboto"/>
              </a:rPr>
              <a:t>the difference between insolation (sunlight) absorbed by the Earth and energy radiated back to space</a:t>
            </a:r>
            <a:r>
              <a:rPr lang="en-US" dirty="0"/>
              <a:t>. health – respiratory illnesses They are primarily formed through the acid-</a:t>
            </a:r>
            <a:r>
              <a:rPr lang="en-US" dirty="0" err="1"/>
              <a:t>catalysed</a:t>
            </a:r>
            <a:r>
              <a:rPr lang="en-US" dirty="0"/>
              <a:t> reactive uptake of gas-phase epoxides onto sulfate aerosol (Surratt et al. 2010), but have also been found to form by the nucleophilic substitution of organic nitrate by sulfate.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EEF7C-3A53-4D7C-B11C-EC4F3CF502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74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chemical </a:t>
            </a:r>
            <a:r>
              <a:rPr lang="en-US" dirty="0" err="1"/>
              <a:t>characterisation</a:t>
            </a:r>
            <a:r>
              <a:rPr lang="en-US" dirty="0"/>
              <a:t> of </a:t>
            </a:r>
            <a:r>
              <a:rPr lang="en-US" dirty="0" err="1"/>
              <a:t>organosulfates</a:t>
            </a:r>
            <a:r>
              <a:rPr lang="en-US" dirty="0"/>
              <a:t> in the upper Midwestern US and the first investigation of their stability on archived filter substrates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EEF7C-3A53-4D7C-B11C-EC4F3CF502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45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chemical </a:t>
            </a:r>
            <a:r>
              <a:rPr lang="en-US" dirty="0" err="1"/>
              <a:t>characterisation</a:t>
            </a:r>
            <a:r>
              <a:rPr lang="en-US" dirty="0"/>
              <a:t> of </a:t>
            </a:r>
            <a:r>
              <a:rPr lang="en-US" dirty="0" err="1"/>
              <a:t>organosulfates</a:t>
            </a:r>
            <a:r>
              <a:rPr lang="en-US" dirty="0"/>
              <a:t> in the upper Midwestern US and the first investigation of their stability on archived filter substrates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EEF7C-3A53-4D7C-B11C-EC4F3CF502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52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included an organic eluent of ammonium acetate buffer (10 mM, pH 9) in acetonitrile and ultrapure water (95 : 5 v/v) and an aqueous eluent of ammonium acetate buffer (10 mM, pH 9) in ultrapure </a:t>
            </a:r>
            <a:r>
              <a:rPr lang="en-US" dirty="0" err="1"/>
              <a:t>wate</a:t>
            </a:r>
            <a:r>
              <a:rPr lang="en-US" dirty="0"/>
              <a:t>. </a:t>
            </a:r>
            <a:r>
              <a:rPr lang="en-US" dirty="0" err="1"/>
              <a:t>MassLynx</a:t>
            </a:r>
            <a:r>
              <a:rPr lang="en-US" dirty="0"/>
              <a:t> and </a:t>
            </a:r>
            <a:r>
              <a:rPr lang="en-US" dirty="0" err="1"/>
              <a:t>Quanlynx</a:t>
            </a:r>
            <a:r>
              <a:rPr lang="en-US" dirty="0"/>
              <a:t> software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EEF7C-3A53-4D7C-B11C-EC4F3CF502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84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included an organic eluent of ammonium acetate buffer (10 mM, pH 9) in acetonitrile and ultrapure water (95 : 5 v/v) and an aqueous eluent of ammonium acetate buffer (10 mM, pH 9) in ultrapure </a:t>
            </a:r>
            <a:r>
              <a:rPr lang="en-US" dirty="0" err="1"/>
              <a:t>wate</a:t>
            </a:r>
            <a:r>
              <a:rPr lang="en-US" dirty="0"/>
              <a:t>. </a:t>
            </a:r>
            <a:r>
              <a:rPr lang="en-US" dirty="0" err="1"/>
              <a:t>MassLynx</a:t>
            </a:r>
            <a:r>
              <a:rPr lang="en-US" dirty="0"/>
              <a:t> and </a:t>
            </a:r>
            <a:r>
              <a:rPr lang="en-US" dirty="0" err="1"/>
              <a:t>Quanlynx</a:t>
            </a:r>
            <a:r>
              <a:rPr lang="en-US" dirty="0"/>
              <a:t> software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EEF7C-3A53-4D7C-B11C-EC4F3CF502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65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Methyltetrol</a:t>
            </a:r>
            <a:r>
              <a:rPr lang="en-US" dirty="0"/>
              <a:t> sulfate is the most common </a:t>
            </a:r>
            <a:r>
              <a:rPr lang="en-US" dirty="0" err="1"/>
              <a:t>organosulfate</a:t>
            </a:r>
            <a:r>
              <a:rPr lang="en-US" dirty="0"/>
              <a:t> observed in ambient samples worldwide </a:t>
            </a:r>
            <a:r>
              <a:rPr lang="en-US" sz="1200" dirty="0"/>
              <a:t>and this may arise from differences in meteorology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EEF7C-3A53-4D7C-B11C-EC4F3CF502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54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CE510-16F5-44A1-B662-855DF8EE1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1F1035-85AA-4AD0-9423-B158EC7EC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669F9-B32A-48A0-8ABA-D7265E5B7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E4ED-7A31-4953-B8E8-0CDD90E60E6A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44508-CE73-4A43-9BB0-3C81E3F32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32C09-229D-470B-A492-55AEC8569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7116-9BF6-4849-87A1-057CB68EC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05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A2E8D-7448-40C8-A3B6-2BBF08D89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835379-8951-47E0-BD04-2F68C6CF9B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7BB41-8EB9-45ED-AE71-FC1200A94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E4ED-7A31-4953-B8E8-0CDD90E60E6A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C91EA-F1EB-49F6-843B-2334379FC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3508E-2C44-4E6E-B3A5-29E231F41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7116-9BF6-4849-87A1-057CB68EC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33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A94E7C-30E5-44EB-91FD-A558D64F81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47F1CC-7D3A-4152-8D5F-EE96F57C3D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BA29A-C20C-436B-8961-C03213218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E4ED-7A31-4953-B8E8-0CDD90E60E6A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51836-647A-4581-9717-548202CEE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BA8ED-91C0-4E58-A986-AA1367E58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7116-9BF6-4849-87A1-057CB68EC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2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740FC-02D6-4362-958E-00DBA1968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792D0-C6AB-41A5-BFFF-1B133918C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5022B-2E35-4505-B1A6-9AC9D76D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E4ED-7A31-4953-B8E8-0CDD90E60E6A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DE294-ABA8-402E-87C5-4324D7284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0FD46-6A17-4691-AE65-470127D79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7116-9BF6-4849-87A1-057CB68EC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10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2FED9-6FC8-4C9A-8ECE-5C9E98A0C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93623-142C-4F40-8E55-FF5F7EF99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FDDBA-12A4-4459-9B42-2E8BCB7C4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E4ED-7A31-4953-B8E8-0CDD90E60E6A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B3F25-009E-416B-924F-26037EF8D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CA185-69E2-43B7-B60F-25E0A8205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7116-9BF6-4849-87A1-057CB68EC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67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370C1-E093-4597-BEDF-D8957BC60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3F2DC-A2B4-479D-BFA0-9D7DE90323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34694-462F-4242-A008-A6CA5583C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4FC7CE-ECDE-46CE-94DD-4CAE991D9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E4ED-7A31-4953-B8E8-0CDD90E60E6A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9736B0-66E6-45D0-B834-B719CC268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A64102-1B6D-4538-8CF3-73A2939AE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7116-9BF6-4849-87A1-057CB68EC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2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18C4D-6F55-4159-BB7D-834372358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A24DE-F219-4F3A-BF57-1EC014505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0C58AE-4B97-4B9C-A8B7-15D35B2C3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86511-0734-487B-9951-6C90197A6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E0DA49-EFA3-4AAA-B24F-E1FECB9407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199357-F570-4DC8-A8B4-C86A2F621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E4ED-7A31-4953-B8E8-0CDD90E60E6A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62DC24-BFD3-466C-B8FB-5EBE9B7C1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9E348F-2020-4407-9549-83293458D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7116-9BF6-4849-87A1-057CB68EC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77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C4790-3A3E-4EFD-AAD0-8C12BA4C8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85FC50-7443-417E-946B-8D0AC1D85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E4ED-7A31-4953-B8E8-0CDD90E60E6A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550A21-7FB3-479B-919B-BDC203D3A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29A58F-8DBB-4E80-9F1B-05823887E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7116-9BF6-4849-87A1-057CB68EC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89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AC7719-F05B-4E6D-A405-06F49F7C7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E4ED-7A31-4953-B8E8-0CDD90E60E6A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1D5A05-4FC4-40C3-9B8F-5256AFBE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60FCB-004E-4352-A33D-B697DC9DB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7116-9BF6-4849-87A1-057CB68EC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68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0152F-8BB4-4488-AF23-BD584BF50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CBAA6-AC07-4506-A250-8AAFDC1F1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FA3BB0-A904-47F6-966B-C3450A362D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0955B4-7F54-440E-8C7C-5CA18CEDF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E4ED-7A31-4953-B8E8-0CDD90E60E6A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107EBF-CD88-40A0-A608-A58FD18CE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E391C-A580-4FD8-9C95-5DAF5F91F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7116-9BF6-4849-87A1-057CB68EC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67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FD559-8106-4B46-B2BE-B8C349A96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D9F8D2-2C76-48BD-9BE7-013DE86CD4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F5F26D-AA5B-413A-AA4D-FAC66131B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39778-7FC9-4FE0-BD7E-1B6C15CEC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E4ED-7A31-4953-B8E8-0CDD90E60E6A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79E79F-7163-464E-8B6E-DA9DC0734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C41E5-8738-4FAF-8BA4-052BC422F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7116-9BF6-4849-87A1-057CB68EC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28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8108BA-9D2C-47DD-9F26-51AFEEBFE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2EA02C-CD70-467A-AEC2-0AE120BC6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7AE5A-CD23-4DD8-A4A6-0E7890EC3B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CE4ED-7A31-4953-B8E8-0CDD90E60E6A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F9023-A87C-4E5F-A50A-A33162AE8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D6FD7-9B12-46ED-8ED2-EB2DC15AAC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97116-9BF6-4849-87A1-057CB68EC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9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47A39-3406-4C6D-9A7E-2E8690F876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Analysis of Fatty Acid Content in Various Oils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03FAA6-B77D-43DE-BD05-BBAE7A670A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9314"/>
            <a:ext cx="9144000" cy="1655762"/>
          </a:xfrm>
        </p:spPr>
        <p:txBody>
          <a:bodyPr/>
          <a:lstStyle/>
          <a:p>
            <a:r>
              <a:rPr lang="en-US" dirty="0"/>
              <a:t>Josie Welker ‘21</a:t>
            </a:r>
          </a:p>
          <a:p>
            <a:r>
              <a:rPr lang="en-US" dirty="0"/>
              <a:t> Chemistry Department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DE1376E-1A48-420E-B546-719DC91A071A}"/>
              </a:ext>
            </a:extLst>
          </p:cNvPr>
          <p:cNvCxnSpPr>
            <a:cxnSpLocks/>
          </p:cNvCxnSpPr>
          <p:nvPr/>
        </p:nvCxnSpPr>
        <p:spPr>
          <a:xfrm>
            <a:off x="859411" y="3491109"/>
            <a:ext cx="1047317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693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70F30-525E-42BA-8AAB-FA15AB967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Data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C2540-FF4D-4610-8B49-B6FBA3BEF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/>
              <a:t>The samples were analyzed with a Griffin 450 GC-MS </a:t>
            </a:r>
          </a:p>
          <a:p>
            <a:pPr lvl="2"/>
            <a:r>
              <a:rPr lang="en-US" sz="2400" dirty="0"/>
              <a:t>Internal electron ionization</a:t>
            </a:r>
          </a:p>
          <a:p>
            <a:pPr lvl="2"/>
            <a:r>
              <a:rPr lang="en-US" sz="2400" dirty="0"/>
              <a:t>Cylindrical (quadrupole) ion trap analyzer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12925F-DC28-4753-AE0E-3127A1A3DCA1}"/>
              </a:ext>
            </a:extLst>
          </p:cNvPr>
          <p:cNvCxnSpPr>
            <a:cxnSpLocks/>
          </p:cNvCxnSpPr>
          <p:nvPr/>
        </p:nvCxnSpPr>
        <p:spPr>
          <a:xfrm>
            <a:off x="499621" y="1432874"/>
            <a:ext cx="1047317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D4532AE-9225-47D8-A17D-4807FF1EB32F}"/>
              </a:ext>
            </a:extLst>
          </p:cNvPr>
          <p:cNvGrpSpPr/>
          <p:nvPr/>
        </p:nvGrpSpPr>
        <p:grpSpPr>
          <a:xfrm>
            <a:off x="1419409" y="3708876"/>
            <a:ext cx="8099589" cy="2282306"/>
            <a:chOff x="327191" y="4012529"/>
            <a:chExt cx="7791251" cy="1948039"/>
          </a:xfrm>
        </p:grpSpPr>
        <p:sp>
          <p:nvSpPr>
            <p:cNvPr id="4" name="Cylinder 3">
              <a:extLst>
                <a:ext uri="{FF2B5EF4-FFF2-40B4-BE49-F238E27FC236}">
                  <a16:creationId xmlns:a16="http://schemas.microsoft.com/office/drawing/2014/main" id="{53AD6A72-FAA6-44C0-83AA-C7BC8C5E4AD8}"/>
                </a:ext>
              </a:extLst>
            </p:cNvPr>
            <p:cNvSpPr/>
            <p:nvPr/>
          </p:nvSpPr>
          <p:spPr>
            <a:xfrm rot="5400000">
              <a:off x="4204164" y="1574086"/>
              <a:ext cx="335038" cy="5887040"/>
            </a:xfrm>
            <a:prstGeom prst="can">
              <a:avLst>
                <a:gd name="adj" fmla="val 6439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ylinder 5">
              <a:extLst>
                <a:ext uri="{FF2B5EF4-FFF2-40B4-BE49-F238E27FC236}">
                  <a16:creationId xmlns:a16="http://schemas.microsoft.com/office/drawing/2014/main" id="{D9543E4F-6DB6-4A3B-8304-8C31D23ADDCD}"/>
                </a:ext>
              </a:extLst>
            </p:cNvPr>
            <p:cNvSpPr/>
            <p:nvPr/>
          </p:nvSpPr>
          <p:spPr>
            <a:xfrm rot="5400000">
              <a:off x="3761105" y="1709023"/>
              <a:ext cx="335038" cy="5887040"/>
            </a:xfrm>
            <a:prstGeom prst="can">
              <a:avLst>
                <a:gd name="adj" fmla="val 72832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Cylinder 6">
              <a:extLst>
                <a:ext uri="{FF2B5EF4-FFF2-40B4-BE49-F238E27FC236}">
                  <a16:creationId xmlns:a16="http://schemas.microsoft.com/office/drawing/2014/main" id="{9D024405-3853-414E-BA02-7EEAA7BBA4B2}"/>
                </a:ext>
              </a:extLst>
            </p:cNvPr>
            <p:cNvSpPr/>
            <p:nvPr/>
          </p:nvSpPr>
          <p:spPr>
            <a:xfrm rot="5400000">
              <a:off x="4204164" y="2517287"/>
              <a:ext cx="335038" cy="5887040"/>
            </a:xfrm>
            <a:prstGeom prst="can">
              <a:avLst>
                <a:gd name="adj" fmla="val 72832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ylinder 7">
              <a:extLst>
                <a:ext uri="{FF2B5EF4-FFF2-40B4-BE49-F238E27FC236}">
                  <a16:creationId xmlns:a16="http://schemas.microsoft.com/office/drawing/2014/main" id="{7511586A-967A-421E-BB8D-E9D4FBDA7572}"/>
                </a:ext>
              </a:extLst>
            </p:cNvPr>
            <p:cNvSpPr/>
            <p:nvPr/>
          </p:nvSpPr>
          <p:spPr>
            <a:xfrm rot="5400000">
              <a:off x="3761105" y="2679953"/>
              <a:ext cx="335038" cy="5887040"/>
            </a:xfrm>
            <a:prstGeom prst="can">
              <a:avLst>
                <a:gd name="adj" fmla="val 7283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C8E3558-2773-4F17-BA49-5B98AF85789C}"/>
                </a:ext>
              </a:extLst>
            </p:cNvPr>
            <p:cNvSpPr/>
            <p:nvPr/>
          </p:nvSpPr>
          <p:spPr>
            <a:xfrm>
              <a:off x="327191" y="4012529"/>
              <a:ext cx="584461" cy="1941909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E38EB92-0A83-4FC4-BDB4-8D62E5C33DA6}"/>
                </a:ext>
              </a:extLst>
            </p:cNvPr>
            <p:cNvSpPr/>
            <p:nvPr/>
          </p:nvSpPr>
          <p:spPr>
            <a:xfrm>
              <a:off x="7533981" y="4018659"/>
              <a:ext cx="584461" cy="1941909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695D7A-54B6-4392-A7FC-84FE38024356}"/>
                </a:ext>
              </a:extLst>
            </p:cNvPr>
            <p:cNvSpPr txBox="1"/>
            <p:nvPr/>
          </p:nvSpPr>
          <p:spPr>
            <a:xfrm>
              <a:off x="6615658" y="4455029"/>
              <a:ext cx="3299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+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0D7B470-04C1-4E53-91C8-C4A1047F9D16}"/>
                </a:ext>
              </a:extLst>
            </p:cNvPr>
            <p:cNvSpPr txBox="1"/>
            <p:nvPr/>
          </p:nvSpPr>
          <p:spPr>
            <a:xfrm>
              <a:off x="7054988" y="5241079"/>
              <a:ext cx="3299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+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559A269-4749-4D4D-AC12-2FD90B3DF9AB}"/>
                </a:ext>
              </a:extLst>
            </p:cNvPr>
            <p:cNvSpPr txBox="1"/>
            <p:nvPr/>
          </p:nvSpPr>
          <p:spPr>
            <a:xfrm>
              <a:off x="7090922" y="4305195"/>
              <a:ext cx="3299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-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72C0B72-7EB0-44B7-AD59-22642066544D}"/>
                </a:ext>
              </a:extLst>
            </p:cNvPr>
            <p:cNvSpPr txBox="1"/>
            <p:nvPr/>
          </p:nvSpPr>
          <p:spPr>
            <a:xfrm>
              <a:off x="6631764" y="5395733"/>
              <a:ext cx="3299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-</a:t>
              </a: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2937F244-61D1-46BD-B0AE-01F48133A169}"/>
              </a:ext>
            </a:extLst>
          </p:cNvPr>
          <p:cNvSpPr/>
          <p:nvPr/>
        </p:nvSpPr>
        <p:spPr>
          <a:xfrm>
            <a:off x="2027000" y="5329426"/>
            <a:ext cx="216817" cy="2168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86CE588-6951-4577-9A80-C81CC16988EC}"/>
              </a:ext>
            </a:extLst>
          </p:cNvPr>
          <p:cNvSpPr/>
          <p:nvPr/>
        </p:nvSpPr>
        <p:spPr>
          <a:xfrm>
            <a:off x="2225247" y="5150644"/>
            <a:ext cx="216817" cy="2168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295E808-3A45-4B04-85D1-5710277595B5}"/>
              </a:ext>
            </a:extLst>
          </p:cNvPr>
          <p:cNvSpPr/>
          <p:nvPr/>
        </p:nvSpPr>
        <p:spPr>
          <a:xfrm>
            <a:off x="2406576" y="4944650"/>
            <a:ext cx="216817" cy="2168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D0D34BD-0276-4999-809D-509864EC523E}"/>
              </a:ext>
            </a:extLst>
          </p:cNvPr>
          <p:cNvSpPr/>
          <p:nvPr/>
        </p:nvSpPr>
        <p:spPr>
          <a:xfrm>
            <a:off x="2564593" y="4754072"/>
            <a:ext cx="216817" cy="2168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1A65728-232A-4E1A-86EC-5CF918B13CA7}"/>
              </a:ext>
            </a:extLst>
          </p:cNvPr>
          <p:cNvSpPr/>
          <p:nvPr/>
        </p:nvSpPr>
        <p:spPr>
          <a:xfrm>
            <a:off x="2770900" y="4567584"/>
            <a:ext cx="216817" cy="2168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919FB51-DBD8-40C7-9BFD-15195D001A03}"/>
              </a:ext>
            </a:extLst>
          </p:cNvPr>
          <p:cNvSpPr/>
          <p:nvPr/>
        </p:nvSpPr>
        <p:spPr>
          <a:xfrm>
            <a:off x="3034262" y="4567584"/>
            <a:ext cx="216817" cy="2168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A99D926-17CD-4208-ABEF-40104BCA1F86}"/>
              </a:ext>
            </a:extLst>
          </p:cNvPr>
          <p:cNvSpPr/>
          <p:nvPr/>
        </p:nvSpPr>
        <p:spPr>
          <a:xfrm>
            <a:off x="3251079" y="4707625"/>
            <a:ext cx="216817" cy="2168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FF5EC55-F9E8-466E-BEF6-F1BB6DF52BD3}"/>
              </a:ext>
            </a:extLst>
          </p:cNvPr>
          <p:cNvSpPr/>
          <p:nvPr/>
        </p:nvSpPr>
        <p:spPr>
          <a:xfrm>
            <a:off x="3406033" y="4914930"/>
            <a:ext cx="216817" cy="2168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A7D5C4E-73F5-4397-9DBA-BE3BE203B2FE}"/>
              </a:ext>
            </a:extLst>
          </p:cNvPr>
          <p:cNvSpPr/>
          <p:nvPr/>
        </p:nvSpPr>
        <p:spPr>
          <a:xfrm>
            <a:off x="3544599" y="5115696"/>
            <a:ext cx="216817" cy="2168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5EADF6F-6570-4556-93EC-EDDA18DFC5F1}"/>
              </a:ext>
            </a:extLst>
          </p:cNvPr>
          <p:cNvSpPr/>
          <p:nvPr/>
        </p:nvSpPr>
        <p:spPr>
          <a:xfrm>
            <a:off x="3749985" y="5301936"/>
            <a:ext cx="216817" cy="2168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239128D-493D-472C-98DF-23012B63C57A}"/>
              </a:ext>
            </a:extLst>
          </p:cNvPr>
          <p:cNvSpPr/>
          <p:nvPr/>
        </p:nvSpPr>
        <p:spPr>
          <a:xfrm>
            <a:off x="4001699" y="5378279"/>
            <a:ext cx="216817" cy="2168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F1345ED-92E9-4456-8778-EBA99525CA0C}"/>
              </a:ext>
            </a:extLst>
          </p:cNvPr>
          <p:cNvSpPr/>
          <p:nvPr/>
        </p:nvSpPr>
        <p:spPr>
          <a:xfrm>
            <a:off x="4247671" y="5236009"/>
            <a:ext cx="216817" cy="2168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2D153B2-735F-4E08-9313-F146534C5EF8}"/>
              </a:ext>
            </a:extLst>
          </p:cNvPr>
          <p:cNvSpPr/>
          <p:nvPr/>
        </p:nvSpPr>
        <p:spPr>
          <a:xfrm>
            <a:off x="4470064" y="5085925"/>
            <a:ext cx="216817" cy="2168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FD45749-6121-49DA-AC85-1F43A2C0B5F5}"/>
              </a:ext>
            </a:extLst>
          </p:cNvPr>
          <p:cNvSpPr/>
          <p:nvPr/>
        </p:nvSpPr>
        <p:spPr>
          <a:xfrm>
            <a:off x="4647134" y="4897297"/>
            <a:ext cx="216817" cy="2168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BFD38D4-A791-4452-AC80-00AB44DA7CD2}"/>
              </a:ext>
            </a:extLst>
          </p:cNvPr>
          <p:cNvSpPr/>
          <p:nvPr/>
        </p:nvSpPr>
        <p:spPr>
          <a:xfrm>
            <a:off x="4809015" y="4689690"/>
            <a:ext cx="216817" cy="2168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1299701-859F-4634-95CF-265157414BD4}"/>
              </a:ext>
            </a:extLst>
          </p:cNvPr>
          <p:cNvSpPr/>
          <p:nvPr/>
        </p:nvSpPr>
        <p:spPr>
          <a:xfrm>
            <a:off x="5054960" y="4529404"/>
            <a:ext cx="216817" cy="2168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573CDC3-02ED-46CC-8891-3F22FA98D506}"/>
              </a:ext>
            </a:extLst>
          </p:cNvPr>
          <p:cNvSpPr/>
          <p:nvPr/>
        </p:nvSpPr>
        <p:spPr>
          <a:xfrm>
            <a:off x="5318586" y="4577302"/>
            <a:ext cx="216817" cy="2168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6D5C6E5-2B2B-4B91-B0EE-93D13F757A0C}"/>
              </a:ext>
            </a:extLst>
          </p:cNvPr>
          <p:cNvSpPr/>
          <p:nvPr/>
        </p:nvSpPr>
        <p:spPr>
          <a:xfrm>
            <a:off x="5564531" y="4710074"/>
            <a:ext cx="216817" cy="2168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A547336-ED8C-4974-A491-D0D44E40BF8B}"/>
              </a:ext>
            </a:extLst>
          </p:cNvPr>
          <p:cNvSpPr/>
          <p:nvPr/>
        </p:nvSpPr>
        <p:spPr>
          <a:xfrm>
            <a:off x="5757710" y="4860210"/>
            <a:ext cx="216817" cy="2168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337274A-08C8-474F-BFF9-A9D4F7F7672A}"/>
              </a:ext>
            </a:extLst>
          </p:cNvPr>
          <p:cNvSpPr/>
          <p:nvPr/>
        </p:nvSpPr>
        <p:spPr>
          <a:xfrm>
            <a:off x="5943596" y="5046339"/>
            <a:ext cx="216817" cy="2168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13E7BCF-9A93-4477-9CDA-7D76674709C7}"/>
              </a:ext>
            </a:extLst>
          </p:cNvPr>
          <p:cNvSpPr/>
          <p:nvPr/>
        </p:nvSpPr>
        <p:spPr>
          <a:xfrm>
            <a:off x="6168641" y="5208432"/>
            <a:ext cx="216817" cy="2168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E10D815-9106-4552-BFA2-0B6FA64F46A1}"/>
              </a:ext>
            </a:extLst>
          </p:cNvPr>
          <p:cNvSpPr/>
          <p:nvPr/>
        </p:nvSpPr>
        <p:spPr>
          <a:xfrm>
            <a:off x="6403149" y="5332472"/>
            <a:ext cx="216817" cy="2168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33613C2-8B71-4F1A-B37F-71A8A338561A}"/>
              </a:ext>
            </a:extLst>
          </p:cNvPr>
          <p:cNvSpPr/>
          <p:nvPr/>
        </p:nvSpPr>
        <p:spPr>
          <a:xfrm>
            <a:off x="6649121" y="5351402"/>
            <a:ext cx="216817" cy="2168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A5A0DC5-2192-43EB-9142-B1EB054052CB}"/>
              </a:ext>
            </a:extLst>
          </p:cNvPr>
          <p:cNvSpPr/>
          <p:nvPr/>
        </p:nvSpPr>
        <p:spPr>
          <a:xfrm>
            <a:off x="6880044" y="5236009"/>
            <a:ext cx="216817" cy="2168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A665506-7D75-4DC5-AB72-89DD536584E7}"/>
              </a:ext>
            </a:extLst>
          </p:cNvPr>
          <p:cNvSpPr/>
          <p:nvPr/>
        </p:nvSpPr>
        <p:spPr>
          <a:xfrm>
            <a:off x="7039920" y="5018708"/>
            <a:ext cx="216817" cy="2168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177ED93-EBC3-4147-828F-44859061479B}"/>
              </a:ext>
            </a:extLst>
          </p:cNvPr>
          <p:cNvSpPr/>
          <p:nvPr/>
        </p:nvSpPr>
        <p:spPr>
          <a:xfrm>
            <a:off x="7192586" y="4802647"/>
            <a:ext cx="216817" cy="2168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14FEC96-DA35-43A1-8A18-CEA695509027}"/>
              </a:ext>
            </a:extLst>
          </p:cNvPr>
          <p:cNvSpPr/>
          <p:nvPr/>
        </p:nvSpPr>
        <p:spPr>
          <a:xfrm>
            <a:off x="7377353" y="4606387"/>
            <a:ext cx="216817" cy="2168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92945F8-50F1-4F75-8D80-C08BE537D05C}"/>
              </a:ext>
            </a:extLst>
          </p:cNvPr>
          <p:cNvSpPr/>
          <p:nvPr/>
        </p:nvSpPr>
        <p:spPr>
          <a:xfrm>
            <a:off x="7618036" y="4473125"/>
            <a:ext cx="216817" cy="2168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3DCF8D5-5FB8-4059-B562-38DE1807F484}"/>
              </a:ext>
            </a:extLst>
          </p:cNvPr>
          <p:cNvSpPr/>
          <p:nvPr/>
        </p:nvSpPr>
        <p:spPr>
          <a:xfrm>
            <a:off x="7877065" y="4529404"/>
            <a:ext cx="216817" cy="2168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B3119A7-E74B-494C-AE2E-6BF4F7B74CD1}"/>
              </a:ext>
            </a:extLst>
          </p:cNvPr>
          <p:cNvSpPr/>
          <p:nvPr/>
        </p:nvSpPr>
        <p:spPr>
          <a:xfrm>
            <a:off x="8117748" y="4661857"/>
            <a:ext cx="216817" cy="2168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20001F6-79E3-4667-8082-21E80DE447FA}"/>
              </a:ext>
            </a:extLst>
          </p:cNvPr>
          <p:cNvSpPr/>
          <p:nvPr/>
        </p:nvSpPr>
        <p:spPr>
          <a:xfrm>
            <a:off x="8305049" y="4813478"/>
            <a:ext cx="216817" cy="2168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3BF9D8F-D831-4B95-9CF3-0001DC69995E}"/>
              </a:ext>
            </a:extLst>
          </p:cNvPr>
          <p:cNvSpPr/>
          <p:nvPr/>
        </p:nvSpPr>
        <p:spPr>
          <a:xfrm>
            <a:off x="8492386" y="4992101"/>
            <a:ext cx="216817" cy="2168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98D631C-532A-4D43-93D8-5695C3F1D082}"/>
              </a:ext>
            </a:extLst>
          </p:cNvPr>
          <p:cNvSpPr/>
          <p:nvPr/>
        </p:nvSpPr>
        <p:spPr>
          <a:xfrm>
            <a:off x="8703314" y="5161466"/>
            <a:ext cx="216817" cy="2168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4AE1A83-A700-45F9-87EE-7F5CCB9BDA40}"/>
              </a:ext>
            </a:extLst>
          </p:cNvPr>
          <p:cNvSpPr/>
          <p:nvPr/>
        </p:nvSpPr>
        <p:spPr>
          <a:xfrm>
            <a:off x="2084572" y="4677416"/>
            <a:ext cx="292230" cy="28280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33CF5B6-9BA8-4257-AF42-3E6CDBBCEE14}"/>
              </a:ext>
            </a:extLst>
          </p:cNvPr>
          <p:cNvSpPr/>
          <p:nvPr/>
        </p:nvSpPr>
        <p:spPr>
          <a:xfrm>
            <a:off x="2442064" y="4275008"/>
            <a:ext cx="292230" cy="28280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794738D-AA5A-4B51-AF4B-1D6FB7BEED8A}"/>
              </a:ext>
            </a:extLst>
          </p:cNvPr>
          <p:cNvSpPr/>
          <p:nvPr/>
        </p:nvSpPr>
        <p:spPr>
          <a:xfrm>
            <a:off x="3030622" y="3906038"/>
            <a:ext cx="292230" cy="28280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223CC9C-2AEB-4FF8-95F7-24AF28B62047}"/>
              </a:ext>
            </a:extLst>
          </p:cNvPr>
          <p:cNvSpPr/>
          <p:nvPr/>
        </p:nvSpPr>
        <p:spPr>
          <a:xfrm>
            <a:off x="3763958" y="5894159"/>
            <a:ext cx="292230" cy="28280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640F3A4-A665-457A-9BFB-33E1DA67DFB0}"/>
              </a:ext>
            </a:extLst>
          </p:cNvPr>
          <p:cNvSpPr/>
          <p:nvPr/>
        </p:nvSpPr>
        <p:spPr>
          <a:xfrm>
            <a:off x="2862658" y="5530465"/>
            <a:ext cx="292230" cy="28280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7C3BC7E-2C44-4B44-8B5A-5D06EB3F8775}"/>
              </a:ext>
            </a:extLst>
          </p:cNvPr>
          <p:cNvSpPr/>
          <p:nvPr/>
        </p:nvSpPr>
        <p:spPr>
          <a:xfrm>
            <a:off x="1859696" y="5722863"/>
            <a:ext cx="190108" cy="139292"/>
          </a:xfrm>
          <a:prstGeom prst="ellipse">
            <a:avLst/>
          </a:prstGeom>
          <a:solidFill>
            <a:srgbClr val="F31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6A2574F-DCB8-4903-A694-806AAA6A0F56}"/>
              </a:ext>
            </a:extLst>
          </p:cNvPr>
          <p:cNvSpPr/>
          <p:nvPr/>
        </p:nvSpPr>
        <p:spPr>
          <a:xfrm>
            <a:off x="3839469" y="3945389"/>
            <a:ext cx="190108" cy="139292"/>
          </a:xfrm>
          <a:prstGeom prst="ellipse">
            <a:avLst/>
          </a:prstGeom>
          <a:solidFill>
            <a:srgbClr val="F31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1330892-754E-4B4E-A276-4C188D4B172C}"/>
              </a:ext>
            </a:extLst>
          </p:cNvPr>
          <p:cNvSpPr/>
          <p:nvPr/>
        </p:nvSpPr>
        <p:spPr>
          <a:xfrm>
            <a:off x="4800836" y="5903510"/>
            <a:ext cx="190108" cy="139292"/>
          </a:xfrm>
          <a:prstGeom prst="ellipse">
            <a:avLst/>
          </a:prstGeom>
          <a:solidFill>
            <a:srgbClr val="F31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1BCC697-0CC3-42C0-BD6C-1F1E2B24689B}"/>
              </a:ext>
            </a:extLst>
          </p:cNvPr>
          <p:cNvSpPr/>
          <p:nvPr/>
        </p:nvSpPr>
        <p:spPr>
          <a:xfrm>
            <a:off x="4397126" y="4810380"/>
            <a:ext cx="190108" cy="139292"/>
          </a:xfrm>
          <a:prstGeom prst="ellipse">
            <a:avLst/>
          </a:prstGeom>
          <a:solidFill>
            <a:srgbClr val="F31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34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, histogram&#10;&#10;Description automatically generated">
            <a:extLst>
              <a:ext uri="{FF2B5EF4-FFF2-40B4-BE49-F238E27FC236}">
                <a16:creationId xmlns:a16="http://schemas.microsoft.com/office/drawing/2014/main" id="{69C26FCA-413A-423D-B7BD-DC2B517B1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57" y="592773"/>
            <a:ext cx="10675686" cy="5672454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64799B-BAD9-4097-B9E7-BEF3E9E73ACB}"/>
              </a:ext>
            </a:extLst>
          </p:cNvPr>
          <p:cNvSpPr txBox="1"/>
          <p:nvPr/>
        </p:nvSpPr>
        <p:spPr>
          <a:xfrm>
            <a:off x="5025940" y="6003617"/>
            <a:ext cx="2383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Time (minutes)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1336F0-ADA7-4393-B9A0-CFD34E5EE500}"/>
              </a:ext>
            </a:extLst>
          </p:cNvPr>
          <p:cNvSpPr/>
          <p:nvPr/>
        </p:nvSpPr>
        <p:spPr>
          <a:xfrm>
            <a:off x="566981" y="2937691"/>
            <a:ext cx="688157" cy="491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C3B4CE-7637-42D8-B23B-871A343673E4}"/>
              </a:ext>
            </a:extLst>
          </p:cNvPr>
          <p:cNvSpPr txBox="1"/>
          <p:nvPr/>
        </p:nvSpPr>
        <p:spPr>
          <a:xfrm rot="16200000">
            <a:off x="-1505101" y="2664853"/>
            <a:ext cx="4667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Total Ion Chromatogram (TIC)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EE9971-5002-4D99-AFB9-C70FC3CD0C77}"/>
              </a:ext>
            </a:extLst>
          </p:cNvPr>
          <p:cNvSpPr txBox="1"/>
          <p:nvPr/>
        </p:nvSpPr>
        <p:spPr>
          <a:xfrm>
            <a:off x="9054548" y="131108"/>
            <a:ext cx="3266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Grapeseed Oil Sample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17CE9B8-F66E-4F43-8E79-13A616D39836}"/>
              </a:ext>
            </a:extLst>
          </p:cNvPr>
          <p:cNvCxnSpPr>
            <a:cxnSpLocks/>
          </p:cNvCxnSpPr>
          <p:nvPr/>
        </p:nvCxnSpPr>
        <p:spPr>
          <a:xfrm flipH="1">
            <a:off x="6391374" y="1632888"/>
            <a:ext cx="1272618" cy="2996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5FE1BFA-0343-4D3E-B01C-A137A80462C4}"/>
              </a:ext>
            </a:extLst>
          </p:cNvPr>
          <p:cNvSpPr txBox="1"/>
          <p:nvPr/>
        </p:nvSpPr>
        <p:spPr>
          <a:xfrm>
            <a:off x="7663992" y="1279535"/>
            <a:ext cx="2583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Linoleic Acid Peak</a:t>
            </a:r>
          </a:p>
        </p:txBody>
      </p:sp>
    </p:spTree>
    <p:extLst>
      <p:ext uri="{BB962C8B-B14F-4D97-AF65-F5344CB8AC3E}">
        <p14:creationId xmlns:p14="http://schemas.microsoft.com/office/powerpoint/2010/main" val="269521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FF1B4359-7055-4EFB-AEE2-EEA8D437774B}"/>
              </a:ext>
            </a:extLst>
          </p:cNvPr>
          <p:cNvGrpSpPr/>
          <p:nvPr/>
        </p:nvGrpSpPr>
        <p:grpSpPr>
          <a:xfrm>
            <a:off x="216882" y="1232375"/>
            <a:ext cx="11730368" cy="5454650"/>
            <a:chOff x="216882" y="1232375"/>
            <a:chExt cx="11730368" cy="5454650"/>
          </a:xfrm>
        </p:grpSpPr>
        <p:pic>
          <p:nvPicPr>
            <p:cNvPr id="30" name="Picture 29" descr="A picture containing text, device&#10;&#10;Description automatically generated">
              <a:extLst>
                <a:ext uri="{FF2B5EF4-FFF2-40B4-BE49-F238E27FC236}">
                  <a16:creationId xmlns:a16="http://schemas.microsoft.com/office/drawing/2014/main" id="{4AD213B9-92FA-4D47-86FD-321479F4ED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635"/>
            <a:stretch/>
          </p:blipFill>
          <p:spPr>
            <a:xfrm>
              <a:off x="216882" y="1232375"/>
              <a:ext cx="11730368" cy="545465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DDB4852-493A-4631-9E1E-9D8B352F144B}"/>
                </a:ext>
              </a:extLst>
            </p:cNvPr>
            <p:cNvSpPr txBox="1"/>
            <p:nvPr/>
          </p:nvSpPr>
          <p:spPr>
            <a:xfrm>
              <a:off x="5247676" y="6036117"/>
              <a:ext cx="16687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M/Z Ratio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F57A3E6-FA29-48F3-9069-8BEE91D84B48}"/>
                </a:ext>
              </a:extLst>
            </p:cNvPr>
            <p:cNvSpPr/>
            <p:nvPr/>
          </p:nvSpPr>
          <p:spPr>
            <a:xfrm>
              <a:off x="244750" y="3273900"/>
              <a:ext cx="523221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301C890-1FF5-4FA2-9041-2342EDCE61AD}"/>
                </a:ext>
              </a:extLst>
            </p:cNvPr>
            <p:cNvSpPr txBox="1"/>
            <p:nvPr/>
          </p:nvSpPr>
          <p:spPr>
            <a:xfrm rot="16200000">
              <a:off x="-248109" y="3167390"/>
              <a:ext cx="14532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Intensity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091993E1-ADB8-4464-9DA0-15E833E0C92E}"/>
              </a:ext>
            </a:extLst>
          </p:cNvPr>
          <p:cNvSpPr txBox="1"/>
          <p:nvPr/>
        </p:nvSpPr>
        <p:spPr>
          <a:xfrm>
            <a:off x="9052614" y="169120"/>
            <a:ext cx="3167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Linoleic Acid </a:t>
            </a:r>
          </a:p>
          <a:p>
            <a:r>
              <a:rPr lang="en-US" sz="2400" dirty="0"/>
              <a:t>(5.4 minutes)</a:t>
            </a:r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AA9A0571-6580-4759-8DC3-DB507FF4A9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881312"/>
              </p:ext>
            </p:extLst>
          </p:nvPr>
        </p:nvGraphicFramePr>
        <p:xfrm>
          <a:off x="3817857" y="630785"/>
          <a:ext cx="5126524" cy="3662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4" imgW="2579760" imgH="1842480" progId="ACD.ChemSketch.20">
                  <p:embed/>
                </p:oleObj>
              </mc:Choice>
              <mc:Fallback>
                <p:oleObj name="ChemSketch" r:id="rId4" imgW="2579760" imgH="1842480" progId="ACD.ChemSketch.20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D22286B-D44A-40D5-BB68-49E60D7EC1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7857" y="630785"/>
                        <a:ext cx="5126524" cy="3662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30F2D420-6818-49B0-B1AA-02CD2A692A6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192447" y="2379934"/>
            <a:ext cx="791851" cy="644927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116CF082-3098-4379-B165-96CECD6E769E}"/>
              </a:ext>
            </a:extLst>
          </p:cNvPr>
          <p:cNvCxnSpPr>
            <a:cxnSpLocks/>
          </p:cNvCxnSpPr>
          <p:nvPr/>
        </p:nvCxnSpPr>
        <p:spPr>
          <a:xfrm flipV="1">
            <a:off x="7460883" y="1051113"/>
            <a:ext cx="791851" cy="644927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F180ABF6-0F97-49FB-85DB-E02575D6C16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075059" y="2710611"/>
            <a:ext cx="791851" cy="644927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14B95865-0B49-4DFF-B8E7-F029A8AE543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828062" y="3041288"/>
            <a:ext cx="791851" cy="644927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4433C72D-99E2-4AAA-A1BA-C9C87C66E5F0}"/>
              </a:ext>
            </a:extLst>
          </p:cNvPr>
          <p:cNvCxnSpPr>
            <a:cxnSpLocks/>
          </p:cNvCxnSpPr>
          <p:nvPr/>
        </p:nvCxnSpPr>
        <p:spPr>
          <a:xfrm rot="16200000" flipH="1">
            <a:off x="8225460" y="1393716"/>
            <a:ext cx="585601" cy="504702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C9A3E016-711A-4FD9-A9BD-712534F14B0B}"/>
              </a:ext>
            </a:extLst>
          </p:cNvPr>
          <p:cNvCxnSpPr>
            <a:cxnSpLocks/>
          </p:cNvCxnSpPr>
          <p:nvPr/>
        </p:nvCxnSpPr>
        <p:spPr>
          <a:xfrm flipV="1">
            <a:off x="7063907" y="1058789"/>
            <a:ext cx="791851" cy="644927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680E2B74-79AB-46DF-A2AD-228FBBE2F180}"/>
              </a:ext>
            </a:extLst>
          </p:cNvPr>
          <p:cNvCxnSpPr>
            <a:cxnSpLocks/>
          </p:cNvCxnSpPr>
          <p:nvPr/>
        </p:nvCxnSpPr>
        <p:spPr>
          <a:xfrm flipV="1">
            <a:off x="5500044" y="1030802"/>
            <a:ext cx="791851" cy="644927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69A33E9-CE5F-4284-90C8-EDB9D98CDFDC}"/>
              </a:ext>
            </a:extLst>
          </p:cNvPr>
          <p:cNvCxnSpPr>
            <a:cxnSpLocks/>
          </p:cNvCxnSpPr>
          <p:nvPr/>
        </p:nvCxnSpPr>
        <p:spPr>
          <a:xfrm>
            <a:off x="1779618" y="3616800"/>
            <a:ext cx="0" cy="8384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F39A4DA-7C92-4892-8379-0807DEF2020B}"/>
              </a:ext>
            </a:extLst>
          </p:cNvPr>
          <p:cNvCxnSpPr>
            <a:cxnSpLocks/>
          </p:cNvCxnSpPr>
          <p:nvPr/>
        </p:nvCxnSpPr>
        <p:spPr>
          <a:xfrm>
            <a:off x="1909911" y="862677"/>
            <a:ext cx="569843" cy="5581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818B97D-BF8E-41E7-9EE2-4B8B67C2B186}"/>
              </a:ext>
            </a:extLst>
          </p:cNvPr>
          <p:cNvCxnSpPr>
            <a:cxnSpLocks/>
          </p:cNvCxnSpPr>
          <p:nvPr/>
        </p:nvCxnSpPr>
        <p:spPr>
          <a:xfrm flipH="1">
            <a:off x="3144592" y="1938868"/>
            <a:ext cx="880756" cy="3306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3DFF8E0-B81F-42E8-9AEF-18BC524A2DCB}"/>
              </a:ext>
            </a:extLst>
          </p:cNvPr>
          <p:cNvCxnSpPr>
            <a:cxnSpLocks/>
          </p:cNvCxnSpPr>
          <p:nvPr/>
        </p:nvCxnSpPr>
        <p:spPr>
          <a:xfrm flipH="1">
            <a:off x="3789989" y="3396992"/>
            <a:ext cx="880756" cy="3306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5536116-5F8F-47B9-96D0-F8C827FF9CF4}"/>
              </a:ext>
            </a:extLst>
          </p:cNvPr>
          <p:cNvCxnSpPr>
            <a:cxnSpLocks/>
          </p:cNvCxnSpPr>
          <p:nvPr/>
        </p:nvCxnSpPr>
        <p:spPr>
          <a:xfrm flipH="1">
            <a:off x="5181039" y="4125068"/>
            <a:ext cx="490259" cy="5379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FC23E8E-FAA4-414D-AC4F-770612D26ADB}"/>
              </a:ext>
            </a:extLst>
          </p:cNvPr>
          <p:cNvCxnSpPr>
            <a:cxnSpLocks/>
          </p:cNvCxnSpPr>
          <p:nvPr/>
        </p:nvCxnSpPr>
        <p:spPr>
          <a:xfrm flipH="1">
            <a:off x="5785148" y="4550710"/>
            <a:ext cx="593836" cy="5201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29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, histogram&#10;&#10;Description automatically generated">
            <a:extLst>
              <a:ext uri="{FF2B5EF4-FFF2-40B4-BE49-F238E27FC236}">
                <a16:creationId xmlns:a16="http://schemas.microsoft.com/office/drawing/2014/main" id="{69C26FCA-413A-423D-B7BD-DC2B517B1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57" y="517917"/>
            <a:ext cx="10675686" cy="5672454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64799B-BAD9-4097-B9E7-BEF3E9E73ACB}"/>
              </a:ext>
            </a:extLst>
          </p:cNvPr>
          <p:cNvSpPr txBox="1"/>
          <p:nvPr/>
        </p:nvSpPr>
        <p:spPr>
          <a:xfrm>
            <a:off x="5025940" y="6003617"/>
            <a:ext cx="2383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Time (minutes)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C3B4CE-7637-42D8-B23B-871A343673E4}"/>
              </a:ext>
            </a:extLst>
          </p:cNvPr>
          <p:cNvSpPr txBox="1"/>
          <p:nvPr/>
        </p:nvSpPr>
        <p:spPr>
          <a:xfrm rot="16200000">
            <a:off x="-1755396" y="2664856"/>
            <a:ext cx="4667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Total Ion Chromatogram (TIC)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EE9971-5002-4D99-AFB9-C70FC3CD0C77}"/>
              </a:ext>
            </a:extLst>
          </p:cNvPr>
          <p:cNvSpPr txBox="1"/>
          <p:nvPr/>
        </p:nvSpPr>
        <p:spPr>
          <a:xfrm>
            <a:off x="9054548" y="131108"/>
            <a:ext cx="3266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Grapeseed Oil Sample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17CE9B8-F66E-4F43-8E79-13A616D39836}"/>
              </a:ext>
            </a:extLst>
          </p:cNvPr>
          <p:cNvCxnSpPr>
            <a:cxnSpLocks/>
          </p:cNvCxnSpPr>
          <p:nvPr/>
        </p:nvCxnSpPr>
        <p:spPr>
          <a:xfrm flipH="1">
            <a:off x="6391374" y="1632888"/>
            <a:ext cx="1272618" cy="2996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5FE1BFA-0343-4D3E-B01C-A137A80462C4}"/>
              </a:ext>
            </a:extLst>
          </p:cNvPr>
          <p:cNvSpPr txBox="1"/>
          <p:nvPr/>
        </p:nvSpPr>
        <p:spPr>
          <a:xfrm>
            <a:off x="7663992" y="1279535"/>
            <a:ext cx="2583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Linoleic Acid Peak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6BC9EA-58E1-4088-B92E-1066C19CECF4}"/>
              </a:ext>
            </a:extLst>
          </p:cNvPr>
          <p:cNvCxnSpPr>
            <a:cxnSpLocks/>
          </p:cNvCxnSpPr>
          <p:nvPr/>
        </p:nvCxnSpPr>
        <p:spPr>
          <a:xfrm>
            <a:off x="4498157" y="3742442"/>
            <a:ext cx="0" cy="7557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E19BD44-2685-47BF-B7C1-4D99B75F8DD9}"/>
              </a:ext>
            </a:extLst>
          </p:cNvPr>
          <p:cNvSpPr txBox="1"/>
          <p:nvPr/>
        </p:nvSpPr>
        <p:spPr>
          <a:xfrm>
            <a:off x="3293395" y="3123312"/>
            <a:ext cx="2583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Palmitic Acid Peak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2CE4E0-0270-41FA-98CC-CF1FC1D2A5B9}"/>
              </a:ext>
            </a:extLst>
          </p:cNvPr>
          <p:cNvSpPr txBox="1"/>
          <p:nvPr/>
        </p:nvSpPr>
        <p:spPr>
          <a:xfrm>
            <a:off x="7349159" y="3639305"/>
            <a:ext cx="2583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Oleic Acid Peak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BB22D92-308A-4BFF-8D54-56E6BA13167E}"/>
              </a:ext>
            </a:extLst>
          </p:cNvPr>
          <p:cNvCxnSpPr>
            <a:cxnSpLocks/>
          </p:cNvCxnSpPr>
          <p:nvPr/>
        </p:nvCxnSpPr>
        <p:spPr>
          <a:xfrm flipH="1">
            <a:off x="6603409" y="4227679"/>
            <a:ext cx="910574" cy="7120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23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3122A-7590-4ECD-AEC1-EF7120363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Significance of Fatty Acids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BE124-1CFC-48BA-BB8F-3247CA310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endParaRPr lang="en-US" sz="22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FDA950-8884-4F3C-96AE-AEDFF8C1BF00}"/>
              </a:ext>
            </a:extLst>
          </p:cNvPr>
          <p:cNvCxnSpPr>
            <a:cxnSpLocks/>
          </p:cNvCxnSpPr>
          <p:nvPr/>
        </p:nvCxnSpPr>
        <p:spPr>
          <a:xfrm>
            <a:off x="499621" y="1432874"/>
            <a:ext cx="1047317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BA65E3F-9EB7-4E92-8CBE-32EF1C2D10F3}"/>
              </a:ext>
            </a:extLst>
          </p:cNvPr>
          <p:cNvGraphicFramePr>
            <a:graphicFrameLocks noGrp="1"/>
          </p:cNvGraphicFramePr>
          <p:nvPr/>
        </p:nvGraphicFramePr>
        <p:xfrm>
          <a:off x="1312105" y="1511784"/>
          <a:ext cx="9567791" cy="4744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2537">
                  <a:extLst>
                    <a:ext uri="{9D8B030D-6E8A-4147-A177-3AD203B41FA5}">
                      <a16:colId xmlns:a16="http://schemas.microsoft.com/office/drawing/2014/main" val="3109611236"/>
                    </a:ext>
                  </a:extLst>
                </a:gridCol>
                <a:gridCol w="1602557">
                  <a:extLst>
                    <a:ext uri="{9D8B030D-6E8A-4147-A177-3AD203B41FA5}">
                      <a16:colId xmlns:a16="http://schemas.microsoft.com/office/drawing/2014/main" val="1842497719"/>
                    </a:ext>
                  </a:extLst>
                </a:gridCol>
                <a:gridCol w="1521905">
                  <a:extLst>
                    <a:ext uri="{9D8B030D-6E8A-4147-A177-3AD203B41FA5}">
                      <a16:colId xmlns:a16="http://schemas.microsoft.com/office/drawing/2014/main" val="856324023"/>
                    </a:ext>
                  </a:extLst>
                </a:gridCol>
                <a:gridCol w="1366887">
                  <a:extLst>
                    <a:ext uri="{9D8B030D-6E8A-4147-A177-3AD203B41FA5}">
                      <a16:colId xmlns:a16="http://schemas.microsoft.com/office/drawing/2014/main" val="1703267582"/>
                    </a:ext>
                  </a:extLst>
                </a:gridCol>
                <a:gridCol w="1677971">
                  <a:extLst>
                    <a:ext uri="{9D8B030D-6E8A-4147-A177-3AD203B41FA5}">
                      <a16:colId xmlns:a16="http://schemas.microsoft.com/office/drawing/2014/main" val="95039897"/>
                    </a:ext>
                  </a:extLst>
                </a:gridCol>
                <a:gridCol w="1685934">
                  <a:extLst>
                    <a:ext uri="{9D8B030D-6E8A-4147-A177-3AD203B41FA5}">
                      <a16:colId xmlns:a16="http://schemas.microsoft.com/office/drawing/2014/main" val="2647674910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r>
                        <a:rPr lang="en-US" sz="1800" dirty="0"/>
                        <a:t>Edible Fat/Oil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16:0</a:t>
                      </a:r>
                    </a:p>
                    <a:p>
                      <a:r>
                        <a:rPr lang="en-US" sz="1800" dirty="0"/>
                        <a:t>(Palmitic by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18:0</a:t>
                      </a:r>
                    </a:p>
                    <a:p>
                      <a:r>
                        <a:rPr lang="en-US" sz="1800" dirty="0"/>
                        <a:t>(Stearic by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18:1</a:t>
                      </a:r>
                    </a:p>
                    <a:p>
                      <a:r>
                        <a:rPr lang="en-US" sz="1800" dirty="0"/>
                        <a:t>(Oleic by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18:2</a:t>
                      </a:r>
                    </a:p>
                    <a:p>
                      <a:r>
                        <a:rPr lang="en-US" sz="1800" dirty="0"/>
                        <a:t>(Linoleic by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18:3</a:t>
                      </a:r>
                    </a:p>
                    <a:p>
                      <a:r>
                        <a:rPr lang="en-US" sz="1800" dirty="0"/>
                        <a:t>(Linolenic by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486462"/>
                  </a:ext>
                </a:extLst>
              </a:tr>
              <a:tr h="507511">
                <a:tc>
                  <a:txBody>
                    <a:bodyPr/>
                    <a:lstStyle/>
                    <a:p>
                      <a:r>
                        <a:rPr lang="en-US" sz="1800" dirty="0"/>
                        <a:t>Safflower Oil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52948"/>
                  </a:ext>
                </a:extLst>
              </a:tr>
              <a:tr h="507511">
                <a:tc>
                  <a:txBody>
                    <a:bodyPr/>
                    <a:lstStyle/>
                    <a:p>
                      <a:r>
                        <a:rPr lang="en-US" sz="1800" dirty="0"/>
                        <a:t>Maize 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15.6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069683"/>
                  </a:ext>
                </a:extLst>
              </a:tr>
              <a:tr h="507511">
                <a:tc>
                  <a:txBody>
                    <a:bodyPr/>
                    <a:lstStyle/>
                    <a:p>
                      <a:r>
                        <a:rPr lang="en-US" sz="1800" dirty="0"/>
                        <a:t>Cow Fat (tallow)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18.9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36.0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899341"/>
                  </a:ext>
                </a:extLst>
              </a:tr>
              <a:tr h="507511">
                <a:tc>
                  <a:txBody>
                    <a:bodyPr/>
                    <a:lstStyle/>
                    <a:p>
                      <a:r>
                        <a:rPr lang="en-US" sz="1800" dirty="0"/>
                        <a:t>Olive 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9.8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355568"/>
                  </a:ext>
                </a:extLst>
              </a:tr>
              <a:tr h="507511">
                <a:tc>
                  <a:txBody>
                    <a:bodyPr/>
                    <a:lstStyle/>
                    <a:p>
                      <a:r>
                        <a:rPr lang="en-US" sz="1800" dirty="0"/>
                        <a:t>Rapeseed 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19.0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9.1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144961"/>
                  </a:ext>
                </a:extLst>
              </a:tr>
              <a:tr h="507511">
                <a:tc>
                  <a:txBody>
                    <a:bodyPr/>
                    <a:lstStyle/>
                    <a:p>
                      <a:r>
                        <a:rPr lang="en-US" sz="1800" dirty="0"/>
                        <a:t>Soybean 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63333"/>
                  </a:ext>
                </a:extLst>
              </a:tr>
              <a:tr h="507511">
                <a:tc>
                  <a:txBody>
                    <a:bodyPr/>
                    <a:lstStyle/>
                    <a:p>
                      <a:r>
                        <a:rPr lang="en-US" sz="1800" dirty="0"/>
                        <a:t>Grapeseed 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15.8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447317"/>
                  </a:ext>
                </a:extLst>
              </a:tr>
              <a:tr h="507511">
                <a:tc>
                  <a:txBody>
                    <a:bodyPr/>
                    <a:lstStyle/>
                    <a:p>
                      <a:r>
                        <a:rPr lang="en-US" sz="1800" dirty="0" err="1"/>
                        <a:t>Salema</a:t>
                      </a:r>
                      <a:r>
                        <a:rPr lang="en-US" sz="1800" dirty="0"/>
                        <a:t> Fish 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23117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4BB5B6C-5FD1-433D-B6C1-63928C82269E}"/>
              </a:ext>
            </a:extLst>
          </p:cNvPr>
          <p:cNvSpPr txBox="1"/>
          <p:nvPr/>
        </p:nvSpPr>
        <p:spPr>
          <a:xfrm>
            <a:off x="0" y="6334780"/>
            <a:ext cx="12429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Reference: Harper, Clare S., Macdonald, Faith V., and Braun, Kevin L. Lipid Residue Analysis of Archaeological Pottery: An Introductory Laboratory Experiment in Archaeological Chemistry. 2017.</a:t>
            </a:r>
          </a:p>
        </p:txBody>
      </p:sp>
    </p:spTree>
    <p:extLst>
      <p:ext uri="{BB962C8B-B14F-4D97-AF65-F5344CB8AC3E}">
        <p14:creationId xmlns:p14="http://schemas.microsoft.com/office/powerpoint/2010/main" val="1926757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70F30-525E-42BA-8AAB-FA15AB967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C2540-FF4D-4610-8B49-B6FBA3BEF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Dr. Bradley Sturgeon</a:t>
            </a:r>
          </a:p>
          <a:p>
            <a:r>
              <a:rPr lang="en-US" dirty="0"/>
              <a:t>The Monmouth College Chemistry Department</a:t>
            </a:r>
          </a:p>
          <a:p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DE703D5-1DFF-4A48-AEBE-A2BE720D8AF3}"/>
              </a:ext>
            </a:extLst>
          </p:cNvPr>
          <p:cNvCxnSpPr>
            <a:cxnSpLocks/>
          </p:cNvCxnSpPr>
          <p:nvPr/>
        </p:nvCxnSpPr>
        <p:spPr>
          <a:xfrm>
            <a:off x="499621" y="1432874"/>
            <a:ext cx="1047317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541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70F30-525E-42BA-8AAB-FA15AB967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00347" y="1308281"/>
            <a:ext cx="6498210" cy="2387600"/>
          </a:xfrm>
        </p:spPr>
        <p:txBody>
          <a:bodyPr>
            <a:normAutofit/>
          </a:bodyPr>
          <a:lstStyle/>
          <a:p>
            <a:r>
              <a:rPr lang="en-US" sz="4000" dirty="0"/>
              <a:t>Questions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78E7F3E-5069-4630-B2AE-AAAD9AEFAF32}"/>
              </a:ext>
            </a:extLst>
          </p:cNvPr>
          <p:cNvCxnSpPr>
            <a:cxnSpLocks/>
          </p:cNvCxnSpPr>
          <p:nvPr/>
        </p:nvCxnSpPr>
        <p:spPr>
          <a:xfrm>
            <a:off x="859410" y="3723587"/>
            <a:ext cx="1047317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93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70F30-525E-42BA-8AAB-FA15AB967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C2540-FF4D-4610-8B49-B6FBA3BEF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r>
              <a:rPr lang="en-US" sz="2000" i="0" dirty="0">
                <a:solidFill>
                  <a:srgbClr val="000000"/>
                </a:solidFill>
                <a:effectLst/>
                <a:latin typeface="Roboto"/>
              </a:rPr>
              <a:t>Harper, Clare S., Mac</a:t>
            </a:r>
            <a:r>
              <a:rPr lang="en-US" sz="2000" dirty="0">
                <a:solidFill>
                  <a:srgbClr val="000000"/>
                </a:solidFill>
                <a:latin typeface="Roboto"/>
              </a:rPr>
              <a:t>donald, Faith V., and Braun, Kevin L. </a:t>
            </a:r>
            <a:r>
              <a:rPr lang="en-US" sz="2000" i="0" dirty="0">
                <a:solidFill>
                  <a:srgbClr val="000000"/>
                </a:solidFill>
                <a:effectLst/>
                <a:latin typeface="Roboto"/>
              </a:rPr>
              <a:t>Lipid Residue Analysis of 	Archaeological Pottery: An Introductory Laboratory Experiment in Archaeological 	Chemistry. 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Roboto"/>
              </a:rPr>
              <a:t>Journal of Chemical Education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Roboto"/>
              </a:rPr>
              <a:t> 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Roboto"/>
              </a:rPr>
              <a:t>2017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Roboto"/>
              </a:rPr>
              <a:t> 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Roboto"/>
              </a:rPr>
              <a:t>94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Roboto"/>
              </a:rPr>
              <a:t> (9), 1309-1313 DOI: 	10.1021/acs.jchemed.7b00225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DE703D5-1DFF-4A48-AEBE-A2BE720D8AF3}"/>
              </a:ext>
            </a:extLst>
          </p:cNvPr>
          <p:cNvCxnSpPr>
            <a:cxnSpLocks/>
          </p:cNvCxnSpPr>
          <p:nvPr/>
        </p:nvCxnSpPr>
        <p:spPr>
          <a:xfrm>
            <a:off x="499621" y="1432874"/>
            <a:ext cx="1047317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281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70F30-525E-42BA-8AAB-FA15AB967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dirty="0"/>
              <a:t>Instrumentation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5A78AEA-FB87-42D3-A04A-F727C70B2124}"/>
              </a:ext>
            </a:extLst>
          </p:cNvPr>
          <p:cNvCxnSpPr>
            <a:cxnSpLocks/>
          </p:cNvCxnSpPr>
          <p:nvPr/>
        </p:nvCxnSpPr>
        <p:spPr>
          <a:xfrm>
            <a:off x="499621" y="1432874"/>
            <a:ext cx="1047317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ylinder 5">
            <a:extLst>
              <a:ext uri="{FF2B5EF4-FFF2-40B4-BE49-F238E27FC236}">
                <a16:creationId xmlns:a16="http://schemas.microsoft.com/office/drawing/2014/main" id="{68195512-2C04-4DE6-B471-B6A021A1F87E}"/>
              </a:ext>
            </a:extLst>
          </p:cNvPr>
          <p:cNvSpPr/>
          <p:nvPr/>
        </p:nvSpPr>
        <p:spPr>
          <a:xfrm>
            <a:off x="1183063" y="2612450"/>
            <a:ext cx="796566" cy="306248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ylinder 6">
            <a:extLst>
              <a:ext uri="{FF2B5EF4-FFF2-40B4-BE49-F238E27FC236}">
                <a16:creationId xmlns:a16="http://schemas.microsoft.com/office/drawing/2014/main" id="{0AA065CD-1F1A-4EE6-86A8-75093564CD56}"/>
              </a:ext>
            </a:extLst>
          </p:cNvPr>
          <p:cNvSpPr/>
          <p:nvPr/>
        </p:nvSpPr>
        <p:spPr>
          <a:xfrm>
            <a:off x="1414018" y="2381493"/>
            <a:ext cx="329939" cy="35228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5373BB-1F2E-46EF-88A3-F65E149F23A7}"/>
              </a:ext>
            </a:extLst>
          </p:cNvPr>
          <p:cNvSpPr/>
          <p:nvPr/>
        </p:nvSpPr>
        <p:spPr>
          <a:xfrm>
            <a:off x="3549191" y="2327901"/>
            <a:ext cx="4628561" cy="316146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4731C4-645C-4BE8-8D16-8AD40B1FE8AD}"/>
              </a:ext>
            </a:extLst>
          </p:cNvPr>
          <p:cNvCxnSpPr>
            <a:cxnSpLocks/>
          </p:cNvCxnSpPr>
          <p:nvPr/>
        </p:nvCxnSpPr>
        <p:spPr>
          <a:xfrm flipV="1">
            <a:off x="1739982" y="2600054"/>
            <a:ext cx="1536571" cy="123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Collate 7">
            <a:extLst>
              <a:ext uri="{FF2B5EF4-FFF2-40B4-BE49-F238E27FC236}">
                <a16:creationId xmlns:a16="http://schemas.microsoft.com/office/drawing/2014/main" id="{E5CCAD36-C29A-48C3-A6F5-8799CB1CBA65}"/>
              </a:ext>
            </a:extLst>
          </p:cNvPr>
          <p:cNvSpPr/>
          <p:nvPr/>
        </p:nvSpPr>
        <p:spPr>
          <a:xfrm rot="16200000">
            <a:off x="3018063" y="2378005"/>
            <a:ext cx="575035" cy="474828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DDD57AF-7B90-4608-96FC-BEE1554A841D}"/>
              </a:ext>
            </a:extLst>
          </p:cNvPr>
          <p:cNvCxnSpPr/>
          <p:nvPr/>
        </p:nvCxnSpPr>
        <p:spPr>
          <a:xfrm>
            <a:off x="3996965" y="2205872"/>
            <a:ext cx="0" cy="5279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4F6A28-DE8B-43AA-A57F-CE93D07E0B85}"/>
              </a:ext>
            </a:extLst>
          </p:cNvPr>
          <p:cNvCxnSpPr/>
          <p:nvPr/>
        </p:nvCxnSpPr>
        <p:spPr>
          <a:xfrm>
            <a:off x="3996965" y="2733773"/>
            <a:ext cx="725864" cy="13668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3364ECB4-8F59-43A6-A4A8-3CB3F73651F5}"/>
              </a:ext>
            </a:extLst>
          </p:cNvPr>
          <p:cNvSpPr/>
          <p:nvPr/>
        </p:nvSpPr>
        <p:spPr>
          <a:xfrm>
            <a:off x="4722829" y="3601039"/>
            <a:ext cx="1140643" cy="123491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E7C6B43-2519-4A0A-92EB-9861E257B8CA}"/>
              </a:ext>
            </a:extLst>
          </p:cNvPr>
          <p:cNvSpPr/>
          <p:nvPr/>
        </p:nvSpPr>
        <p:spPr>
          <a:xfrm>
            <a:off x="4878371" y="3601039"/>
            <a:ext cx="1140643" cy="123491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FA3390-D92B-49CD-842B-1160C9E6FF5D}"/>
              </a:ext>
            </a:extLst>
          </p:cNvPr>
          <p:cNvSpPr/>
          <p:nvPr/>
        </p:nvSpPr>
        <p:spPr>
          <a:xfrm>
            <a:off x="5032345" y="3601039"/>
            <a:ext cx="1140643" cy="123491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FE65C4C-FF1F-4F1E-A5AF-4F6525B22124}"/>
              </a:ext>
            </a:extLst>
          </p:cNvPr>
          <p:cNvSpPr/>
          <p:nvPr/>
        </p:nvSpPr>
        <p:spPr>
          <a:xfrm>
            <a:off x="5211459" y="3601039"/>
            <a:ext cx="1140643" cy="123491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2F02199-F6B8-4DB2-AFC8-EEB22FD493D7}"/>
              </a:ext>
            </a:extLst>
          </p:cNvPr>
          <p:cNvCxnSpPr>
            <a:cxnSpLocks/>
          </p:cNvCxnSpPr>
          <p:nvPr/>
        </p:nvCxnSpPr>
        <p:spPr>
          <a:xfrm flipH="1">
            <a:off x="6352102" y="3001354"/>
            <a:ext cx="915964" cy="11652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09C3FA1-0107-487A-98BD-0680DD999F9D}"/>
              </a:ext>
            </a:extLst>
          </p:cNvPr>
          <p:cNvSpPr/>
          <p:nvPr/>
        </p:nvSpPr>
        <p:spPr>
          <a:xfrm>
            <a:off x="7234287" y="2327901"/>
            <a:ext cx="488622" cy="83007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0E652F8-2646-47F2-B68D-46F55DBBAAAE}"/>
              </a:ext>
            </a:extLst>
          </p:cNvPr>
          <p:cNvGrpSpPr/>
          <p:nvPr/>
        </p:nvGrpSpPr>
        <p:grpSpPr>
          <a:xfrm>
            <a:off x="9680534" y="2469822"/>
            <a:ext cx="2017351" cy="2018806"/>
            <a:chOff x="9771042" y="2104990"/>
            <a:chExt cx="1839981" cy="1839981"/>
          </a:xfrm>
        </p:grpSpPr>
        <p:pic>
          <p:nvPicPr>
            <p:cNvPr id="18" name="Graphic 17" descr="Computer">
              <a:extLst>
                <a:ext uri="{FF2B5EF4-FFF2-40B4-BE49-F238E27FC236}">
                  <a16:creationId xmlns:a16="http://schemas.microsoft.com/office/drawing/2014/main" id="{7E1F6B85-4944-4C27-8C8B-88954F7CA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71042" y="2104990"/>
              <a:ext cx="1839981" cy="1839981"/>
            </a:xfrm>
            <a:prstGeom prst="rect">
              <a:avLst/>
            </a:prstGeom>
          </p:spPr>
        </p:pic>
        <p:pic>
          <p:nvPicPr>
            <p:cNvPr id="20" name="Graphic 19" descr="Normal Distribution">
              <a:extLst>
                <a:ext uri="{FF2B5EF4-FFF2-40B4-BE49-F238E27FC236}">
                  <a16:creationId xmlns:a16="http://schemas.microsoft.com/office/drawing/2014/main" id="{3F90F975-E640-4782-A408-6FBDA810A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863917" y="2396317"/>
              <a:ext cx="1211588" cy="1092318"/>
            </a:xfrm>
            <a:prstGeom prst="rect">
              <a:avLst/>
            </a:prstGeom>
          </p:spPr>
        </p:pic>
      </p:grp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4E2DEDFD-657D-4A61-9050-8C04755D64A8}"/>
              </a:ext>
            </a:extLst>
          </p:cNvPr>
          <p:cNvCxnSpPr>
            <a:endCxn id="18" idx="1"/>
          </p:cNvCxnSpPr>
          <p:nvPr/>
        </p:nvCxnSpPr>
        <p:spPr>
          <a:xfrm>
            <a:off x="7722909" y="2612450"/>
            <a:ext cx="1957625" cy="866775"/>
          </a:xfrm>
          <a:prstGeom prst="bent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6E40753-B169-4F34-9C80-AA66BA3FB469}"/>
              </a:ext>
            </a:extLst>
          </p:cNvPr>
          <p:cNvSpPr txBox="1"/>
          <p:nvPr/>
        </p:nvSpPr>
        <p:spPr>
          <a:xfrm>
            <a:off x="499621" y="5816338"/>
            <a:ext cx="3662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Carrier Gas (mobile phase)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ED60CD-0FE1-4318-B22B-11452BE2B3C4}"/>
              </a:ext>
            </a:extLst>
          </p:cNvPr>
          <p:cNvSpPr txBox="1"/>
          <p:nvPr/>
        </p:nvSpPr>
        <p:spPr>
          <a:xfrm>
            <a:off x="3533004" y="5090224"/>
            <a:ext cx="1915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Column Oven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B480F5-4D38-48A1-943D-CD86DB72567C}"/>
              </a:ext>
            </a:extLst>
          </p:cNvPr>
          <p:cNvSpPr txBox="1"/>
          <p:nvPr/>
        </p:nvSpPr>
        <p:spPr>
          <a:xfrm>
            <a:off x="5088116" y="3159262"/>
            <a:ext cx="1550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Column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D186826-E042-4EA4-8CD8-635C7A537157}"/>
              </a:ext>
            </a:extLst>
          </p:cNvPr>
          <p:cNvSpPr txBox="1"/>
          <p:nvPr/>
        </p:nvSpPr>
        <p:spPr>
          <a:xfrm>
            <a:off x="6994689" y="1904214"/>
            <a:ext cx="131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Detector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C01CE5-6FCA-4E76-ADB9-25EAA74D2627}"/>
              </a:ext>
            </a:extLst>
          </p:cNvPr>
          <p:cNvSpPr txBox="1"/>
          <p:nvPr/>
        </p:nvSpPr>
        <p:spPr>
          <a:xfrm>
            <a:off x="9574374" y="4132626"/>
            <a:ext cx="2171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Computer Data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AD1319-60C5-4002-B851-E14F465E4552}"/>
              </a:ext>
            </a:extLst>
          </p:cNvPr>
          <p:cNvSpPr txBox="1"/>
          <p:nvPr/>
        </p:nvSpPr>
        <p:spPr>
          <a:xfrm>
            <a:off x="2172139" y="1368631"/>
            <a:ext cx="2187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Sample Injection Port</a:t>
            </a:r>
          </a:p>
        </p:txBody>
      </p:sp>
    </p:spTree>
    <p:extLst>
      <p:ext uri="{BB962C8B-B14F-4D97-AF65-F5344CB8AC3E}">
        <p14:creationId xmlns:p14="http://schemas.microsoft.com/office/powerpoint/2010/main" val="4053815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C1EB05EA-6861-4701-A643-A497F25B9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947"/>
            <a:ext cx="12192000" cy="54006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61EAB9-3A67-404B-8DCB-24881375F514}"/>
              </a:ext>
            </a:extLst>
          </p:cNvPr>
          <p:cNvSpPr txBox="1"/>
          <p:nvPr/>
        </p:nvSpPr>
        <p:spPr>
          <a:xfrm>
            <a:off x="5247676" y="6036117"/>
            <a:ext cx="1668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M/Z Ratio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13E6D6-BD2F-40B8-B835-32318D24A2D1}"/>
              </a:ext>
            </a:extLst>
          </p:cNvPr>
          <p:cNvSpPr txBox="1"/>
          <p:nvPr/>
        </p:nvSpPr>
        <p:spPr>
          <a:xfrm rot="16200000">
            <a:off x="-384068" y="4166258"/>
            <a:ext cx="1453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Intensity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8A292-2409-4DB3-A34B-0775C321CB1D}"/>
              </a:ext>
            </a:extLst>
          </p:cNvPr>
          <p:cNvSpPr txBox="1"/>
          <p:nvPr/>
        </p:nvSpPr>
        <p:spPr>
          <a:xfrm>
            <a:off x="9052614" y="169120"/>
            <a:ext cx="3167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Palmitic Acid (Grapeseed Oil) </a:t>
            </a:r>
          </a:p>
          <a:p>
            <a:r>
              <a:rPr lang="en-US" sz="2400" dirty="0"/>
              <a:t>(~4 minutes)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59F2C1-8957-45C2-9462-BA2BC705FA04}"/>
              </a:ext>
            </a:extLst>
          </p:cNvPr>
          <p:cNvSpPr txBox="1"/>
          <p:nvPr/>
        </p:nvSpPr>
        <p:spPr>
          <a:xfrm>
            <a:off x="5247676" y="4222700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D3832E-B4EB-47C4-886D-F8BD541F477A}"/>
              </a:ext>
            </a:extLst>
          </p:cNvPr>
          <p:cNvSpPr txBox="1"/>
          <p:nvPr/>
        </p:nvSpPr>
        <p:spPr>
          <a:xfrm>
            <a:off x="1706548" y="4222700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BC560D-A7FB-44D3-8A93-E8A0BE722159}"/>
              </a:ext>
            </a:extLst>
          </p:cNvPr>
          <p:cNvSpPr txBox="1"/>
          <p:nvPr/>
        </p:nvSpPr>
        <p:spPr>
          <a:xfrm>
            <a:off x="2076199" y="1369290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C3218D-6A39-49C4-94AC-D0B7B178088F}"/>
              </a:ext>
            </a:extLst>
          </p:cNvPr>
          <p:cNvSpPr txBox="1"/>
          <p:nvPr/>
        </p:nvSpPr>
        <p:spPr>
          <a:xfrm>
            <a:off x="2642681" y="2570449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2CDE7F-0E0C-4035-8DCE-5FEF77D9FE14}"/>
              </a:ext>
            </a:extLst>
          </p:cNvPr>
          <p:cNvSpPr txBox="1"/>
          <p:nvPr/>
        </p:nvSpPr>
        <p:spPr>
          <a:xfrm>
            <a:off x="9770648" y="4669278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239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646BFA-D8A9-4055-857B-9CE08C6FF839}"/>
              </a:ext>
            </a:extLst>
          </p:cNvPr>
          <p:cNvSpPr txBox="1"/>
          <p:nvPr/>
        </p:nvSpPr>
        <p:spPr>
          <a:xfrm>
            <a:off x="9182911" y="4669278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227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78E4B2-8B11-4D54-81D6-8F77A14AA5C7}"/>
              </a:ext>
            </a:extLst>
          </p:cNvPr>
          <p:cNvSpPr txBox="1"/>
          <p:nvPr/>
        </p:nvSpPr>
        <p:spPr>
          <a:xfrm>
            <a:off x="1313234" y="3959158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409E13-AE89-4F13-A4CE-9E4B85D0AEAF}"/>
              </a:ext>
            </a:extLst>
          </p:cNvPr>
          <p:cNvSpPr txBox="1"/>
          <p:nvPr/>
        </p:nvSpPr>
        <p:spPr>
          <a:xfrm>
            <a:off x="11203522" y="1078993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271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AA74D3-2BF2-4053-B2F3-103FD2ED13F6}"/>
              </a:ext>
            </a:extLst>
          </p:cNvPr>
          <p:cNvSpPr txBox="1"/>
          <p:nvPr/>
        </p:nvSpPr>
        <p:spPr>
          <a:xfrm>
            <a:off x="4565064" y="4785138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58EA46-5D06-4862-9AF6-12EA1CD10CEB}"/>
              </a:ext>
            </a:extLst>
          </p:cNvPr>
          <p:cNvSpPr txBox="1"/>
          <p:nvPr/>
        </p:nvSpPr>
        <p:spPr>
          <a:xfrm>
            <a:off x="7167856" y="4853944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185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55D64D-F915-4205-9DD4-854492CA6B4F}"/>
              </a:ext>
            </a:extLst>
          </p:cNvPr>
          <p:cNvSpPr txBox="1"/>
          <p:nvPr/>
        </p:nvSpPr>
        <p:spPr>
          <a:xfrm>
            <a:off x="3743385" y="4853944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979F21-7474-41EB-A777-A31B59118617}"/>
              </a:ext>
            </a:extLst>
          </p:cNvPr>
          <p:cNvSpPr txBox="1"/>
          <p:nvPr/>
        </p:nvSpPr>
        <p:spPr>
          <a:xfrm>
            <a:off x="5892104" y="4853944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CB9720-6F33-4648-B917-31CB35BF5B48}"/>
              </a:ext>
            </a:extLst>
          </p:cNvPr>
          <p:cNvSpPr txBox="1"/>
          <p:nvPr/>
        </p:nvSpPr>
        <p:spPr>
          <a:xfrm>
            <a:off x="7900499" y="4932820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E7EA52-748A-4D6A-B2EC-B8A11EB9A4DD}"/>
              </a:ext>
            </a:extLst>
          </p:cNvPr>
          <p:cNvSpPr txBox="1"/>
          <p:nvPr/>
        </p:nvSpPr>
        <p:spPr>
          <a:xfrm>
            <a:off x="2416345" y="4731296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83</a:t>
            </a: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AFB2D175-56CE-4F22-A4A6-B0312452A9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160787"/>
              </p:ext>
            </p:extLst>
          </p:nvPr>
        </p:nvGraphicFramePr>
        <p:xfrm>
          <a:off x="3042733" y="1316737"/>
          <a:ext cx="7268965" cy="944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3" imgW="4081680" imgH="530280" progId="ACD.ChemSketch.20">
                  <p:embed/>
                </p:oleObj>
              </mc:Choice>
              <mc:Fallback>
                <p:oleObj name="ChemSketch" r:id="rId3" imgW="4081680" imgH="530280" progId="ACD.ChemSketch.20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E8AC0077-A397-47E8-BFAB-0BF7AA91C1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2733" y="1316737"/>
                        <a:ext cx="7268965" cy="944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600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3122A-7590-4ECD-AEC1-EF7120363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BE124-1CFC-48BA-BB8F-3247CA310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Fatty acid methyl ester structures</a:t>
            </a:r>
          </a:p>
          <a:p>
            <a:r>
              <a:rPr lang="en-US" dirty="0"/>
              <a:t>Significance of fatty acids</a:t>
            </a:r>
          </a:p>
          <a:p>
            <a:r>
              <a:rPr lang="en-US" dirty="0"/>
              <a:t>Transesterification</a:t>
            </a:r>
          </a:p>
          <a:p>
            <a:r>
              <a:rPr lang="en-US" dirty="0"/>
              <a:t>Sample preparation</a:t>
            </a:r>
          </a:p>
          <a:p>
            <a:r>
              <a:rPr lang="en-US" dirty="0"/>
              <a:t>Instrumentation</a:t>
            </a:r>
          </a:p>
          <a:p>
            <a:r>
              <a:rPr lang="en-US" dirty="0"/>
              <a:t>Data collection</a:t>
            </a:r>
          </a:p>
          <a:p>
            <a:r>
              <a:rPr lang="en-US" dirty="0"/>
              <a:t>Data analysis</a:t>
            </a:r>
          </a:p>
          <a:p>
            <a:pPr marL="0" indent="0">
              <a:buNone/>
            </a:pPr>
            <a:endParaRPr lang="en-US" sz="2200" dirty="0"/>
          </a:p>
          <a:p>
            <a:endParaRPr lang="en-US" sz="22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BF7FA11-7800-490A-8FD4-1BBEB2D966BF}"/>
              </a:ext>
            </a:extLst>
          </p:cNvPr>
          <p:cNvCxnSpPr>
            <a:cxnSpLocks/>
          </p:cNvCxnSpPr>
          <p:nvPr/>
        </p:nvCxnSpPr>
        <p:spPr>
          <a:xfrm>
            <a:off x="499621" y="1432874"/>
            <a:ext cx="1047317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61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A78935FC-76D0-4DD0-9705-FB0151103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2" y="647767"/>
            <a:ext cx="12140486" cy="55624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E958A0-6FE1-4573-8EB9-56044A49E833}"/>
              </a:ext>
            </a:extLst>
          </p:cNvPr>
          <p:cNvSpPr txBox="1"/>
          <p:nvPr/>
        </p:nvSpPr>
        <p:spPr>
          <a:xfrm>
            <a:off x="5261610" y="5861019"/>
            <a:ext cx="1668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M/Z Ratio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2B1345-1F07-4C91-A63B-188646DA6B77}"/>
              </a:ext>
            </a:extLst>
          </p:cNvPr>
          <p:cNvSpPr txBox="1"/>
          <p:nvPr/>
        </p:nvSpPr>
        <p:spPr>
          <a:xfrm rot="16200000">
            <a:off x="-306246" y="3893992"/>
            <a:ext cx="1453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Intensity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168083-76A5-4843-91F2-398EFD7DDF30}"/>
              </a:ext>
            </a:extLst>
          </p:cNvPr>
          <p:cNvSpPr txBox="1"/>
          <p:nvPr/>
        </p:nvSpPr>
        <p:spPr>
          <a:xfrm>
            <a:off x="9052614" y="169120"/>
            <a:ext cx="3167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Oleic Acid </a:t>
            </a:r>
          </a:p>
          <a:p>
            <a:r>
              <a:rPr lang="en-US" sz="2400" dirty="0"/>
              <a:t>(Grapeseed Oil) </a:t>
            </a:r>
          </a:p>
          <a:p>
            <a:r>
              <a:rPr lang="en-US" sz="2400" dirty="0"/>
              <a:t>(~5.7 minutes)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A14082-CD62-47F6-8A6E-406253EC1731}"/>
              </a:ext>
            </a:extLst>
          </p:cNvPr>
          <p:cNvSpPr txBox="1"/>
          <p:nvPr/>
        </p:nvSpPr>
        <p:spPr>
          <a:xfrm>
            <a:off x="1388649" y="2790235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DEF8F8-82F8-4C93-8C5A-ED280E4F1BA9}"/>
              </a:ext>
            </a:extLst>
          </p:cNvPr>
          <p:cNvSpPr txBox="1"/>
          <p:nvPr/>
        </p:nvSpPr>
        <p:spPr>
          <a:xfrm>
            <a:off x="3245729" y="4562990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7773EC-4DC8-4D30-AC6B-F666DB0CA6BC}"/>
              </a:ext>
            </a:extLst>
          </p:cNvPr>
          <p:cNvSpPr txBox="1"/>
          <p:nvPr/>
        </p:nvSpPr>
        <p:spPr>
          <a:xfrm>
            <a:off x="2127952" y="667265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BF2B25-3C13-4C56-8590-0B8CADD7D292}"/>
              </a:ext>
            </a:extLst>
          </p:cNvPr>
          <p:cNvSpPr txBox="1"/>
          <p:nvPr/>
        </p:nvSpPr>
        <p:spPr>
          <a:xfrm>
            <a:off x="2684133" y="1594961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79164B-1FA9-45B8-8F8D-5D9B008B1948}"/>
              </a:ext>
            </a:extLst>
          </p:cNvPr>
          <p:cNvSpPr txBox="1"/>
          <p:nvPr/>
        </p:nvSpPr>
        <p:spPr>
          <a:xfrm>
            <a:off x="4891958" y="3446826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C0B7A1-1794-454A-B8FF-556AB8BDE257}"/>
              </a:ext>
            </a:extLst>
          </p:cNvPr>
          <p:cNvSpPr txBox="1"/>
          <p:nvPr/>
        </p:nvSpPr>
        <p:spPr>
          <a:xfrm>
            <a:off x="7223840" y="4512872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788819-5EA5-4471-8ECC-4FE7DB7B6B9C}"/>
              </a:ext>
            </a:extLst>
          </p:cNvPr>
          <p:cNvSpPr txBox="1"/>
          <p:nvPr/>
        </p:nvSpPr>
        <p:spPr>
          <a:xfrm>
            <a:off x="3830191" y="4493918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2997AF-DFC2-42B7-A723-CBF85EA4467A}"/>
              </a:ext>
            </a:extLst>
          </p:cNvPr>
          <p:cNvSpPr txBox="1"/>
          <p:nvPr/>
        </p:nvSpPr>
        <p:spPr>
          <a:xfrm>
            <a:off x="4395799" y="4632061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346BC7-52AD-49D5-BEBA-3F6470EA8C66}"/>
              </a:ext>
            </a:extLst>
          </p:cNvPr>
          <p:cNvSpPr txBox="1"/>
          <p:nvPr/>
        </p:nvSpPr>
        <p:spPr>
          <a:xfrm>
            <a:off x="5505654" y="4660430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2B2EDC-9090-4C6A-850A-34402AAFC66D}"/>
              </a:ext>
            </a:extLst>
          </p:cNvPr>
          <p:cNvSpPr txBox="1"/>
          <p:nvPr/>
        </p:nvSpPr>
        <p:spPr>
          <a:xfrm>
            <a:off x="9461257" y="4447395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7317EF-E49D-4903-9F15-06A743961837}"/>
              </a:ext>
            </a:extLst>
          </p:cNvPr>
          <p:cNvSpPr txBox="1"/>
          <p:nvPr/>
        </p:nvSpPr>
        <p:spPr>
          <a:xfrm>
            <a:off x="11267939" y="2987977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299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60A4F2-1215-418E-9095-BCB91EA7D23E}"/>
              </a:ext>
            </a:extLst>
          </p:cNvPr>
          <p:cNvSpPr txBox="1"/>
          <p:nvPr/>
        </p:nvSpPr>
        <p:spPr>
          <a:xfrm>
            <a:off x="1940317" y="3970936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69</a:t>
            </a: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91337F32-ADCE-40C5-8F2A-327B1EE952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474577"/>
              </p:ext>
            </p:extLst>
          </p:nvPr>
        </p:nvGraphicFramePr>
        <p:xfrm>
          <a:off x="2985124" y="169120"/>
          <a:ext cx="6910024" cy="3921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3" imgW="4525200" imgH="2568240" progId="ACD.ChemSketch.20">
                  <p:embed/>
                </p:oleObj>
              </mc:Choice>
              <mc:Fallback>
                <p:oleObj name="ChemSketch" r:id="rId3" imgW="4525200" imgH="2568240" progId="ACD.ChemSketch.20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4ADC027-6364-4A64-96A5-D859DA56EF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85124" y="169120"/>
                        <a:ext cx="6910024" cy="39215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9430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5A99A8BD-8E1A-48DA-8350-B4780D220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20" y="356614"/>
            <a:ext cx="11668411" cy="61447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274B88-74F1-4854-B89C-B4C93C440805}"/>
              </a:ext>
            </a:extLst>
          </p:cNvPr>
          <p:cNvSpPr txBox="1"/>
          <p:nvPr/>
        </p:nvSpPr>
        <p:spPr>
          <a:xfrm rot="16200000">
            <a:off x="-1968288" y="3143265"/>
            <a:ext cx="4667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Total Ion Chromatogram (TIC)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B5F739-C468-4F3F-BCEE-6C2A5844FDB9}"/>
              </a:ext>
            </a:extLst>
          </p:cNvPr>
          <p:cNvSpPr txBox="1"/>
          <p:nvPr/>
        </p:nvSpPr>
        <p:spPr>
          <a:xfrm>
            <a:off x="5025940" y="6003617"/>
            <a:ext cx="2383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Time (minutes)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74A1AF-9578-4893-8F67-29DB028474D9}"/>
              </a:ext>
            </a:extLst>
          </p:cNvPr>
          <p:cNvSpPr txBox="1"/>
          <p:nvPr/>
        </p:nvSpPr>
        <p:spPr>
          <a:xfrm>
            <a:off x="9054548" y="131108"/>
            <a:ext cx="3266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Sunflower Oil Sample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840EB5-1641-4F2A-90D8-1FE4037AB557}"/>
              </a:ext>
            </a:extLst>
          </p:cNvPr>
          <p:cNvSpPr txBox="1"/>
          <p:nvPr/>
        </p:nvSpPr>
        <p:spPr>
          <a:xfrm>
            <a:off x="7663992" y="1279535"/>
            <a:ext cx="2583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Oleic Acid Peak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5DAFBD-944C-4C92-9CC3-24356365AFD6}"/>
              </a:ext>
            </a:extLst>
          </p:cNvPr>
          <p:cNvSpPr txBox="1"/>
          <p:nvPr/>
        </p:nvSpPr>
        <p:spPr>
          <a:xfrm>
            <a:off x="3734314" y="3404875"/>
            <a:ext cx="2583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Palmitic Acid Peak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5451C0B-654E-47B1-9406-2B3A70FA1BF3}"/>
              </a:ext>
            </a:extLst>
          </p:cNvPr>
          <p:cNvCxnSpPr>
            <a:cxnSpLocks/>
          </p:cNvCxnSpPr>
          <p:nvPr/>
        </p:nvCxnSpPr>
        <p:spPr>
          <a:xfrm>
            <a:off x="4790388" y="3866540"/>
            <a:ext cx="0" cy="6504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9146DD6-A1A1-4504-BD07-8D321977D9AE}"/>
              </a:ext>
            </a:extLst>
          </p:cNvPr>
          <p:cNvCxnSpPr>
            <a:cxnSpLocks/>
          </p:cNvCxnSpPr>
          <p:nvPr/>
        </p:nvCxnSpPr>
        <p:spPr>
          <a:xfrm flipH="1">
            <a:off x="6947555" y="1741200"/>
            <a:ext cx="974103" cy="4929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087B50F-1074-4FB2-9DD8-DBC46691318F}"/>
              </a:ext>
            </a:extLst>
          </p:cNvPr>
          <p:cNvCxnSpPr>
            <a:cxnSpLocks/>
          </p:cNvCxnSpPr>
          <p:nvPr/>
        </p:nvCxnSpPr>
        <p:spPr>
          <a:xfrm flipH="1">
            <a:off x="6914562" y="4371230"/>
            <a:ext cx="487051" cy="7384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3C7044E-2006-4467-924C-F3178A5CCD7F}"/>
              </a:ext>
            </a:extLst>
          </p:cNvPr>
          <p:cNvSpPr txBox="1"/>
          <p:nvPr/>
        </p:nvSpPr>
        <p:spPr>
          <a:xfrm>
            <a:off x="7146084" y="3730111"/>
            <a:ext cx="2583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Stearic Acid Peak</a:t>
            </a:r>
          </a:p>
        </p:txBody>
      </p:sp>
    </p:spTree>
    <p:extLst>
      <p:ext uri="{BB962C8B-B14F-4D97-AF65-F5344CB8AC3E}">
        <p14:creationId xmlns:p14="http://schemas.microsoft.com/office/powerpoint/2010/main" val="75055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hart, scatter chart&#10;&#10;Description automatically generated">
            <a:extLst>
              <a:ext uri="{FF2B5EF4-FFF2-40B4-BE49-F238E27FC236}">
                <a16:creationId xmlns:a16="http://schemas.microsoft.com/office/drawing/2014/main" id="{04765C06-BE5E-4A56-941C-9A1A225B4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52" y="974903"/>
            <a:ext cx="11727694" cy="57523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788093-DF26-48E7-A291-B06A443B96C8}"/>
              </a:ext>
            </a:extLst>
          </p:cNvPr>
          <p:cNvSpPr txBox="1"/>
          <p:nvPr/>
        </p:nvSpPr>
        <p:spPr>
          <a:xfrm rot="16200000">
            <a:off x="-179446" y="4364458"/>
            <a:ext cx="1453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Intensity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B3A285-BC88-42E5-AF7B-63FF52BDAEC2}"/>
              </a:ext>
            </a:extLst>
          </p:cNvPr>
          <p:cNvSpPr txBox="1"/>
          <p:nvPr/>
        </p:nvSpPr>
        <p:spPr>
          <a:xfrm>
            <a:off x="5153408" y="6204050"/>
            <a:ext cx="1668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M/Z Ratio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5F4A9A-D47C-4D85-A0F7-4FF7DC2C102B}"/>
              </a:ext>
            </a:extLst>
          </p:cNvPr>
          <p:cNvSpPr txBox="1"/>
          <p:nvPr/>
        </p:nvSpPr>
        <p:spPr>
          <a:xfrm>
            <a:off x="9533381" y="82351"/>
            <a:ext cx="3167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Palmitic Acid </a:t>
            </a:r>
          </a:p>
          <a:p>
            <a:r>
              <a:rPr lang="en-US" sz="2400" dirty="0"/>
              <a:t>(Sunflower Oil) </a:t>
            </a:r>
          </a:p>
          <a:p>
            <a:r>
              <a:rPr lang="en-US" sz="2400" dirty="0"/>
              <a:t>(~4.2 minutes)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DB0400-6688-4391-B088-5C329D00841D}"/>
              </a:ext>
            </a:extLst>
          </p:cNvPr>
          <p:cNvSpPr txBox="1"/>
          <p:nvPr/>
        </p:nvSpPr>
        <p:spPr>
          <a:xfrm>
            <a:off x="1367680" y="5240713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E7DD43-8170-49B4-A0D4-50850701891C}"/>
              </a:ext>
            </a:extLst>
          </p:cNvPr>
          <p:cNvSpPr txBox="1"/>
          <p:nvPr/>
        </p:nvSpPr>
        <p:spPr>
          <a:xfrm>
            <a:off x="1692490" y="5240713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0F915B-4F6C-42B3-B849-B4A868398984}"/>
              </a:ext>
            </a:extLst>
          </p:cNvPr>
          <p:cNvSpPr txBox="1"/>
          <p:nvPr/>
        </p:nvSpPr>
        <p:spPr>
          <a:xfrm>
            <a:off x="2373868" y="5240713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0980F-C2EF-4961-8148-E0AF81402D48}"/>
              </a:ext>
            </a:extLst>
          </p:cNvPr>
          <p:cNvSpPr txBox="1"/>
          <p:nvPr/>
        </p:nvSpPr>
        <p:spPr>
          <a:xfrm>
            <a:off x="3370207" y="5257513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AFC4EC-115E-40FE-8EE4-424CC2A63F10}"/>
              </a:ext>
            </a:extLst>
          </p:cNvPr>
          <p:cNvSpPr txBox="1"/>
          <p:nvPr/>
        </p:nvSpPr>
        <p:spPr>
          <a:xfrm>
            <a:off x="8919297" y="5246703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239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221F6C-8F86-4EF8-AA04-CD1DD4A36417}"/>
              </a:ext>
            </a:extLst>
          </p:cNvPr>
          <p:cNvSpPr txBox="1"/>
          <p:nvPr/>
        </p:nvSpPr>
        <p:spPr>
          <a:xfrm>
            <a:off x="10010035" y="1282680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271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D5757E-4294-4C65-A4CA-1A72704EA173}"/>
              </a:ext>
            </a:extLst>
          </p:cNvPr>
          <p:cNvSpPr txBox="1"/>
          <p:nvPr/>
        </p:nvSpPr>
        <p:spPr>
          <a:xfrm>
            <a:off x="5666015" y="5240713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171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749CB2-DE41-4E7C-82B2-1C3E21CCBC17}"/>
              </a:ext>
            </a:extLst>
          </p:cNvPr>
          <p:cNvSpPr txBox="1"/>
          <p:nvPr/>
        </p:nvSpPr>
        <p:spPr>
          <a:xfrm>
            <a:off x="4366547" y="5198467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242207-6FA1-4464-9179-1E36F1A06CFE}"/>
              </a:ext>
            </a:extLst>
          </p:cNvPr>
          <p:cNvSpPr txBox="1"/>
          <p:nvPr/>
        </p:nvSpPr>
        <p:spPr>
          <a:xfrm>
            <a:off x="3836878" y="5257513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129</a:t>
            </a: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B9B4A279-7F79-43E5-BBFC-7B20E86A7C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044383"/>
              </p:ext>
            </p:extLst>
          </p:nvPr>
        </p:nvGraphicFramePr>
        <p:xfrm>
          <a:off x="2308072" y="1096827"/>
          <a:ext cx="7268965" cy="944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3" imgW="4081680" imgH="530280" progId="ACD.ChemSketch.20">
                  <p:embed/>
                </p:oleObj>
              </mc:Choice>
              <mc:Fallback>
                <p:oleObj name="ChemSketch" r:id="rId3" imgW="4081680" imgH="530280" progId="ACD.ChemSketch.20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AFB2D175-56CE-4F22-A4A6-B0312452A9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8072" y="1096827"/>
                        <a:ext cx="7268965" cy="944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8527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1BE517E7-48E6-435E-BBC2-894C77DDB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8" y="765616"/>
            <a:ext cx="12113443" cy="6079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6049FC-F896-4E52-BDCF-801C96412A81}"/>
              </a:ext>
            </a:extLst>
          </p:cNvPr>
          <p:cNvSpPr txBox="1"/>
          <p:nvPr/>
        </p:nvSpPr>
        <p:spPr>
          <a:xfrm rot="16200000">
            <a:off x="-425712" y="4330710"/>
            <a:ext cx="1453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Intensity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7ED41F-F68F-4BFD-A846-AAD577F9576D}"/>
              </a:ext>
            </a:extLst>
          </p:cNvPr>
          <p:cNvSpPr txBox="1"/>
          <p:nvPr/>
        </p:nvSpPr>
        <p:spPr>
          <a:xfrm>
            <a:off x="5154589" y="6313069"/>
            <a:ext cx="1668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M/Z Ratio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D86944-F6ED-497A-8192-504BAA80871B}"/>
              </a:ext>
            </a:extLst>
          </p:cNvPr>
          <p:cNvSpPr txBox="1"/>
          <p:nvPr/>
        </p:nvSpPr>
        <p:spPr>
          <a:xfrm>
            <a:off x="8487006" y="12634"/>
            <a:ext cx="3167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Oleic Acid </a:t>
            </a:r>
          </a:p>
          <a:p>
            <a:r>
              <a:rPr lang="en-US" sz="2400" dirty="0"/>
              <a:t>(Sunflower Oil) </a:t>
            </a:r>
          </a:p>
          <a:p>
            <a:r>
              <a:rPr lang="en-US" sz="2400" dirty="0"/>
              <a:t>(~5.5 minutes)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700331-1589-4969-B846-1CF9306A5B10}"/>
              </a:ext>
            </a:extLst>
          </p:cNvPr>
          <p:cNvSpPr txBox="1"/>
          <p:nvPr/>
        </p:nvSpPr>
        <p:spPr>
          <a:xfrm>
            <a:off x="1442299" y="4784166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A9A483-1F63-4F35-9C2E-8D10A17B7A19}"/>
              </a:ext>
            </a:extLst>
          </p:cNvPr>
          <p:cNvSpPr txBox="1"/>
          <p:nvPr/>
        </p:nvSpPr>
        <p:spPr>
          <a:xfrm>
            <a:off x="2044369" y="4904774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FABB7-D64A-465F-B53D-2F0A0EFCBFF6}"/>
              </a:ext>
            </a:extLst>
          </p:cNvPr>
          <p:cNvSpPr txBox="1"/>
          <p:nvPr/>
        </p:nvSpPr>
        <p:spPr>
          <a:xfrm>
            <a:off x="2563685" y="5030651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36FB26-36F9-4C78-BE62-106CD1F9852C}"/>
              </a:ext>
            </a:extLst>
          </p:cNvPr>
          <p:cNvSpPr txBox="1"/>
          <p:nvPr/>
        </p:nvSpPr>
        <p:spPr>
          <a:xfrm>
            <a:off x="3165755" y="5212405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8AD7B1-3002-4CE5-B431-006B4C1A6C4C}"/>
              </a:ext>
            </a:extLst>
          </p:cNvPr>
          <p:cNvSpPr txBox="1"/>
          <p:nvPr/>
        </p:nvSpPr>
        <p:spPr>
          <a:xfrm>
            <a:off x="3691402" y="5274106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A70A5D-B0F4-47C4-B1E4-9E2055B7DD1A}"/>
              </a:ext>
            </a:extLst>
          </p:cNvPr>
          <p:cNvSpPr txBox="1"/>
          <p:nvPr/>
        </p:nvSpPr>
        <p:spPr>
          <a:xfrm>
            <a:off x="4876780" y="5357052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FB702F-1ABB-4A9E-99A0-6FF3480250B3}"/>
              </a:ext>
            </a:extLst>
          </p:cNvPr>
          <p:cNvSpPr txBox="1"/>
          <p:nvPr/>
        </p:nvSpPr>
        <p:spPr>
          <a:xfrm>
            <a:off x="4415285" y="5335606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359153-3D69-41F6-9CDA-E762541BB45F}"/>
              </a:ext>
            </a:extLst>
          </p:cNvPr>
          <p:cNvSpPr txBox="1"/>
          <p:nvPr/>
        </p:nvSpPr>
        <p:spPr>
          <a:xfrm>
            <a:off x="8281065" y="5229351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246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93D72D-0821-4298-BBFC-D45D2D4C9854}"/>
              </a:ext>
            </a:extLst>
          </p:cNvPr>
          <p:cNvSpPr txBox="1"/>
          <p:nvPr/>
        </p:nvSpPr>
        <p:spPr>
          <a:xfrm>
            <a:off x="10180718" y="1592627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297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A5912E-925C-4307-8C3D-3B27436D0394}"/>
              </a:ext>
            </a:extLst>
          </p:cNvPr>
          <p:cNvSpPr txBox="1"/>
          <p:nvPr/>
        </p:nvSpPr>
        <p:spPr>
          <a:xfrm>
            <a:off x="7187531" y="5347975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E37A08-8E76-423E-BB65-F947A7EEB03B}"/>
              </a:ext>
            </a:extLst>
          </p:cNvPr>
          <p:cNvSpPr txBox="1"/>
          <p:nvPr/>
        </p:nvSpPr>
        <p:spPr>
          <a:xfrm>
            <a:off x="9029045" y="4784166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264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F6AE6D-ACE2-4238-9A90-AABD2091E1D2}"/>
              </a:ext>
            </a:extLst>
          </p:cNvPr>
          <p:cNvSpPr txBox="1"/>
          <p:nvPr/>
        </p:nvSpPr>
        <p:spPr>
          <a:xfrm>
            <a:off x="5508819" y="5347975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180</a:t>
            </a: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A61CBD5C-141B-41CE-86BA-732ACC6247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912434"/>
              </p:ext>
            </p:extLst>
          </p:nvPr>
        </p:nvGraphicFramePr>
        <p:xfrm>
          <a:off x="2302175" y="591119"/>
          <a:ext cx="5704826" cy="3237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3" imgW="4525200" imgH="2568240" progId="ACD.ChemSketch.20">
                  <p:embed/>
                </p:oleObj>
              </mc:Choice>
              <mc:Fallback>
                <p:oleObj name="ChemSketch" r:id="rId3" imgW="4525200" imgH="2568240" progId="ACD.ChemSketch.20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4ADC027-6364-4A64-96A5-D859DA56EF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2175" y="591119"/>
                        <a:ext cx="5704826" cy="32376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7413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hart&#10;&#10;Description automatically generated">
            <a:extLst>
              <a:ext uri="{FF2B5EF4-FFF2-40B4-BE49-F238E27FC236}">
                <a16:creationId xmlns:a16="http://schemas.microsoft.com/office/drawing/2014/main" id="{79CDC918-AFED-465C-A964-41A31B22C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947"/>
            <a:ext cx="12152721" cy="6885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6049FC-F896-4E52-BDCF-801C96412A81}"/>
              </a:ext>
            </a:extLst>
          </p:cNvPr>
          <p:cNvSpPr txBox="1"/>
          <p:nvPr/>
        </p:nvSpPr>
        <p:spPr>
          <a:xfrm rot="16200000">
            <a:off x="-434769" y="4042440"/>
            <a:ext cx="1453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Intensity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7ED41F-F68F-4BFD-A846-AAD577F9576D}"/>
              </a:ext>
            </a:extLst>
          </p:cNvPr>
          <p:cNvSpPr txBox="1"/>
          <p:nvPr/>
        </p:nvSpPr>
        <p:spPr>
          <a:xfrm>
            <a:off x="5154589" y="6313069"/>
            <a:ext cx="1668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M/Z Ratio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D86944-F6ED-497A-8192-504BAA80871B}"/>
              </a:ext>
            </a:extLst>
          </p:cNvPr>
          <p:cNvSpPr txBox="1"/>
          <p:nvPr/>
        </p:nvSpPr>
        <p:spPr>
          <a:xfrm>
            <a:off x="7752767" y="-2375"/>
            <a:ext cx="3167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Stearic Acid </a:t>
            </a:r>
          </a:p>
          <a:p>
            <a:r>
              <a:rPr lang="en-US" sz="2400" dirty="0"/>
              <a:t>(Sunflower Oil) </a:t>
            </a:r>
          </a:p>
          <a:p>
            <a:r>
              <a:rPr lang="en-US" sz="2400" dirty="0"/>
              <a:t>(~5.8 minutes)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700331-1589-4969-B846-1CF9306A5B10}"/>
              </a:ext>
            </a:extLst>
          </p:cNvPr>
          <p:cNvSpPr txBox="1"/>
          <p:nvPr/>
        </p:nvSpPr>
        <p:spPr>
          <a:xfrm>
            <a:off x="1243781" y="5458772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A9A483-1F63-4F35-9C2E-8D10A17B7A19}"/>
              </a:ext>
            </a:extLst>
          </p:cNvPr>
          <p:cNvSpPr txBox="1"/>
          <p:nvPr/>
        </p:nvSpPr>
        <p:spPr>
          <a:xfrm>
            <a:off x="1929452" y="5388866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FABB7-D64A-465F-B53D-2F0A0EFCBFF6}"/>
              </a:ext>
            </a:extLst>
          </p:cNvPr>
          <p:cNvSpPr txBox="1"/>
          <p:nvPr/>
        </p:nvSpPr>
        <p:spPr>
          <a:xfrm>
            <a:off x="2486810" y="5414017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36FB26-36F9-4C78-BE62-106CD1F9852C}"/>
              </a:ext>
            </a:extLst>
          </p:cNvPr>
          <p:cNvSpPr txBox="1"/>
          <p:nvPr/>
        </p:nvSpPr>
        <p:spPr>
          <a:xfrm>
            <a:off x="2844336" y="5551339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8AD7B1-3002-4CE5-B431-006B4C1A6C4C}"/>
              </a:ext>
            </a:extLst>
          </p:cNvPr>
          <p:cNvSpPr txBox="1"/>
          <p:nvPr/>
        </p:nvSpPr>
        <p:spPr>
          <a:xfrm>
            <a:off x="3305831" y="5548814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A70A5D-B0F4-47C4-B1E4-9E2055B7DD1A}"/>
              </a:ext>
            </a:extLst>
          </p:cNvPr>
          <p:cNvSpPr txBox="1"/>
          <p:nvPr/>
        </p:nvSpPr>
        <p:spPr>
          <a:xfrm>
            <a:off x="4597447" y="5426421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FB702F-1ABB-4A9E-99A0-6FF3480250B3}"/>
              </a:ext>
            </a:extLst>
          </p:cNvPr>
          <p:cNvSpPr txBox="1"/>
          <p:nvPr/>
        </p:nvSpPr>
        <p:spPr>
          <a:xfrm>
            <a:off x="3999711" y="5541718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93D72D-0821-4298-BBFC-D45D2D4C9854}"/>
              </a:ext>
            </a:extLst>
          </p:cNvPr>
          <p:cNvSpPr txBox="1"/>
          <p:nvPr/>
        </p:nvSpPr>
        <p:spPr>
          <a:xfrm>
            <a:off x="10180718" y="1592627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299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F6AE6D-ACE2-4238-9A90-AABD2091E1D2}"/>
              </a:ext>
            </a:extLst>
          </p:cNvPr>
          <p:cNvSpPr txBox="1"/>
          <p:nvPr/>
        </p:nvSpPr>
        <p:spPr>
          <a:xfrm>
            <a:off x="6640764" y="5438825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199</a:t>
            </a: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CE6A2741-D0B4-41A8-8F86-2288D86C2C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189551"/>
              </p:ext>
            </p:extLst>
          </p:nvPr>
        </p:nvGraphicFramePr>
        <p:xfrm>
          <a:off x="1613432" y="1811928"/>
          <a:ext cx="6289483" cy="729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3" imgW="4530600" imgH="524880" progId="ACD.ChemSketch.20">
                  <p:embed/>
                </p:oleObj>
              </mc:Choice>
              <mc:Fallback>
                <p:oleObj name="ChemSketch" r:id="rId3" imgW="4530600" imgH="524880" progId="ACD.ChemSketch.20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DB49D75D-EF08-4646-A83A-A2F62075FA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3432" y="1811928"/>
                        <a:ext cx="6289483" cy="729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6862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A49F68DF-5D41-4E09-83F1-1328039D4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46" y="284112"/>
            <a:ext cx="11543762" cy="61449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D5F346-AD46-4328-877A-A10B4FFD751C}"/>
              </a:ext>
            </a:extLst>
          </p:cNvPr>
          <p:cNvSpPr txBox="1"/>
          <p:nvPr/>
        </p:nvSpPr>
        <p:spPr>
          <a:xfrm rot="16200000">
            <a:off x="-2072082" y="2729849"/>
            <a:ext cx="4667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Total Ion Chromatogram (TIC)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E20A18-E245-4625-998F-4AFBB602D588}"/>
              </a:ext>
            </a:extLst>
          </p:cNvPr>
          <p:cNvSpPr txBox="1"/>
          <p:nvPr/>
        </p:nvSpPr>
        <p:spPr>
          <a:xfrm>
            <a:off x="5007087" y="5905860"/>
            <a:ext cx="2383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Time (minutes)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8DE54B-57FA-4CF2-AB26-56718C77EA39}"/>
              </a:ext>
            </a:extLst>
          </p:cNvPr>
          <p:cNvSpPr txBox="1"/>
          <p:nvPr/>
        </p:nvSpPr>
        <p:spPr>
          <a:xfrm>
            <a:off x="9054548" y="131108"/>
            <a:ext cx="3266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Corn Oil Sample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C78E50-B7DB-4888-A3FA-002456E83D6F}"/>
              </a:ext>
            </a:extLst>
          </p:cNvPr>
          <p:cNvSpPr txBox="1"/>
          <p:nvPr/>
        </p:nvSpPr>
        <p:spPr>
          <a:xfrm>
            <a:off x="6586222" y="1004574"/>
            <a:ext cx="2583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Linoleic Acid Peak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DD0B9A-6AA8-4489-96C9-A14CF88FBC55}"/>
              </a:ext>
            </a:extLst>
          </p:cNvPr>
          <p:cNvSpPr txBox="1"/>
          <p:nvPr/>
        </p:nvSpPr>
        <p:spPr>
          <a:xfrm>
            <a:off x="3475376" y="2760627"/>
            <a:ext cx="2583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Palmitic Acid Peak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1FE25E-B8C7-4DF8-81E2-A19EB59F689B}"/>
              </a:ext>
            </a:extLst>
          </p:cNvPr>
          <p:cNvSpPr txBox="1"/>
          <p:nvPr/>
        </p:nvSpPr>
        <p:spPr>
          <a:xfrm>
            <a:off x="7280364" y="3325451"/>
            <a:ext cx="2583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?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35116BD-C460-455F-8C17-526055C7AEDC}"/>
              </a:ext>
            </a:extLst>
          </p:cNvPr>
          <p:cNvCxnSpPr>
            <a:cxnSpLocks/>
          </p:cNvCxnSpPr>
          <p:nvPr/>
        </p:nvCxnSpPr>
        <p:spPr>
          <a:xfrm>
            <a:off x="4498158" y="3222292"/>
            <a:ext cx="0" cy="5759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3681385-8AD4-4B3E-9650-1DF339C44DBE}"/>
              </a:ext>
            </a:extLst>
          </p:cNvPr>
          <p:cNvCxnSpPr>
            <a:cxnSpLocks/>
          </p:cNvCxnSpPr>
          <p:nvPr/>
        </p:nvCxnSpPr>
        <p:spPr>
          <a:xfrm flipH="1">
            <a:off x="6372520" y="1538119"/>
            <a:ext cx="595460" cy="63947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9AF9F12-C66C-4354-9173-64ABFE42F215}"/>
              </a:ext>
            </a:extLst>
          </p:cNvPr>
          <p:cNvCxnSpPr>
            <a:cxnSpLocks/>
          </p:cNvCxnSpPr>
          <p:nvPr/>
        </p:nvCxnSpPr>
        <p:spPr>
          <a:xfrm flipH="1">
            <a:off x="6787299" y="3798218"/>
            <a:ext cx="493065" cy="5042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51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hart, histogram&#10;&#10;Description automatically generated">
            <a:extLst>
              <a:ext uri="{FF2B5EF4-FFF2-40B4-BE49-F238E27FC236}">
                <a16:creationId xmlns:a16="http://schemas.microsoft.com/office/drawing/2014/main" id="{2E62262C-8426-43C6-8045-48F5A4163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1" y="984638"/>
            <a:ext cx="11851017" cy="53171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6049FC-F896-4E52-BDCF-801C96412A81}"/>
              </a:ext>
            </a:extLst>
          </p:cNvPr>
          <p:cNvSpPr txBox="1"/>
          <p:nvPr/>
        </p:nvSpPr>
        <p:spPr>
          <a:xfrm rot="16200000">
            <a:off x="-321381" y="4146044"/>
            <a:ext cx="1453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Intensity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7ED41F-F68F-4BFD-A846-AAD577F9576D}"/>
              </a:ext>
            </a:extLst>
          </p:cNvPr>
          <p:cNvSpPr txBox="1"/>
          <p:nvPr/>
        </p:nvSpPr>
        <p:spPr>
          <a:xfrm>
            <a:off x="5135150" y="6150956"/>
            <a:ext cx="1668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M/Z Ratio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D86944-F6ED-497A-8192-504BAA80871B}"/>
              </a:ext>
            </a:extLst>
          </p:cNvPr>
          <p:cNvSpPr txBox="1"/>
          <p:nvPr/>
        </p:nvSpPr>
        <p:spPr>
          <a:xfrm>
            <a:off x="9052614" y="169120"/>
            <a:ext cx="3167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Palmitic Acid </a:t>
            </a:r>
          </a:p>
          <a:p>
            <a:r>
              <a:rPr lang="en-US" sz="2400" dirty="0"/>
              <a:t>(Corn Oil) </a:t>
            </a:r>
          </a:p>
          <a:p>
            <a:r>
              <a:rPr lang="en-US" sz="2400" dirty="0"/>
              <a:t>(~4.2 minutes)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700331-1589-4969-B846-1CF9306A5B10}"/>
              </a:ext>
            </a:extLst>
          </p:cNvPr>
          <p:cNvSpPr txBox="1"/>
          <p:nvPr/>
        </p:nvSpPr>
        <p:spPr>
          <a:xfrm>
            <a:off x="1246998" y="3429000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A9A483-1F63-4F35-9C2E-8D10A17B7A19}"/>
              </a:ext>
            </a:extLst>
          </p:cNvPr>
          <p:cNvSpPr txBox="1"/>
          <p:nvPr/>
        </p:nvSpPr>
        <p:spPr>
          <a:xfrm>
            <a:off x="1702307" y="4482544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FABB7-D64A-465F-B53D-2F0A0EFCBFF6}"/>
              </a:ext>
            </a:extLst>
          </p:cNvPr>
          <p:cNvSpPr txBox="1"/>
          <p:nvPr/>
        </p:nvSpPr>
        <p:spPr>
          <a:xfrm>
            <a:off x="1986301" y="984638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36FB26-36F9-4C78-BE62-106CD1F9852C}"/>
              </a:ext>
            </a:extLst>
          </p:cNvPr>
          <p:cNvSpPr txBox="1"/>
          <p:nvPr/>
        </p:nvSpPr>
        <p:spPr>
          <a:xfrm>
            <a:off x="2514049" y="2038182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8AD7B1-3002-4CE5-B431-006B4C1A6C4C}"/>
              </a:ext>
            </a:extLst>
          </p:cNvPr>
          <p:cNvSpPr txBox="1"/>
          <p:nvPr/>
        </p:nvSpPr>
        <p:spPr>
          <a:xfrm>
            <a:off x="2825333" y="4562919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A70A5D-B0F4-47C4-B1E4-9E2055B7DD1A}"/>
              </a:ext>
            </a:extLst>
          </p:cNvPr>
          <p:cNvSpPr txBox="1"/>
          <p:nvPr/>
        </p:nvSpPr>
        <p:spPr>
          <a:xfrm>
            <a:off x="3546049" y="4850330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FB702F-1ABB-4A9E-99A0-6FF3480250B3}"/>
              </a:ext>
            </a:extLst>
          </p:cNvPr>
          <p:cNvSpPr txBox="1"/>
          <p:nvPr/>
        </p:nvSpPr>
        <p:spPr>
          <a:xfrm>
            <a:off x="4098640" y="4494603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C594CC-5CD0-4CB2-836C-A855440F5D2F}"/>
              </a:ext>
            </a:extLst>
          </p:cNvPr>
          <p:cNvSpPr txBox="1"/>
          <p:nvPr/>
        </p:nvSpPr>
        <p:spPr>
          <a:xfrm>
            <a:off x="6353885" y="4805716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185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BCF003-259E-49B6-8BC1-A5BE2F573C03}"/>
              </a:ext>
            </a:extLst>
          </p:cNvPr>
          <p:cNvSpPr txBox="1"/>
          <p:nvPr/>
        </p:nvSpPr>
        <p:spPr>
          <a:xfrm>
            <a:off x="5767230" y="4881543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171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359153-3D69-41F6-9CDA-E762541BB45F}"/>
              </a:ext>
            </a:extLst>
          </p:cNvPr>
          <p:cNvSpPr txBox="1"/>
          <p:nvPr/>
        </p:nvSpPr>
        <p:spPr>
          <a:xfrm>
            <a:off x="4652097" y="4239009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0F61BE-ACDF-4D3D-BA17-E0F9B245A7E7}"/>
              </a:ext>
            </a:extLst>
          </p:cNvPr>
          <p:cNvSpPr txBox="1"/>
          <p:nvPr/>
        </p:nvSpPr>
        <p:spPr>
          <a:xfrm>
            <a:off x="8022475" y="4764924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227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93D72D-0821-4298-BBFC-D45D2D4C9854}"/>
              </a:ext>
            </a:extLst>
          </p:cNvPr>
          <p:cNvSpPr txBox="1"/>
          <p:nvPr/>
        </p:nvSpPr>
        <p:spPr>
          <a:xfrm>
            <a:off x="9826993" y="2819794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271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964F62-4FC9-4C3F-82CD-866918F006F9}"/>
              </a:ext>
            </a:extLst>
          </p:cNvPr>
          <p:cNvSpPr txBox="1"/>
          <p:nvPr/>
        </p:nvSpPr>
        <p:spPr>
          <a:xfrm>
            <a:off x="3140932" y="4630450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101</a:t>
            </a: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08247D58-ABEE-48B2-97FB-06ADE7C2C7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280059"/>
              </p:ext>
            </p:extLst>
          </p:nvPr>
        </p:nvGraphicFramePr>
        <p:xfrm>
          <a:off x="3089053" y="1145285"/>
          <a:ext cx="7268965" cy="944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3" imgW="4081680" imgH="530280" progId="ACD.ChemSketch.20">
                  <p:embed/>
                </p:oleObj>
              </mc:Choice>
              <mc:Fallback>
                <p:oleObj name="ChemSketch" r:id="rId3" imgW="4081680" imgH="530280" progId="ACD.ChemSketch.20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B9B4A279-7F79-43E5-BBFC-7B20E86A7C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89053" y="1145285"/>
                        <a:ext cx="7268965" cy="944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61474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34EAB199-E6F9-4240-AC0F-5FD02E2B8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6" y="348725"/>
            <a:ext cx="11968300" cy="63254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6049FC-F896-4E52-BDCF-801C96412A81}"/>
              </a:ext>
            </a:extLst>
          </p:cNvPr>
          <p:cNvSpPr txBox="1"/>
          <p:nvPr/>
        </p:nvSpPr>
        <p:spPr>
          <a:xfrm rot="16200000">
            <a:off x="-306245" y="3893993"/>
            <a:ext cx="1453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Intensity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7ED41F-F68F-4BFD-A846-AAD577F9576D}"/>
              </a:ext>
            </a:extLst>
          </p:cNvPr>
          <p:cNvSpPr txBox="1"/>
          <p:nvPr/>
        </p:nvSpPr>
        <p:spPr>
          <a:xfrm>
            <a:off x="5135150" y="6150956"/>
            <a:ext cx="1668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M/Z Ratio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D86944-F6ED-497A-8192-504BAA80871B}"/>
              </a:ext>
            </a:extLst>
          </p:cNvPr>
          <p:cNvSpPr txBox="1"/>
          <p:nvPr/>
        </p:nvSpPr>
        <p:spPr>
          <a:xfrm>
            <a:off x="9052614" y="169120"/>
            <a:ext cx="3167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Linoleic Acid </a:t>
            </a:r>
          </a:p>
          <a:p>
            <a:r>
              <a:rPr lang="en-US" sz="2400" dirty="0"/>
              <a:t>(Corn Oil) </a:t>
            </a:r>
          </a:p>
          <a:p>
            <a:r>
              <a:rPr lang="en-US" sz="2400" dirty="0"/>
              <a:t>(~5.3 minutes)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700331-1589-4969-B846-1CF9306A5B10}"/>
              </a:ext>
            </a:extLst>
          </p:cNvPr>
          <p:cNvSpPr txBox="1"/>
          <p:nvPr/>
        </p:nvSpPr>
        <p:spPr>
          <a:xfrm>
            <a:off x="1405095" y="3970937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A9A483-1F63-4F35-9C2E-8D10A17B7A19}"/>
              </a:ext>
            </a:extLst>
          </p:cNvPr>
          <p:cNvSpPr txBox="1"/>
          <p:nvPr/>
        </p:nvSpPr>
        <p:spPr>
          <a:xfrm>
            <a:off x="1891479" y="1369449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FABB7-D64A-465F-B53D-2F0A0EFCBFF6}"/>
              </a:ext>
            </a:extLst>
          </p:cNvPr>
          <p:cNvSpPr txBox="1"/>
          <p:nvPr/>
        </p:nvSpPr>
        <p:spPr>
          <a:xfrm>
            <a:off x="2400084" y="399952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36FB26-36F9-4C78-BE62-106CD1F9852C}"/>
              </a:ext>
            </a:extLst>
          </p:cNvPr>
          <p:cNvSpPr txBox="1"/>
          <p:nvPr/>
        </p:nvSpPr>
        <p:spPr>
          <a:xfrm>
            <a:off x="3000432" y="884700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8AD7B1-3002-4CE5-B431-006B4C1A6C4C}"/>
              </a:ext>
            </a:extLst>
          </p:cNvPr>
          <p:cNvSpPr txBox="1"/>
          <p:nvPr/>
        </p:nvSpPr>
        <p:spPr>
          <a:xfrm>
            <a:off x="3506270" y="4155603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A70A5D-B0F4-47C4-B1E4-9E2055B7DD1A}"/>
              </a:ext>
            </a:extLst>
          </p:cNvPr>
          <p:cNvSpPr txBox="1"/>
          <p:nvPr/>
        </p:nvSpPr>
        <p:spPr>
          <a:xfrm>
            <a:off x="4041291" y="4261118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FB702F-1ABB-4A9E-99A0-6FF3480250B3}"/>
              </a:ext>
            </a:extLst>
          </p:cNvPr>
          <p:cNvSpPr txBox="1"/>
          <p:nvPr/>
        </p:nvSpPr>
        <p:spPr>
          <a:xfrm>
            <a:off x="4605496" y="4744432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C594CC-5CD0-4CB2-836C-A855440F5D2F}"/>
              </a:ext>
            </a:extLst>
          </p:cNvPr>
          <p:cNvSpPr txBox="1"/>
          <p:nvPr/>
        </p:nvSpPr>
        <p:spPr>
          <a:xfrm>
            <a:off x="6298109" y="4929098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178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BCF003-259E-49B6-8BC1-A5BE2F573C03}"/>
              </a:ext>
            </a:extLst>
          </p:cNvPr>
          <p:cNvSpPr txBox="1"/>
          <p:nvPr/>
        </p:nvSpPr>
        <p:spPr>
          <a:xfrm>
            <a:off x="5721804" y="5108703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359153-3D69-41F6-9CDA-E762541BB45F}"/>
              </a:ext>
            </a:extLst>
          </p:cNvPr>
          <p:cNvSpPr txBox="1"/>
          <p:nvPr/>
        </p:nvSpPr>
        <p:spPr>
          <a:xfrm>
            <a:off x="5154589" y="5134255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0F61BE-ACDF-4D3D-BA17-E0F9B245A7E7}"/>
              </a:ext>
            </a:extLst>
          </p:cNvPr>
          <p:cNvSpPr txBox="1"/>
          <p:nvPr/>
        </p:nvSpPr>
        <p:spPr>
          <a:xfrm>
            <a:off x="9731972" y="4261118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263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93D72D-0821-4298-BBFC-D45D2D4C9854}"/>
              </a:ext>
            </a:extLst>
          </p:cNvPr>
          <p:cNvSpPr txBox="1"/>
          <p:nvPr/>
        </p:nvSpPr>
        <p:spPr>
          <a:xfrm>
            <a:off x="10945674" y="3889837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294</a:t>
            </a: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273A18F5-CF6D-4075-A4A7-A79919B799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166532"/>
              </p:ext>
            </p:extLst>
          </p:nvPr>
        </p:nvGraphicFramePr>
        <p:xfrm>
          <a:off x="3928571" y="567956"/>
          <a:ext cx="4777733" cy="3413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3" imgW="2579760" imgH="1842480" progId="ACD.ChemSketch.20">
                  <p:embed/>
                </p:oleObj>
              </mc:Choice>
              <mc:Fallback>
                <p:oleObj name="ChemSketch" r:id="rId3" imgW="2579760" imgH="1842480" progId="ACD.ChemSketch.20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D22286B-D44A-40D5-BB68-49E60D7EC1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8571" y="567956"/>
                        <a:ext cx="4777733" cy="3413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79424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hart, histogram&#10;&#10;Description automatically generated">
            <a:extLst>
              <a:ext uri="{FF2B5EF4-FFF2-40B4-BE49-F238E27FC236}">
                <a16:creationId xmlns:a16="http://schemas.microsoft.com/office/drawing/2014/main" id="{B6B31797-7812-4AED-AE76-A9DC72F72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6" y="769284"/>
            <a:ext cx="12086381" cy="58134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6049FC-F896-4E52-BDCF-801C96412A81}"/>
              </a:ext>
            </a:extLst>
          </p:cNvPr>
          <p:cNvSpPr txBox="1"/>
          <p:nvPr/>
        </p:nvSpPr>
        <p:spPr>
          <a:xfrm rot="16200000">
            <a:off x="-219578" y="4184174"/>
            <a:ext cx="1453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Intensity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7ED41F-F68F-4BFD-A846-AAD577F9576D}"/>
              </a:ext>
            </a:extLst>
          </p:cNvPr>
          <p:cNvSpPr txBox="1"/>
          <p:nvPr/>
        </p:nvSpPr>
        <p:spPr>
          <a:xfrm>
            <a:off x="5135150" y="6150956"/>
            <a:ext cx="1668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M/Z Ratio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D86944-F6ED-497A-8192-504BAA80871B}"/>
              </a:ext>
            </a:extLst>
          </p:cNvPr>
          <p:cNvSpPr txBox="1"/>
          <p:nvPr/>
        </p:nvSpPr>
        <p:spPr>
          <a:xfrm>
            <a:off x="9052614" y="169120"/>
            <a:ext cx="3167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Unknown Acid </a:t>
            </a:r>
          </a:p>
          <a:p>
            <a:r>
              <a:rPr lang="en-US" sz="2400" dirty="0"/>
              <a:t>(Corn Oil) </a:t>
            </a:r>
          </a:p>
          <a:p>
            <a:r>
              <a:rPr lang="en-US" sz="2400" dirty="0"/>
              <a:t>(~5.8 minutes)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700331-1589-4969-B846-1CF9306A5B10}"/>
              </a:ext>
            </a:extLst>
          </p:cNvPr>
          <p:cNvSpPr txBox="1"/>
          <p:nvPr/>
        </p:nvSpPr>
        <p:spPr>
          <a:xfrm>
            <a:off x="1433375" y="2707745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A9A483-1F63-4F35-9C2E-8D10A17B7A19}"/>
              </a:ext>
            </a:extLst>
          </p:cNvPr>
          <p:cNvSpPr txBox="1"/>
          <p:nvPr/>
        </p:nvSpPr>
        <p:spPr>
          <a:xfrm>
            <a:off x="1910332" y="1169458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FABB7-D64A-465F-B53D-2F0A0EFCBFF6}"/>
              </a:ext>
            </a:extLst>
          </p:cNvPr>
          <p:cNvSpPr txBox="1"/>
          <p:nvPr/>
        </p:nvSpPr>
        <p:spPr>
          <a:xfrm>
            <a:off x="2503219" y="800126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36FB26-36F9-4C78-BE62-106CD1F9852C}"/>
              </a:ext>
            </a:extLst>
          </p:cNvPr>
          <p:cNvSpPr txBox="1"/>
          <p:nvPr/>
        </p:nvSpPr>
        <p:spPr>
          <a:xfrm>
            <a:off x="3077655" y="2707745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8AD7B1-3002-4CE5-B431-006B4C1A6C4C}"/>
              </a:ext>
            </a:extLst>
          </p:cNvPr>
          <p:cNvSpPr txBox="1"/>
          <p:nvPr/>
        </p:nvSpPr>
        <p:spPr>
          <a:xfrm>
            <a:off x="3566892" y="4318109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A70A5D-B0F4-47C4-B1E4-9E2055B7DD1A}"/>
              </a:ext>
            </a:extLst>
          </p:cNvPr>
          <p:cNvSpPr txBox="1"/>
          <p:nvPr/>
        </p:nvSpPr>
        <p:spPr>
          <a:xfrm>
            <a:off x="4125046" y="4599500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FB702F-1ABB-4A9E-99A0-6FF3480250B3}"/>
              </a:ext>
            </a:extLst>
          </p:cNvPr>
          <p:cNvSpPr txBox="1"/>
          <p:nvPr/>
        </p:nvSpPr>
        <p:spPr>
          <a:xfrm>
            <a:off x="4635273" y="5089440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359153-3D69-41F6-9CDA-E762541BB45F}"/>
              </a:ext>
            </a:extLst>
          </p:cNvPr>
          <p:cNvSpPr txBox="1"/>
          <p:nvPr/>
        </p:nvSpPr>
        <p:spPr>
          <a:xfrm>
            <a:off x="5154589" y="5134255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93D72D-0821-4298-BBFC-D45D2D4C9854}"/>
              </a:ext>
            </a:extLst>
          </p:cNvPr>
          <p:cNvSpPr txBox="1"/>
          <p:nvPr/>
        </p:nvSpPr>
        <p:spPr>
          <a:xfrm>
            <a:off x="10520083" y="4987720"/>
            <a:ext cx="7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280</a:t>
            </a:r>
          </a:p>
        </p:txBody>
      </p:sp>
    </p:spTree>
    <p:extLst>
      <p:ext uri="{BB962C8B-B14F-4D97-AF65-F5344CB8AC3E}">
        <p14:creationId xmlns:p14="http://schemas.microsoft.com/office/powerpoint/2010/main" val="1680014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70F30-525E-42BA-8AAB-FA15AB967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Fatty Acid Methyl Ester Structures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4FCBBE0-E3A4-4F2D-8B6D-76DD6440704D}"/>
              </a:ext>
            </a:extLst>
          </p:cNvPr>
          <p:cNvCxnSpPr>
            <a:cxnSpLocks/>
          </p:cNvCxnSpPr>
          <p:nvPr/>
        </p:nvCxnSpPr>
        <p:spPr>
          <a:xfrm>
            <a:off x="499621" y="1432874"/>
            <a:ext cx="1047317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2">
            <a:extLst>
              <a:ext uri="{FF2B5EF4-FFF2-40B4-BE49-F238E27FC236}">
                <a16:creationId xmlns:a16="http://schemas.microsoft.com/office/drawing/2014/main" id="{0064807A-22EA-499C-9479-F4A66E718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40" y="3751867"/>
            <a:ext cx="1505790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E8AC0077-A397-47E8-BFAB-0BF7AA91C1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158932"/>
              </p:ext>
            </p:extLst>
          </p:nvPr>
        </p:nvGraphicFramePr>
        <p:xfrm>
          <a:off x="352908" y="2035118"/>
          <a:ext cx="7268965" cy="944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3" imgW="4081680" imgH="530280" progId="ACD.ChemSketch.20">
                  <p:embed/>
                </p:oleObj>
              </mc:Choice>
              <mc:Fallback>
                <p:oleObj name="ChemSketch" r:id="rId3" imgW="4081680" imgH="5302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2908" y="2035118"/>
                        <a:ext cx="7268965" cy="944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16">
            <a:extLst>
              <a:ext uri="{FF2B5EF4-FFF2-40B4-BE49-F238E27FC236}">
                <a16:creationId xmlns:a16="http://schemas.microsoft.com/office/drawing/2014/main" id="{CEE83C72-B3B6-4CC7-9154-1B29138DD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770" y="46400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6CC3B065-E1E3-4956-8466-AB0BA2D0E9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743525"/>
              </p:ext>
            </p:extLst>
          </p:nvPr>
        </p:nvGraphicFramePr>
        <p:xfrm>
          <a:off x="352907" y="4214929"/>
          <a:ext cx="7747990" cy="898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5" imgW="4530600" imgH="524880" progId="ACD.ChemSketch.20">
                  <p:embed/>
                </p:oleObj>
              </mc:Choice>
              <mc:Fallback>
                <p:oleObj name="ChemSketch" r:id="rId5" imgW="4530600" imgH="5248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2907" y="4214929"/>
                        <a:ext cx="7747990" cy="898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F7CA8ABE-DF08-4AA7-A9F5-FB1D2A473259}"/>
              </a:ext>
            </a:extLst>
          </p:cNvPr>
          <p:cNvSpPr txBox="1"/>
          <p:nvPr/>
        </p:nvSpPr>
        <p:spPr>
          <a:xfrm>
            <a:off x="505307" y="5397485"/>
            <a:ext cx="4306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Stearic Acid Methyl Ester (18:0) </a:t>
            </a:r>
          </a:p>
          <a:p>
            <a:r>
              <a:rPr lang="en-US" sz="2000" dirty="0"/>
              <a:t>Parent Ion: 298 m/z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A57DC27-0745-4AB2-9BDC-CEA5AA9538C5}"/>
              </a:ext>
            </a:extLst>
          </p:cNvPr>
          <p:cNvSpPr txBox="1"/>
          <p:nvPr/>
        </p:nvSpPr>
        <p:spPr>
          <a:xfrm>
            <a:off x="505307" y="3336306"/>
            <a:ext cx="4306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Palmitic Acid Methyl Ester (16:0) </a:t>
            </a:r>
          </a:p>
          <a:p>
            <a:r>
              <a:rPr lang="en-US" sz="2000" dirty="0"/>
              <a:t>Parent Ion: 270 m/z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E19178C-4C30-4D87-8447-4BF2609B717C}"/>
              </a:ext>
            </a:extLst>
          </p:cNvPr>
          <p:cNvSpPr/>
          <p:nvPr/>
        </p:nvSpPr>
        <p:spPr>
          <a:xfrm>
            <a:off x="244883" y="1736034"/>
            <a:ext cx="1901969" cy="158773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3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70F30-525E-42BA-8AAB-FA15AB967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Fatty Acid Methyl Ester Structures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4FCBBE0-E3A4-4F2D-8B6D-76DD6440704D}"/>
              </a:ext>
            </a:extLst>
          </p:cNvPr>
          <p:cNvCxnSpPr>
            <a:cxnSpLocks/>
          </p:cNvCxnSpPr>
          <p:nvPr/>
        </p:nvCxnSpPr>
        <p:spPr>
          <a:xfrm>
            <a:off x="499621" y="1432874"/>
            <a:ext cx="1047317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2">
            <a:extLst>
              <a:ext uri="{FF2B5EF4-FFF2-40B4-BE49-F238E27FC236}">
                <a16:creationId xmlns:a16="http://schemas.microsoft.com/office/drawing/2014/main" id="{0064807A-22EA-499C-9479-F4A66E718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40" y="3751867"/>
            <a:ext cx="1505790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CEE83C72-B3B6-4CC7-9154-1B29138DD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770" y="46400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4ADC027-6364-4A64-96A5-D859DA56EF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64653"/>
              </p:ext>
            </p:extLst>
          </p:nvPr>
        </p:nvGraphicFramePr>
        <p:xfrm>
          <a:off x="768484" y="1997263"/>
          <a:ext cx="8044776" cy="4565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3" imgW="4525200" imgH="2568240" progId="ACD.ChemSketch.20">
                  <p:embed/>
                </p:oleObj>
              </mc:Choice>
              <mc:Fallback>
                <p:oleObj name="ChemSketch" r:id="rId3" imgW="4525200" imgH="25682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8484" y="1997263"/>
                        <a:ext cx="8044776" cy="45655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489A253-A28A-4571-A900-85FEC2EC6623}"/>
              </a:ext>
            </a:extLst>
          </p:cNvPr>
          <p:cNvSpPr txBox="1"/>
          <p:nvPr/>
        </p:nvSpPr>
        <p:spPr>
          <a:xfrm>
            <a:off x="690133" y="5071183"/>
            <a:ext cx="4306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Oleic Acid Methyl Ester (18:1) </a:t>
            </a:r>
          </a:p>
          <a:p>
            <a:r>
              <a:rPr lang="en-US" sz="2000" dirty="0"/>
              <a:t>Parent Ion: 296 m/z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A519D5E-AF1A-4C55-A54F-4579FA95B5EC}"/>
              </a:ext>
            </a:extLst>
          </p:cNvPr>
          <p:cNvSpPr/>
          <p:nvPr/>
        </p:nvSpPr>
        <p:spPr>
          <a:xfrm>
            <a:off x="5145015" y="2275383"/>
            <a:ext cx="1901969" cy="158773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6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70F30-525E-42BA-8AAB-FA15AB967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Fatty Acid Methyl Esters Structures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4FCBBE0-E3A4-4F2D-8B6D-76DD6440704D}"/>
              </a:ext>
            </a:extLst>
          </p:cNvPr>
          <p:cNvCxnSpPr>
            <a:cxnSpLocks/>
          </p:cNvCxnSpPr>
          <p:nvPr/>
        </p:nvCxnSpPr>
        <p:spPr>
          <a:xfrm>
            <a:off x="499621" y="1432874"/>
            <a:ext cx="1047317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2">
            <a:extLst>
              <a:ext uri="{FF2B5EF4-FFF2-40B4-BE49-F238E27FC236}">
                <a16:creationId xmlns:a16="http://schemas.microsoft.com/office/drawing/2014/main" id="{0064807A-22EA-499C-9479-F4A66E718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40" y="3751867"/>
            <a:ext cx="1505790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CEE83C72-B3B6-4CC7-9154-1B29138DD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770" y="46400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D22286B-D44A-40D5-BB68-49E60D7EC1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64931"/>
              </p:ext>
            </p:extLst>
          </p:nvPr>
        </p:nvGraphicFramePr>
        <p:xfrm>
          <a:off x="499621" y="1722247"/>
          <a:ext cx="4777733" cy="3413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3" imgW="2579760" imgH="1842480" progId="ACD.ChemSketch.20">
                  <p:embed/>
                </p:oleObj>
              </mc:Choice>
              <mc:Fallback>
                <p:oleObj name="ChemSketch" r:id="rId3" imgW="2579760" imgH="18424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9621" y="1722247"/>
                        <a:ext cx="4777733" cy="3413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3700B5E-578B-4692-A14C-4ECF17691D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567032"/>
              </p:ext>
            </p:extLst>
          </p:nvPr>
        </p:nvGraphicFramePr>
        <p:xfrm>
          <a:off x="5483551" y="1690689"/>
          <a:ext cx="5870249" cy="3499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5" imgW="2822400" imgH="1683000" progId="ACD.ChemSketch.20">
                  <p:embed/>
                </p:oleObj>
              </mc:Choice>
              <mc:Fallback>
                <p:oleObj name="ChemSketch" r:id="rId5" imgW="2822400" imgH="168300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83551" y="1690689"/>
                        <a:ext cx="5870249" cy="34996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90E89AF-0816-4F6A-8739-D3F055A2649D}"/>
              </a:ext>
            </a:extLst>
          </p:cNvPr>
          <p:cNvSpPr txBox="1"/>
          <p:nvPr/>
        </p:nvSpPr>
        <p:spPr>
          <a:xfrm>
            <a:off x="505307" y="5397485"/>
            <a:ext cx="4306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Linoleic Acid Methyl Ester (18:2) </a:t>
            </a:r>
          </a:p>
          <a:p>
            <a:r>
              <a:rPr lang="en-US" sz="2000" dirty="0"/>
              <a:t>Parent Ion: 294 m/z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B6F30F-678D-42DC-8704-39A99B8CA91B}"/>
              </a:ext>
            </a:extLst>
          </p:cNvPr>
          <p:cNvSpPr txBox="1"/>
          <p:nvPr/>
        </p:nvSpPr>
        <p:spPr>
          <a:xfrm>
            <a:off x="6096000" y="5397485"/>
            <a:ext cx="4306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Linolenic Acid Methyl Ester (18:3) </a:t>
            </a:r>
          </a:p>
          <a:p>
            <a:r>
              <a:rPr lang="en-US" sz="2000" dirty="0"/>
              <a:t>Parent Ion: 292 m/z</a:t>
            </a:r>
          </a:p>
        </p:txBody>
      </p:sp>
    </p:spTree>
    <p:extLst>
      <p:ext uri="{BB962C8B-B14F-4D97-AF65-F5344CB8AC3E}">
        <p14:creationId xmlns:p14="http://schemas.microsoft.com/office/powerpoint/2010/main" val="2344315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3122A-7590-4ECD-AEC1-EF7120363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Significance of Fatty Acids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BE124-1CFC-48BA-BB8F-3247CA310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endParaRPr lang="en-US" sz="22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FDA950-8884-4F3C-96AE-AEDFF8C1BF00}"/>
              </a:ext>
            </a:extLst>
          </p:cNvPr>
          <p:cNvCxnSpPr>
            <a:cxnSpLocks/>
          </p:cNvCxnSpPr>
          <p:nvPr/>
        </p:nvCxnSpPr>
        <p:spPr>
          <a:xfrm>
            <a:off x="499621" y="1432874"/>
            <a:ext cx="1047317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BA65E3F-9EB7-4E92-8CBE-32EF1C2D10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669950"/>
              </p:ext>
            </p:extLst>
          </p:nvPr>
        </p:nvGraphicFramePr>
        <p:xfrm>
          <a:off x="1312105" y="1511784"/>
          <a:ext cx="9567791" cy="4744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2537">
                  <a:extLst>
                    <a:ext uri="{9D8B030D-6E8A-4147-A177-3AD203B41FA5}">
                      <a16:colId xmlns:a16="http://schemas.microsoft.com/office/drawing/2014/main" val="3109611236"/>
                    </a:ext>
                  </a:extLst>
                </a:gridCol>
                <a:gridCol w="1602557">
                  <a:extLst>
                    <a:ext uri="{9D8B030D-6E8A-4147-A177-3AD203B41FA5}">
                      <a16:colId xmlns:a16="http://schemas.microsoft.com/office/drawing/2014/main" val="1842497719"/>
                    </a:ext>
                  </a:extLst>
                </a:gridCol>
                <a:gridCol w="1521905">
                  <a:extLst>
                    <a:ext uri="{9D8B030D-6E8A-4147-A177-3AD203B41FA5}">
                      <a16:colId xmlns:a16="http://schemas.microsoft.com/office/drawing/2014/main" val="856324023"/>
                    </a:ext>
                  </a:extLst>
                </a:gridCol>
                <a:gridCol w="1366887">
                  <a:extLst>
                    <a:ext uri="{9D8B030D-6E8A-4147-A177-3AD203B41FA5}">
                      <a16:colId xmlns:a16="http://schemas.microsoft.com/office/drawing/2014/main" val="1703267582"/>
                    </a:ext>
                  </a:extLst>
                </a:gridCol>
                <a:gridCol w="1677971">
                  <a:extLst>
                    <a:ext uri="{9D8B030D-6E8A-4147-A177-3AD203B41FA5}">
                      <a16:colId xmlns:a16="http://schemas.microsoft.com/office/drawing/2014/main" val="95039897"/>
                    </a:ext>
                  </a:extLst>
                </a:gridCol>
                <a:gridCol w="1685934">
                  <a:extLst>
                    <a:ext uri="{9D8B030D-6E8A-4147-A177-3AD203B41FA5}">
                      <a16:colId xmlns:a16="http://schemas.microsoft.com/office/drawing/2014/main" val="2647674910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r>
                        <a:rPr lang="en-US" sz="1800" dirty="0"/>
                        <a:t>Edible Fat/Oil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16:0</a:t>
                      </a:r>
                    </a:p>
                    <a:p>
                      <a:r>
                        <a:rPr lang="en-US" sz="1800" dirty="0"/>
                        <a:t>(Palmitic by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18:0</a:t>
                      </a:r>
                    </a:p>
                    <a:p>
                      <a:r>
                        <a:rPr lang="en-US" sz="1800" dirty="0"/>
                        <a:t>(Stearic by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18:1</a:t>
                      </a:r>
                    </a:p>
                    <a:p>
                      <a:r>
                        <a:rPr lang="en-US" sz="1800" dirty="0"/>
                        <a:t>(Oleic by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18:2</a:t>
                      </a:r>
                    </a:p>
                    <a:p>
                      <a:r>
                        <a:rPr lang="en-US" sz="1800" dirty="0"/>
                        <a:t>(Linoleic by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18:3</a:t>
                      </a:r>
                    </a:p>
                    <a:p>
                      <a:r>
                        <a:rPr lang="en-US" sz="1800" dirty="0"/>
                        <a:t>(Linolenic by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486462"/>
                  </a:ext>
                </a:extLst>
              </a:tr>
              <a:tr h="507511">
                <a:tc>
                  <a:txBody>
                    <a:bodyPr/>
                    <a:lstStyle/>
                    <a:p>
                      <a:r>
                        <a:rPr lang="en-US" sz="1800" dirty="0"/>
                        <a:t>Safflower Oil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52948"/>
                  </a:ext>
                </a:extLst>
              </a:tr>
              <a:tr h="507511">
                <a:tc>
                  <a:txBody>
                    <a:bodyPr/>
                    <a:lstStyle/>
                    <a:p>
                      <a:r>
                        <a:rPr lang="en-US" sz="1800" dirty="0"/>
                        <a:t>Maize 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15.6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069683"/>
                  </a:ext>
                </a:extLst>
              </a:tr>
              <a:tr h="507511">
                <a:tc>
                  <a:txBody>
                    <a:bodyPr/>
                    <a:lstStyle/>
                    <a:p>
                      <a:r>
                        <a:rPr lang="en-US" sz="1800" dirty="0"/>
                        <a:t>Cow Fat (tallow)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18.9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36.0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899341"/>
                  </a:ext>
                </a:extLst>
              </a:tr>
              <a:tr h="507511">
                <a:tc>
                  <a:txBody>
                    <a:bodyPr/>
                    <a:lstStyle/>
                    <a:p>
                      <a:r>
                        <a:rPr lang="en-US" sz="1800" dirty="0"/>
                        <a:t>Olive 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9.8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355568"/>
                  </a:ext>
                </a:extLst>
              </a:tr>
              <a:tr h="507511">
                <a:tc>
                  <a:txBody>
                    <a:bodyPr/>
                    <a:lstStyle/>
                    <a:p>
                      <a:r>
                        <a:rPr lang="en-US" sz="1800" dirty="0"/>
                        <a:t>Rapeseed 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19.0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9.1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144961"/>
                  </a:ext>
                </a:extLst>
              </a:tr>
              <a:tr h="507511">
                <a:tc>
                  <a:txBody>
                    <a:bodyPr/>
                    <a:lstStyle/>
                    <a:p>
                      <a:r>
                        <a:rPr lang="en-US" sz="1800" dirty="0"/>
                        <a:t>Soybean 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63333"/>
                  </a:ext>
                </a:extLst>
              </a:tr>
              <a:tr h="507511">
                <a:tc>
                  <a:txBody>
                    <a:bodyPr/>
                    <a:lstStyle/>
                    <a:p>
                      <a:r>
                        <a:rPr lang="en-US" sz="1800" dirty="0"/>
                        <a:t>Grapeseed 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15.8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447317"/>
                  </a:ext>
                </a:extLst>
              </a:tr>
              <a:tr h="507511">
                <a:tc>
                  <a:txBody>
                    <a:bodyPr/>
                    <a:lstStyle/>
                    <a:p>
                      <a:r>
                        <a:rPr lang="en-US" sz="1800" dirty="0" err="1"/>
                        <a:t>Salema</a:t>
                      </a:r>
                      <a:r>
                        <a:rPr lang="en-US" sz="1800" dirty="0"/>
                        <a:t> Fish 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23117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4BB5B6C-5FD1-433D-B6C1-63928C82269E}"/>
              </a:ext>
            </a:extLst>
          </p:cNvPr>
          <p:cNvSpPr txBox="1"/>
          <p:nvPr/>
        </p:nvSpPr>
        <p:spPr>
          <a:xfrm>
            <a:off x="0" y="6334780"/>
            <a:ext cx="12429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Reference: Harper, Clare S., Macdonald, Faith V., and Braun, Kevin L. Lipid Residue Analysis of Archaeological Pottery: An Introductory Laboratory Experiment in Archaeological Chemistry. 2017.</a:t>
            </a:r>
          </a:p>
        </p:txBody>
      </p:sp>
    </p:spTree>
    <p:extLst>
      <p:ext uri="{BB962C8B-B14F-4D97-AF65-F5344CB8AC3E}">
        <p14:creationId xmlns:p14="http://schemas.microsoft.com/office/powerpoint/2010/main" val="2212658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70F30-525E-42BA-8AAB-FA15AB967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Transesterification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4FCBBE0-E3A4-4F2D-8B6D-76DD6440704D}"/>
              </a:ext>
            </a:extLst>
          </p:cNvPr>
          <p:cNvCxnSpPr>
            <a:cxnSpLocks/>
          </p:cNvCxnSpPr>
          <p:nvPr/>
        </p:nvCxnSpPr>
        <p:spPr>
          <a:xfrm>
            <a:off x="499621" y="1432874"/>
            <a:ext cx="1047317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EA55060-384D-42DF-99B6-D9B9BEB6B9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9385" y="1993315"/>
          <a:ext cx="3640532" cy="2871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3" imgW="2337480" imgH="1842480" progId="ACD.ChemSketch.20">
                  <p:embed/>
                </p:oleObj>
              </mc:Choice>
              <mc:Fallback>
                <p:oleObj name="ChemSketch" r:id="rId3" imgW="2337480" imgH="1842480" progId="ACD.ChemSketch.20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EA55060-384D-42DF-99B6-D9B9BEB6B9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9385" y="1993315"/>
                        <a:ext cx="3640532" cy="2871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F65C7C3-F002-4CFC-86FF-DEFA549CE7E3}"/>
              </a:ext>
            </a:extLst>
          </p:cNvPr>
          <p:cNvSpPr txBox="1"/>
          <p:nvPr/>
        </p:nvSpPr>
        <p:spPr>
          <a:xfrm>
            <a:off x="3975653" y="3105835"/>
            <a:ext cx="864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986EB4-36D4-4336-A61B-4615EA90679E}"/>
              </a:ext>
            </a:extLst>
          </p:cNvPr>
          <p:cNvSpPr txBox="1"/>
          <p:nvPr/>
        </p:nvSpPr>
        <p:spPr>
          <a:xfrm>
            <a:off x="4333753" y="3167389"/>
            <a:ext cx="1177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MeOH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FB7B789-F4BD-46A3-8206-E3B8AE1E36BC}"/>
              </a:ext>
            </a:extLst>
          </p:cNvPr>
          <p:cNvCxnSpPr>
            <a:cxnSpLocks/>
          </p:cNvCxnSpPr>
          <p:nvPr/>
        </p:nvCxnSpPr>
        <p:spPr>
          <a:xfrm>
            <a:off x="5585791" y="3429000"/>
            <a:ext cx="159026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726491E3-A403-4ACC-8B6B-5AC859901B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0713" y="1993321"/>
          <a:ext cx="4018914" cy="2871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5" imgW="2579760" imgH="1842480" progId="ACD.ChemSketch.20">
                  <p:embed/>
                </p:oleObj>
              </mc:Choice>
              <mc:Fallback>
                <p:oleObj name="ChemSketch" r:id="rId5" imgW="2579760" imgH="1842480" progId="ACD.ChemSketch.20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726491E3-A403-4ACC-8B6B-5AC859901B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0713" y="1993321"/>
                        <a:ext cx="4018914" cy="28713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7138D7CE-A40A-4A11-8B37-DCA95FABD220}"/>
              </a:ext>
            </a:extLst>
          </p:cNvPr>
          <p:cNvSpPr txBox="1"/>
          <p:nvPr/>
        </p:nvSpPr>
        <p:spPr>
          <a:xfrm>
            <a:off x="10312207" y="3105835"/>
            <a:ext cx="4679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ABDFCFE4-E3D9-431F-BEC5-29C4079284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909134" y="3167395"/>
          <a:ext cx="746445" cy="523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7" imgW="170280" imgH="118440" progId="ACD.ChemSketch.20">
                  <p:embed/>
                </p:oleObj>
              </mc:Choice>
              <mc:Fallback>
                <p:oleObj name="ChemSketch" r:id="rId7" imgW="170280" imgH="118440" progId="ACD.ChemSketch.20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ABDFCFE4-E3D9-431F-BEC5-29C4079284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909134" y="3167395"/>
                        <a:ext cx="746445" cy="523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74DDCBE8-E191-4452-B257-43DA67742B0F}"/>
              </a:ext>
            </a:extLst>
          </p:cNvPr>
          <p:cNvSpPr txBox="1"/>
          <p:nvPr/>
        </p:nvSpPr>
        <p:spPr>
          <a:xfrm>
            <a:off x="5519531" y="3429000"/>
            <a:ext cx="1888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Base Catalyst</a:t>
            </a:r>
          </a:p>
          <a:p>
            <a:r>
              <a:rPr lang="en-US" sz="2400" dirty="0"/>
              <a:t>(KOH)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170B810-D76D-4E1D-AA83-30FA8D64BA3D}"/>
              </a:ext>
            </a:extLst>
          </p:cNvPr>
          <p:cNvSpPr txBox="1"/>
          <p:nvPr/>
        </p:nvSpPr>
        <p:spPr>
          <a:xfrm>
            <a:off x="188843" y="5168348"/>
            <a:ext cx="3091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Linoleic Acid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561751-B73E-4A68-B681-68E221FA0568}"/>
              </a:ext>
            </a:extLst>
          </p:cNvPr>
          <p:cNvSpPr txBox="1"/>
          <p:nvPr/>
        </p:nvSpPr>
        <p:spPr>
          <a:xfrm>
            <a:off x="6096000" y="5168348"/>
            <a:ext cx="3634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Linoleic Acid Methyl Ester</a:t>
            </a:r>
          </a:p>
        </p:txBody>
      </p:sp>
    </p:spTree>
    <p:extLst>
      <p:ext uri="{BB962C8B-B14F-4D97-AF65-F5344CB8AC3E}">
        <p14:creationId xmlns:p14="http://schemas.microsoft.com/office/powerpoint/2010/main" val="688848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70F30-525E-42BA-8AAB-FA15AB967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Sample 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C2540-FF4D-4610-8B49-B6FBA3BEF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Combined 200 ul of the sample with 40 ul of anhydrous methanol into a microcentrifuge tube</a:t>
            </a:r>
          </a:p>
          <a:p>
            <a:r>
              <a:rPr lang="en-US" dirty="0"/>
              <a:t>Added 4.3 ul of 5 M KOH to the top methanol layer (catalyst)</a:t>
            </a:r>
          </a:p>
          <a:p>
            <a:r>
              <a:rPr lang="en-US" dirty="0"/>
              <a:t>Sonicated the tubes in an ultrasonic bath for 30 minutes</a:t>
            </a:r>
          </a:p>
          <a:p>
            <a:r>
              <a:rPr lang="en-US" dirty="0"/>
              <a:t>Added 200 ul of 0.1 M acetic acid (neutralize the base catalyst)</a:t>
            </a:r>
          </a:p>
          <a:p>
            <a:r>
              <a:rPr lang="en-US" dirty="0"/>
              <a:t>Centrifuged the solution at 6,000 rpm for 5 minutes</a:t>
            </a:r>
          </a:p>
          <a:p>
            <a:r>
              <a:rPr lang="en-US" dirty="0"/>
              <a:t>Transferred 40 ul of the top layer to a GC vial and diluted with pentane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4FCBBE0-E3A4-4F2D-8B6D-76DD6440704D}"/>
              </a:ext>
            </a:extLst>
          </p:cNvPr>
          <p:cNvCxnSpPr>
            <a:cxnSpLocks/>
          </p:cNvCxnSpPr>
          <p:nvPr/>
        </p:nvCxnSpPr>
        <p:spPr>
          <a:xfrm>
            <a:off x="499621" y="1432874"/>
            <a:ext cx="1047317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103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70F30-525E-42BA-8AAB-FA15AB967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dirty="0"/>
              <a:t>Instrumentation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5A78AEA-FB87-42D3-A04A-F727C70B2124}"/>
              </a:ext>
            </a:extLst>
          </p:cNvPr>
          <p:cNvCxnSpPr>
            <a:cxnSpLocks/>
          </p:cNvCxnSpPr>
          <p:nvPr/>
        </p:nvCxnSpPr>
        <p:spPr>
          <a:xfrm>
            <a:off x="499621" y="1432874"/>
            <a:ext cx="1047317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A2167D-180F-4C39-91DA-7A1F94C856AA}"/>
              </a:ext>
            </a:extLst>
          </p:cNvPr>
          <p:cNvGrpSpPr/>
          <p:nvPr/>
        </p:nvGrpSpPr>
        <p:grpSpPr>
          <a:xfrm>
            <a:off x="461215" y="1765476"/>
            <a:ext cx="11857825" cy="4153863"/>
            <a:chOff x="527203" y="1484320"/>
            <a:chExt cx="11857825" cy="4153863"/>
          </a:xfrm>
        </p:grpSpPr>
        <p:pic>
          <p:nvPicPr>
            <p:cNvPr id="31" name="Graphic 30" descr="Computer">
              <a:extLst>
                <a:ext uri="{FF2B5EF4-FFF2-40B4-BE49-F238E27FC236}">
                  <a16:creationId xmlns:a16="http://schemas.microsoft.com/office/drawing/2014/main" id="{90B29F3A-F84B-443E-BB38-F22B83FA7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237805" y="2898559"/>
              <a:ext cx="1609071" cy="1609071"/>
            </a:xfrm>
            <a:prstGeom prst="rect">
              <a:avLst/>
            </a:prstGeom>
          </p:spPr>
        </p:pic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CA825C7-1B16-4A9A-9B2A-B116214EC50C}"/>
                </a:ext>
              </a:extLst>
            </p:cNvPr>
            <p:cNvGrpSpPr/>
            <p:nvPr/>
          </p:nvGrpSpPr>
          <p:grpSpPr>
            <a:xfrm>
              <a:off x="787708" y="1985953"/>
              <a:ext cx="4693328" cy="2839715"/>
              <a:chOff x="1242874" y="1953087"/>
              <a:chExt cx="4693328" cy="2839715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5F878BE8-B426-4A2E-96FB-E1C6183ED2FE}"/>
                  </a:ext>
                </a:extLst>
              </p:cNvPr>
              <p:cNvSpPr/>
              <p:nvPr/>
            </p:nvSpPr>
            <p:spPr>
              <a:xfrm>
                <a:off x="1242874" y="3018408"/>
                <a:ext cx="656947" cy="171339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C5EE8FF-19CB-4B48-AD1C-00F092E17D68}"/>
                  </a:ext>
                </a:extLst>
              </p:cNvPr>
              <p:cNvSpPr/>
              <p:nvPr/>
            </p:nvSpPr>
            <p:spPr>
              <a:xfrm>
                <a:off x="2607075" y="2528996"/>
                <a:ext cx="3329127" cy="226380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949C15C2-1E48-4996-ACB9-B233ADAFA58E}"/>
                  </a:ext>
                </a:extLst>
              </p:cNvPr>
              <p:cNvSpPr/>
              <p:nvPr/>
            </p:nvSpPr>
            <p:spPr>
              <a:xfrm>
                <a:off x="1447060" y="2778711"/>
                <a:ext cx="292963" cy="23969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C212240-D9F2-4298-9E46-D54156D7D364}"/>
                  </a:ext>
                </a:extLst>
              </p:cNvPr>
              <p:cNvSpPr/>
              <p:nvPr/>
            </p:nvSpPr>
            <p:spPr>
              <a:xfrm>
                <a:off x="2778711" y="2139518"/>
                <a:ext cx="177553" cy="38947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Connector: Curved 36">
                <a:extLst>
                  <a:ext uri="{FF2B5EF4-FFF2-40B4-BE49-F238E27FC236}">
                    <a16:creationId xmlns:a16="http://schemas.microsoft.com/office/drawing/2014/main" id="{CBA46F98-1CBC-4EC3-8CD7-C3A148F6C26F}"/>
                  </a:ext>
                </a:extLst>
              </p:cNvPr>
              <p:cNvCxnSpPr>
                <a:cxnSpLocks/>
                <a:stCxn id="35" idx="0"/>
              </p:cNvCxnSpPr>
              <p:nvPr/>
            </p:nvCxnSpPr>
            <p:spPr>
              <a:xfrm rot="5400000" flipH="1" flipV="1">
                <a:off x="2053436" y="2279863"/>
                <a:ext cx="38955" cy="958743"/>
              </a:xfrm>
              <a:prstGeom prst="curvedConnector2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BC6AEF8A-0A9D-41AE-B701-ED72F8A3ADB4}"/>
                  </a:ext>
                </a:extLst>
              </p:cNvPr>
              <p:cNvCxnSpPr>
                <a:stCxn id="36" idx="0"/>
              </p:cNvCxnSpPr>
              <p:nvPr/>
            </p:nvCxnSpPr>
            <p:spPr>
              <a:xfrm flipV="1">
                <a:off x="2867488" y="1953087"/>
                <a:ext cx="1" cy="186431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83526CDE-E350-486D-8789-40CE1EAB4E3B}"/>
                  </a:ext>
                </a:extLst>
              </p:cNvPr>
              <p:cNvCxnSpPr/>
              <p:nvPr/>
            </p:nvCxnSpPr>
            <p:spPr>
              <a:xfrm>
                <a:off x="2734324" y="1953087"/>
                <a:ext cx="266328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0" name="Cylinder 39">
                <a:extLst>
                  <a:ext uri="{FF2B5EF4-FFF2-40B4-BE49-F238E27FC236}">
                    <a16:creationId xmlns:a16="http://schemas.microsoft.com/office/drawing/2014/main" id="{858F8FF3-EEB8-48A0-9379-18D7DBE8B028}"/>
                  </a:ext>
                </a:extLst>
              </p:cNvPr>
              <p:cNvSpPr/>
              <p:nvPr/>
            </p:nvSpPr>
            <p:spPr>
              <a:xfrm>
                <a:off x="2778711" y="2528996"/>
                <a:ext cx="177553" cy="389478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2AA1269B-294A-4C33-8AC9-63DAFB140142}"/>
                  </a:ext>
                </a:extLst>
              </p:cNvPr>
              <p:cNvGrpSpPr/>
              <p:nvPr/>
            </p:nvGrpSpPr>
            <p:grpSpPr>
              <a:xfrm>
                <a:off x="3558284" y="3225893"/>
                <a:ext cx="1282822" cy="870012"/>
                <a:chOff x="3276419" y="3225893"/>
                <a:chExt cx="1282822" cy="870012"/>
              </a:xfrm>
            </p:grpSpPr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71EB9F5A-831B-415E-90AB-9F52F4BEF5CD}"/>
                    </a:ext>
                  </a:extLst>
                </p:cNvPr>
                <p:cNvSpPr/>
                <p:nvPr/>
              </p:nvSpPr>
              <p:spPr>
                <a:xfrm>
                  <a:off x="3396453" y="3225893"/>
                  <a:ext cx="923277" cy="870012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E1AC729A-B3EA-475D-94BB-23F5C9133D41}"/>
                    </a:ext>
                  </a:extLst>
                </p:cNvPr>
                <p:cNvSpPr/>
                <p:nvPr/>
              </p:nvSpPr>
              <p:spPr>
                <a:xfrm>
                  <a:off x="3498360" y="3225893"/>
                  <a:ext cx="923277" cy="870012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DBA62D29-2999-4BEA-A616-D1EDBBB0F96E}"/>
                    </a:ext>
                  </a:extLst>
                </p:cNvPr>
                <p:cNvSpPr/>
                <p:nvPr/>
              </p:nvSpPr>
              <p:spPr>
                <a:xfrm>
                  <a:off x="3635964" y="3225893"/>
                  <a:ext cx="923277" cy="870012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F38EAE9D-DB47-4212-A691-D40D44FE483A}"/>
                    </a:ext>
                  </a:extLst>
                </p:cNvPr>
                <p:cNvSpPr/>
                <p:nvPr/>
              </p:nvSpPr>
              <p:spPr>
                <a:xfrm>
                  <a:off x="3276419" y="3225893"/>
                  <a:ext cx="923277" cy="870012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E60E700E-FFB7-482C-9F70-9473212EE3E7}"/>
                  </a:ext>
                </a:extLst>
              </p:cNvPr>
              <p:cNvCxnSpPr>
                <a:stCxn id="40" idx="3"/>
                <a:endCxn id="46" idx="3"/>
              </p:cNvCxnSpPr>
              <p:nvPr/>
            </p:nvCxnSpPr>
            <p:spPr>
              <a:xfrm>
                <a:off x="2867488" y="2918474"/>
                <a:ext cx="826007" cy="1050021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A816A97-E662-47A8-862C-A3D8374193A6}"/>
                </a:ext>
              </a:extLst>
            </p:cNvPr>
            <p:cNvGrpSpPr/>
            <p:nvPr/>
          </p:nvGrpSpPr>
          <p:grpSpPr>
            <a:xfrm>
              <a:off x="5149594" y="2561862"/>
              <a:ext cx="4314547" cy="2263806"/>
              <a:chOff x="5628443" y="2528996"/>
              <a:chExt cx="4314547" cy="2263806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CF0E707-3990-4466-A204-B37F9E21EFF8}"/>
                  </a:ext>
                </a:extLst>
              </p:cNvPr>
              <p:cNvSpPr/>
              <p:nvPr/>
            </p:nvSpPr>
            <p:spPr>
              <a:xfrm>
                <a:off x="6096000" y="2528996"/>
                <a:ext cx="3846990" cy="226380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16427F9-F34F-4497-95D8-28AE9EFB2548}"/>
                  </a:ext>
                </a:extLst>
              </p:cNvPr>
              <p:cNvSpPr/>
              <p:nvPr/>
            </p:nvSpPr>
            <p:spPr>
              <a:xfrm>
                <a:off x="5628443" y="3429000"/>
                <a:ext cx="834501" cy="450542"/>
              </a:xfrm>
              <a:prstGeom prst="rect">
                <a:avLst/>
              </a:prstGeom>
              <a:solidFill>
                <a:schemeClr val="accent1">
                  <a:alpha val="77000"/>
                </a:schemeClr>
              </a:solidFill>
              <a:ln>
                <a:solidFill>
                  <a:schemeClr val="accent1">
                    <a:shade val="50000"/>
                    <a:alpha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9BFA08A-F0D4-499F-8F29-9873DFA62EEC}"/>
                  </a:ext>
                </a:extLst>
              </p:cNvPr>
              <p:cNvSpPr/>
              <p:nvPr/>
            </p:nvSpPr>
            <p:spPr>
              <a:xfrm>
                <a:off x="6604986" y="3133817"/>
                <a:ext cx="1136342" cy="962088"/>
              </a:xfrm>
              <a:prstGeom prst="rect">
                <a:avLst/>
              </a:prstGeom>
              <a:grpFill/>
              <a:ln w="254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Cylinder 50">
                <a:extLst>
                  <a:ext uri="{FF2B5EF4-FFF2-40B4-BE49-F238E27FC236}">
                    <a16:creationId xmlns:a16="http://schemas.microsoft.com/office/drawing/2014/main" id="{1042FE75-CCF2-4304-8515-CB6E2020E767}"/>
                  </a:ext>
                </a:extLst>
              </p:cNvPr>
              <p:cNvSpPr/>
              <p:nvPr/>
            </p:nvSpPr>
            <p:spPr>
              <a:xfrm rot="5400000">
                <a:off x="8387747" y="2786023"/>
                <a:ext cx="115411" cy="1124165"/>
              </a:xfrm>
              <a:prstGeom prst="can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Cylinder 51">
                <a:extLst>
                  <a:ext uri="{FF2B5EF4-FFF2-40B4-BE49-F238E27FC236}">
                    <a16:creationId xmlns:a16="http://schemas.microsoft.com/office/drawing/2014/main" id="{5EA039A9-44CD-48D3-8E9E-82F0B4B47A67}"/>
                  </a:ext>
                </a:extLst>
              </p:cNvPr>
              <p:cNvSpPr/>
              <p:nvPr/>
            </p:nvSpPr>
            <p:spPr>
              <a:xfrm rot="5400000">
                <a:off x="8387746" y="3438258"/>
                <a:ext cx="115411" cy="1124165"/>
              </a:xfrm>
              <a:prstGeom prst="can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Flowchart: Or 52">
                <a:extLst>
                  <a:ext uri="{FF2B5EF4-FFF2-40B4-BE49-F238E27FC236}">
                    <a16:creationId xmlns:a16="http://schemas.microsoft.com/office/drawing/2014/main" id="{965B9CB5-9B29-4A02-A536-A6AAC0F53D15}"/>
                  </a:ext>
                </a:extLst>
              </p:cNvPr>
              <p:cNvSpPr/>
              <p:nvPr/>
            </p:nvSpPr>
            <p:spPr>
              <a:xfrm>
                <a:off x="9092846" y="3336107"/>
                <a:ext cx="719090" cy="632388"/>
              </a:xfrm>
              <a:prstGeom prst="flowChartOr">
                <a:avLst/>
              </a:prstGeom>
              <a:grpFill/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Arrow: Right 53">
              <a:extLst>
                <a:ext uri="{FF2B5EF4-FFF2-40B4-BE49-F238E27FC236}">
                  <a16:creationId xmlns:a16="http://schemas.microsoft.com/office/drawing/2014/main" id="{F97B518A-6D11-454C-A9FD-594228FD03A7}"/>
                </a:ext>
              </a:extLst>
            </p:cNvPr>
            <p:cNvSpPr/>
            <p:nvPr/>
          </p:nvSpPr>
          <p:spPr>
            <a:xfrm>
              <a:off x="9654466" y="3534086"/>
              <a:ext cx="516756" cy="44141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424D0652-237F-4008-9C6C-D4672E06BD2E}"/>
                </a:ext>
              </a:extLst>
            </p:cNvPr>
            <p:cNvGrpSpPr/>
            <p:nvPr/>
          </p:nvGrpSpPr>
          <p:grpSpPr>
            <a:xfrm>
              <a:off x="6432245" y="3853270"/>
              <a:ext cx="474952" cy="273514"/>
              <a:chOff x="6418555" y="3806052"/>
              <a:chExt cx="474952" cy="273514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5D9276C1-053A-4B57-82B9-2F2D2A34411E}"/>
                  </a:ext>
                </a:extLst>
              </p:cNvPr>
              <p:cNvSpPr/>
              <p:nvPr/>
            </p:nvSpPr>
            <p:spPr>
              <a:xfrm>
                <a:off x="6418555" y="3806052"/>
                <a:ext cx="266330" cy="27351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DC8292B-1002-4FBB-A68F-B88EB956343C}"/>
                  </a:ext>
                </a:extLst>
              </p:cNvPr>
              <p:cNvSpPr/>
              <p:nvPr/>
            </p:nvSpPr>
            <p:spPr>
              <a:xfrm>
                <a:off x="6485138" y="3806052"/>
                <a:ext cx="266330" cy="27351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564E27E8-F2A2-458B-A8F8-ED1548428EB5}"/>
                  </a:ext>
                </a:extLst>
              </p:cNvPr>
              <p:cNvSpPr/>
              <p:nvPr/>
            </p:nvSpPr>
            <p:spPr>
              <a:xfrm>
                <a:off x="6560596" y="3806052"/>
                <a:ext cx="266330" cy="27351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726F8321-8DA4-43C5-A86D-B45B701F4ADF}"/>
                  </a:ext>
                </a:extLst>
              </p:cNvPr>
              <p:cNvSpPr/>
              <p:nvPr/>
            </p:nvSpPr>
            <p:spPr>
              <a:xfrm>
                <a:off x="6627177" y="3806052"/>
                <a:ext cx="266330" cy="27351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A91A869-EEB9-4741-90B3-FF40624403EC}"/>
                </a:ext>
              </a:extLst>
            </p:cNvPr>
            <p:cNvCxnSpPr/>
            <p:nvPr/>
          </p:nvCxnSpPr>
          <p:spPr>
            <a:xfrm>
              <a:off x="6693411" y="2951340"/>
              <a:ext cx="0" cy="4776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6C331F4-A1AA-47AB-86D3-4DBFE37C93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03146" y="3422366"/>
              <a:ext cx="79899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1F4930E9-0107-477F-BEDE-C6B76AB06B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64334" y="3629912"/>
              <a:ext cx="152400" cy="2714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DC948688-34B0-4BCA-9A5E-E58F318BAB94}"/>
                </a:ext>
              </a:extLst>
            </p:cNvPr>
            <p:cNvCxnSpPr>
              <a:cxnSpLocks/>
            </p:cNvCxnSpPr>
            <p:nvPr/>
          </p:nvCxnSpPr>
          <p:spPr>
            <a:xfrm>
              <a:off x="7716734" y="3809456"/>
              <a:ext cx="109048" cy="5533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C8E52B4C-84D9-4457-9C11-E914DFC9F5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51919" y="3790093"/>
              <a:ext cx="128013" cy="4122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4772D031-4661-4908-91FE-EA1BF67222F9}"/>
                </a:ext>
              </a:extLst>
            </p:cNvPr>
            <p:cNvCxnSpPr>
              <a:cxnSpLocks/>
            </p:cNvCxnSpPr>
            <p:nvPr/>
          </p:nvCxnSpPr>
          <p:spPr>
            <a:xfrm>
              <a:off x="8279265" y="3833137"/>
              <a:ext cx="145644" cy="6331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69CAD7FF-2500-4769-A792-2665454BD47B}"/>
                </a:ext>
              </a:extLst>
            </p:cNvPr>
            <p:cNvCxnSpPr/>
            <p:nvPr/>
          </p:nvCxnSpPr>
          <p:spPr>
            <a:xfrm>
              <a:off x="8079932" y="3703094"/>
              <a:ext cx="150361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1F6675A1-923B-4847-B560-F2E44192D7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80466" y="3534086"/>
              <a:ext cx="73979" cy="9582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5C8BF4ED-0D4B-4E59-B60D-FEF0DEE5C746}"/>
                </a:ext>
              </a:extLst>
            </p:cNvPr>
            <p:cNvCxnSpPr>
              <a:cxnSpLocks/>
            </p:cNvCxnSpPr>
            <p:nvPr/>
          </p:nvCxnSpPr>
          <p:spPr>
            <a:xfrm>
              <a:off x="7919927" y="3575133"/>
              <a:ext cx="160005" cy="5477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A73CDE9A-84F2-4E94-9A1A-93AD414B90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90714" y="3629912"/>
              <a:ext cx="129213" cy="4789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BEF64513-765E-466D-9747-C808DF94561B}"/>
                </a:ext>
              </a:extLst>
            </p:cNvPr>
            <p:cNvCxnSpPr/>
            <p:nvPr/>
          </p:nvCxnSpPr>
          <p:spPr>
            <a:xfrm>
              <a:off x="7493872" y="3820386"/>
              <a:ext cx="150361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6E9FC95E-C82C-4F44-B866-28E819B983F2}"/>
                </a:ext>
              </a:extLst>
            </p:cNvPr>
            <p:cNvCxnSpPr/>
            <p:nvPr/>
          </p:nvCxnSpPr>
          <p:spPr>
            <a:xfrm>
              <a:off x="7704959" y="3534086"/>
              <a:ext cx="150361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B81ED44B-40FC-4037-A615-6777D99DAE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75772" y="3476350"/>
              <a:ext cx="150360" cy="4831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60BFD856-7D86-4E9C-91E5-784DBC132DDC}"/>
                </a:ext>
              </a:extLst>
            </p:cNvPr>
            <p:cNvCxnSpPr>
              <a:cxnSpLocks/>
            </p:cNvCxnSpPr>
            <p:nvPr/>
          </p:nvCxnSpPr>
          <p:spPr>
            <a:xfrm>
              <a:off x="8075771" y="3896447"/>
              <a:ext cx="153829" cy="1860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304ED16-80FC-419B-8531-969AD8926125}"/>
                </a:ext>
              </a:extLst>
            </p:cNvPr>
            <p:cNvSpPr/>
            <p:nvPr/>
          </p:nvSpPr>
          <p:spPr>
            <a:xfrm>
              <a:off x="6322162" y="3488367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D264E3FD-1141-47D8-A0FA-756B24A4DA6B}"/>
                </a:ext>
              </a:extLst>
            </p:cNvPr>
            <p:cNvSpPr/>
            <p:nvPr/>
          </p:nvSpPr>
          <p:spPr>
            <a:xfrm>
              <a:off x="6476915" y="3488367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BC226488-3835-4251-810A-2DA6B256DEB3}"/>
                </a:ext>
              </a:extLst>
            </p:cNvPr>
            <p:cNvSpPr/>
            <p:nvPr/>
          </p:nvSpPr>
          <p:spPr>
            <a:xfrm>
              <a:off x="6661732" y="3488367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9C63BF7E-4A43-4709-AC51-6CF43C79EBCC}"/>
                </a:ext>
              </a:extLst>
            </p:cNvPr>
            <p:cNvSpPr/>
            <p:nvPr/>
          </p:nvSpPr>
          <p:spPr>
            <a:xfrm>
              <a:off x="6847565" y="3488367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DCC1F384-D16A-4423-8484-9C5FF08D0B13}"/>
                </a:ext>
              </a:extLst>
            </p:cNvPr>
            <p:cNvSpPr/>
            <p:nvPr/>
          </p:nvSpPr>
          <p:spPr>
            <a:xfrm>
              <a:off x="7008167" y="3488367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7B91322-066F-4FD9-B03D-892276DF5DA8}"/>
                </a:ext>
              </a:extLst>
            </p:cNvPr>
            <p:cNvSpPr/>
            <p:nvPr/>
          </p:nvSpPr>
          <p:spPr>
            <a:xfrm>
              <a:off x="6423909" y="356924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E737DA29-06F2-4C56-B1CF-713A2E0A8064}"/>
                </a:ext>
              </a:extLst>
            </p:cNvPr>
            <p:cNvSpPr/>
            <p:nvPr/>
          </p:nvSpPr>
          <p:spPr>
            <a:xfrm>
              <a:off x="6582490" y="356924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227CF225-468C-44D6-884F-0AC57FA0056F}"/>
                </a:ext>
              </a:extLst>
            </p:cNvPr>
            <p:cNvSpPr/>
            <p:nvPr/>
          </p:nvSpPr>
          <p:spPr>
            <a:xfrm>
              <a:off x="6785619" y="3578202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4CA33356-323C-4425-908B-B226CB0C2DC8}"/>
                </a:ext>
              </a:extLst>
            </p:cNvPr>
            <p:cNvSpPr/>
            <p:nvPr/>
          </p:nvSpPr>
          <p:spPr>
            <a:xfrm>
              <a:off x="6935434" y="3586108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Connector: Curved 82">
              <a:extLst>
                <a:ext uri="{FF2B5EF4-FFF2-40B4-BE49-F238E27FC236}">
                  <a16:creationId xmlns:a16="http://schemas.microsoft.com/office/drawing/2014/main" id="{90CA0BA6-2A9C-4A26-A06D-2B50BD64C9A0}"/>
                </a:ext>
              </a:extLst>
            </p:cNvPr>
            <p:cNvCxnSpPr>
              <a:stCxn id="45" idx="5"/>
              <a:endCxn id="49" idx="1"/>
            </p:cNvCxnSpPr>
            <p:nvPr/>
          </p:nvCxnSpPr>
          <p:spPr>
            <a:xfrm rot="5400000" flipH="1" flipV="1">
              <a:off x="4543049" y="3394816"/>
              <a:ext cx="314224" cy="898865"/>
            </a:xfrm>
            <a:prstGeom prst="curvedConnector4">
              <a:avLst>
                <a:gd name="adj1" fmla="val -72751"/>
                <a:gd name="adj2" fmla="val 57521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06F690A7-7C67-42B2-9D99-B9ACE56A4FC1}"/>
                </a:ext>
              </a:extLst>
            </p:cNvPr>
            <p:cNvCxnSpPr/>
            <p:nvPr/>
          </p:nvCxnSpPr>
          <p:spPr>
            <a:xfrm flipV="1">
              <a:off x="5295900" y="3693765"/>
              <a:ext cx="542925" cy="9329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5429067D-A5E6-4F47-8DD8-D206AE2D2F35}"/>
                </a:ext>
              </a:extLst>
            </p:cNvPr>
            <p:cNvCxnSpPr>
              <a:cxnSpLocks/>
            </p:cNvCxnSpPr>
            <p:nvPr/>
          </p:nvCxnSpPr>
          <p:spPr>
            <a:xfrm>
              <a:off x="2438567" y="3501229"/>
              <a:ext cx="183728" cy="270307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FA05D062-37E9-41CB-B17B-4F18EC3047E0}"/>
                </a:ext>
              </a:extLst>
            </p:cNvPr>
            <p:cNvCxnSpPr>
              <a:cxnSpLocks/>
            </p:cNvCxnSpPr>
            <p:nvPr/>
          </p:nvCxnSpPr>
          <p:spPr>
            <a:xfrm>
              <a:off x="2628718" y="2640377"/>
              <a:ext cx="10210" cy="264491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E6D85512-F702-4B9D-8B47-4BADAA68D8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51927" y="4055010"/>
              <a:ext cx="203482" cy="239003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788AB77E-4010-4A66-8CD6-A9C4134448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03605" y="3681942"/>
              <a:ext cx="316254" cy="5482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Cylinder 88">
              <a:extLst>
                <a:ext uri="{FF2B5EF4-FFF2-40B4-BE49-F238E27FC236}">
                  <a16:creationId xmlns:a16="http://schemas.microsoft.com/office/drawing/2014/main" id="{17DDDAED-6E8C-46D7-A4FE-AE2FD9A27DBD}"/>
                </a:ext>
              </a:extLst>
            </p:cNvPr>
            <p:cNvSpPr/>
            <p:nvPr/>
          </p:nvSpPr>
          <p:spPr>
            <a:xfrm rot="5400000">
              <a:off x="2162572" y="2624834"/>
              <a:ext cx="107914" cy="252137"/>
            </a:xfrm>
            <a:prstGeom prst="ca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7901E1A-5912-4050-A453-F6E2F799F492}"/>
                </a:ext>
              </a:extLst>
            </p:cNvPr>
            <p:cNvSpPr txBox="1"/>
            <p:nvPr/>
          </p:nvSpPr>
          <p:spPr>
            <a:xfrm>
              <a:off x="527203" y="4930297"/>
              <a:ext cx="17520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Carrier Gas (Mobile Phase)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7D14901-16FD-44C6-AEC0-507BF56AC334}"/>
                </a:ext>
              </a:extLst>
            </p:cNvPr>
            <p:cNvSpPr txBox="1"/>
            <p:nvPr/>
          </p:nvSpPr>
          <p:spPr>
            <a:xfrm>
              <a:off x="1737006" y="1484320"/>
              <a:ext cx="18277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Sample Injector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AB1A05AD-8694-43A3-89D8-BD209793D0AF}"/>
                </a:ext>
              </a:extLst>
            </p:cNvPr>
            <p:cNvSpPr txBox="1"/>
            <p:nvPr/>
          </p:nvSpPr>
          <p:spPr>
            <a:xfrm>
              <a:off x="3223152" y="4228848"/>
              <a:ext cx="10443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Column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E40AF8F-F2A7-43BF-B8CD-B2DC30314E7C}"/>
                </a:ext>
              </a:extLst>
            </p:cNvPr>
            <p:cNvSpPr txBox="1"/>
            <p:nvPr/>
          </p:nvSpPr>
          <p:spPr>
            <a:xfrm>
              <a:off x="4853668" y="5162511"/>
              <a:ext cx="175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Transfer Line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FC15558A-0ED8-4F82-B612-16FB4F137049}"/>
                </a:ext>
              </a:extLst>
            </p:cNvPr>
            <p:cNvSpPr txBox="1"/>
            <p:nvPr/>
          </p:nvSpPr>
          <p:spPr>
            <a:xfrm>
              <a:off x="6176261" y="4111163"/>
              <a:ext cx="11199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Filament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85996096-DA53-408C-9940-7F6F1B7E16E4}"/>
                </a:ext>
              </a:extLst>
            </p:cNvPr>
            <p:cNvSpPr txBox="1"/>
            <p:nvPr/>
          </p:nvSpPr>
          <p:spPr>
            <a:xfrm>
              <a:off x="6054941" y="2582165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Ion Source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6E8F430-9C6F-4FC5-873F-7B30F0C1B353}"/>
                </a:ext>
              </a:extLst>
            </p:cNvPr>
            <p:cNvSpPr txBox="1"/>
            <p:nvPr/>
          </p:nvSpPr>
          <p:spPr>
            <a:xfrm>
              <a:off x="7246197" y="2951574"/>
              <a:ext cx="16835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Mass Analyzer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71D7866F-2718-4B92-875E-8ADD3D5C76A4}"/>
                </a:ext>
              </a:extLst>
            </p:cNvPr>
            <p:cNvSpPr txBox="1"/>
            <p:nvPr/>
          </p:nvSpPr>
          <p:spPr>
            <a:xfrm>
              <a:off x="7296166" y="4445559"/>
              <a:ext cx="19976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Vacuum System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81237597-AEDC-44BB-B9AF-37D6617B58E9}"/>
                </a:ext>
              </a:extLst>
            </p:cNvPr>
            <p:cNvSpPr txBox="1"/>
            <p:nvPr/>
          </p:nvSpPr>
          <p:spPr>
            <a:xfrm>
              <a:off x="8438683" y="4025430"/>
              <a:ext cx="1106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Detector</a:t>
              </a:r>
            </a:p>
          </p:txBody>
        </p: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7F9131B8-0333-4DBD-B3ED-91621093D49F}"/>
                </a:ext>
              </a:extLst>
            </p:cNvPr>
            <p:cNvCxnSpPr>
              <a:cxnSpLocks/>
              <a:stCxn id="93" idx="0"/>
            </p:cNvCxnSpPr>
            <p:nvPr/>
          </p:nvCxnSpPr>
          <p:spPr>
            <a:xfrm flipH="1" flipV="1">
              <a:off x="5566656" y="4033207"/>
              <a:ext cx="163036" cy="112930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D9E0C5E0-7B6C-4F50-9700-3B8F4A6CDBB1}"/>
                </a:ext>
              </a:extLst>
            </p:cNvPr>
            <p:cNvSpPr/>
            <p:nvPr/>
          </p:nvSpPr>
          <p:spPr>
            <a:xfrm>
              <a:off x="7296166" y="2582165"/>
              <a:ext cx="2167971" cy="2243503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4EAB5777-5A74-4731-BD44-46C70F6CC2E4}"/>
                </a:ext>
              </a:extLst>
            </p:cNvPr>
            <p:cNvSpPr txBox="1"/>
            <p:nvPr/>
          </p:nvSpPr>
          <p:spPr>
            <a:xfrm>
              <a:off x="9464137" y="4317576"/>
              <a:ext cx="29208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Output and Data Analysis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3397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673</TotalTime>
  <Words>1406</Words>
  <Application>Microsoft Office PowerPoint</Application>
  <PresentationFormat>Widescreen</PresentationFormat>
  <Paragraphs>381</Paragraphs>
  <Slides>28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Roboto</vt:lpstr>
      <vt:lpstr>Office Theme</vt:lpstr>
      <vt:lpstr>ChemSketch</vt:lpstr>
      <vt:lpstr>The Analysis of Fatty Acid Content in Various Oils</vt:lpstr>
      <vt:lpstr>Overview</vt:lpstr>
      <vt:lpstr>Fatty Acid Methyl Ester Structures</vt:lpstr>
      <vt:lpstr>Fatty Acid Methyl Ester Structures</vt:lpstr>
      <vt:lpstr>Fatty Acid Methyl Esters Structures</vt:lpstr>
      <vt:lpstr>The Significance of Fatty Acids</vt:lpstr>
      <vt:lpstr>Transesterification</vt:lpstr>
      <vt:lpstr>Sample Preparation</vt:lpstr>
      <vt:lpstr>Instrumentation</vt:lpstr>
      <vt:lpstr>Data Collection</vt:lpstr>
      <vt:lpstr>PowerPoint Presentation</vt:lpstr>
      <vt:lpstr>PowerPoint Presentation</vt:lpstr>
      <vt:lpstr>PowerPoint Presentation</vt:lpstr>
      <vt:lpstr>The Significance of Fatty Acids</vt:lpstr>
      <vt:lpstr>Acknowledgements</vt:lpstr>
      <vt:lpstr>Questions</vt:lpstr>
      <vt:lpstr>References</vt:lpstr>
      <vt:lpstr>Instrumentation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Josie Welker</dc:creator>
  <cp:lastModifiedBy>Josie Welker</cp:lastModifiedBy>
  <cp:revision>96</cp:revision>
  <dcterms:created xsi:type="dcterms:W3CDTF">2020-09-10T15:33:12Z</dcterms:created>
  <dcterms:modified xsi:type="dcterms:W3CDTF">2021-04-26T23:46:41Z</dcterms:modified>
</cp:coreProperties>
</file>