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2" r:id="rId4"/>
    <p:sldId id="261" r:id="rId5"/>
    <p:sldId id="258" r:id="rId6"/>
    <p:sldId id="262" r:id="rId7"/>
    <p:sldId id="263" r:id="rId8"/>
    <p:sldId id="274" r:id="rId9"/>
    <p:sldId id="275" r:id="rId10"/>
    <p:sldId id="267" r:id="rId11"/>
    <p:sldId id="266" r:id="rId12"/>
    <p:sldId id="273" r:id="rId13"/>
    <p:sldId id="268" r:id="rId14"/>
    <p:sldId id="269" r:id="rId15"/>
    <p:sldId id="270" r:id="rId16"/>
    <p:sldId id="265" r:id="rId17"/>
    <p:sldId id="259" r:id="rId18"/>
    <p:sldId id="27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C0598F-2F80-A84B-83E0-51E207FEA3CF}" v="4971" dt="2020-02-21T16:02:25.2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063"/>
    <p:restoredTop sz="94648"/>
  </p:normalViewPr>
  <p:slideViewPr>
    <p:cSldViewPr snapToGrid="0" snapToObjects="1">
      <p:cViewPr varScale="1">
        <p:scale>
          <a:sx n="129" d="100"/>
          <a:sy n="129" d="100"/>
        </p:scale>
        <p:origin x="4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2/21/20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"/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t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2970F-F52F-E64F-B91B-0F834D57BC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3160" y="1746890"/>
            <a:ext cx="8725163" cy="2098226"/>
          </a:xfrm>
        </p:spPr>
        <p:txBody>
          <a:bodyPr/>
          <a:lstStyle/>
          <a:p>
            <a:r>
              <a:rPr lang="en-US" sz="5500" dirty="0"/>
              <a:t>Lignin Dimers: pathway of Formation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8EC0DB-68A6-3F49-9679-631D20ECD4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Zelinda Taylor, Monmouth College</a:t>
            </a:r>
          </a:p>
        </p:txBody>
      </p:sp>
    </p:spTree>
    <p:extLst>
      <p:ext uri="{BB962C8B-B14F-4D97-AF65-F5344CB8AC3E}">
        <p14:creationId xmlns:p14="http://schemas.microsoft.com/office/powerpoint/2010/main" val="1648750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47E7A-8F7A-BD48-9CCA-D0595735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48478"/>
            <a:ext cx="9601200" cy="1485900"/>
          </a:xfrm>
        </p:spPr>
        <p:txBody>
          <a:bodyPr/>
          <a:lstStyle/>
          <a:p>
            <a:r>
              <a:rPr lang="en-US" dirty="0"/>
              <a:t>Standards of Dimers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57FCC9-9F0F-3A4B-8CD0-0A07D5AB3C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8260" y="991428"/>
            <a:ext cx="7507880" cy="5690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455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4C119-8462-444F-A4E9-C8CA72A96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approach…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9B4D0-9589-3E45-A43A-44936A35C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08313"/>
            <a:ext cx="5552694" cy="3581400"/>
          </a:xfrm>
        </p:spPr>
        <p:txBody>
          <a:bodyPr>
            <a:normAutofit fontScale="92500"/>
          </a:bodyPr>
          <a:lstStyle/>
          <a:p>
            <a:r>
              <a:rPr lang="en-US" dirty="0"/>
              <a:t>Was not able to prove previous process’ assumptions</a:t>
            </a:r>
          </a:p>
          <a:p>
            <a:r>
              <a:rPr lang="en-US" dirty="0"/>
              <a:t>Tried to identify dimers via monomers </a:t>
            </a:r>
          </a:p>
          <a:p>
            <a:pPr lvl="1"/>
            <a:r>
              <a:rPr lang="en-US" dirty="0"/>
              <a:t>Now trying to identify via degradation of polymer</a:t>
            </a:r>
          </a:p>
          <a:p>
            <a:pPr lvl="1"/>
            <a:r>
              <a:rPr lang="en-US" dirty="0"/>
              <a:t>Reverse of 1</a:t>
            </a:r>
            <a:r>
              <a:rPr lang="en-US" baseline="30000" dirty="0"/>
              <a:t>st</a:t>
            </a:r>
            <a:r>
              <a:rPr lang="en-US" dirty="0"/>
              <a:t> method attempted</a:t>
            </a:r>
          </a:p>
          <a:p>
            <a:r>
              <a:rPr lang="en-US" dirty="0"/>
              <a:t>Some method options:</a:t>
            </a:r>
          </a:p>
          <a:p>
            <a:pPr lvl="1"/>
            <a:r>
              <a:rPr lang="en-US" dirty="0"/>
              <a:t>Use of enzymatic degradations </a:t>
            </a:r>
          </a:p>
          <a:p>
            <a:pPr lvl="2"/>
            <a:r>
              <a:rPr lang="en-US" dirty="0"/>
              <a:t>lignan peroxidase, manganese peroxidase</a:t>
            </a:r>
          </a:p>
          <a:p>
            <a:pPr lvl="1"/>
            <a:r>
              <a:rPr lang="en-US" dirty="0"/>
              <a:t>Use chemical degradations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6DAC19-9D53-3640-B1F8-5D4E2359D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2840" y="346339"/>
            <a:ext cx="4048506" cy="615214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1D3A284-749F-5646-B156-923022175212}"/>
              </a:ext>
            </a:extLst>
          </p:cNvPr>
          <p:cNvSpPr txBox="1"/>
          <p:nvPr/>
        </p:nvSpPr>
        <p:spPr>
          <a:xfrm>
            <a:off x="1371600" y="6373672"/>
            <a:ext cx="33097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Source: Google Images</a:t>
            </a:r>
          </a:p>
        </p:txBody>
      </p:sp>
    </p:spTree>
    <p:extLst>
      <p:ext uri="{BB962C8B-B14F-4D97-AF65-F5344CB8AC3E}">
        <p14:creationId xmlns:p14="http://schemas.microsoft.com/office/powerpoint/2010/main" val="3407762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574B5-C754-2B41-A56F-4681CDDFE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Lignin</a:t>
            </a:r>
          </a:p>
        </p:txBody>
      </p:sp>
      <p:pic>
        <p:nvPicPr>
          <p:cNvPr id="4" name="Content Placeholder 5">
            <a:extLst>
              <a:ext uri="{FF2B5EF4-FFF2-40B4-BE49-F238E27FC236}">
                <a16:creationId xmlns:a16="http://schemas.microsoft.com/office/drawing/2014/main" id="{3D65BF19-3609-614E-A120-A082FA15D2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742" y="1321906"/>
            <a:ext cx="10095109" cy="5347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71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96C17-B7D5-DF4E-9BC5-CFAC47C9F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Enzymatic Degradation of Lignin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390C6-165B-B74A-A946-A1F9CAD85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50504"/>
            <a:ext cx="9601200" cy="3581400"/>
          </a:xfrm>
        </p:spPr>
        <p:txBody>
          <a:bodyPr/>
          <a:lstStyle/>
          <a:p>
            <a:r>
              <a:rPr lang="en-US" dirty="0"/>
              <a:t>Typical in breakdown and restructuring of natural polymers</a:t>
            </a:r>
          </a:p>
          <a:p>
            <a:r>
              <a:rPr lang="en-US" dirty="0"/>
              <a:t>In lignin:</a:t>
            </a:r>
          </a:p>
          <a:p>
            <a:pPr lvl="1"/>
            <a:r>
              <a:rPr lang="en-US" dirty="0"/>
              <a:t>oxidative versus hydrolytic enzymatic degradation</a:t>
            </a:r>
          </a:p>
          <a:p>
            <a:pPr lvl="1"/>
            <a:r>
              <a:rPr lang="en-US" dirty="0"/>
              <a:t>heterogeneous and random with regards to degree of polymerization, branching, and monomer composition and sequence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E3F555E-99BD-4A49-AAA1-5F21F54014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9782" y="3496372"/>
            <a:ext cx="5164836" cy="327106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166BA7E-619E-C740-BC2E-46ACD534FAA4}"/>
              </a:ext>
            </a:extLst>
          </p:cNvPr>
          <p:cNvSpPr txBox="1"/>
          <p:nvPr/>
        </p:nvSpPr>
        <p:spPr>
          <a:xfrm>
            <a:off x="1371600" y="6428881"/>
            <a:ext cx="2755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Source: </a:t>
            </a:r>
            <a:r>
              <a:rPr lang="en-US" sz="1600" dirty="0" err="1"/>
              <a:t>SigmaAldrich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25605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787E4-7F6D-3B4A-A44F-54B9CE9CA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14335"/>
            <a:ext cx="9601200" cy="1485900"/>
          </a:xfrm>
        </p:spPr>
        <p:txBody>
          <a:bodyPr/>
          <a:lstStyle/>
          <a:p>
            <a:r>
              <a:rPr lang="en-US" dirty="0"/>
              <a:t>Chemical Degradations of Lignin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81BCA-4711-5148-8240-DC0E59AFB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57285"/>
            <a:ext cx="9601200" cy="3581400"/>
          </a:xfrm>
        </p:spPr>
        <p:txBody>
          <a:bodyPr>
            <a:normAutofit/>
          </a:bodyPr>
          <a:lstStyle/>
          <a:p>
            <a:r>
              <a:rPr lang="en-US" sz="2400" dirty="0" err="1"/>
              <a:t>Thioacidolysis</a:t>
            </a:r>
            <a:endParaRPr lang="en-US" sz="2400" dirty="0"/>
          </a:p>
          <a:p>
            <a:pPr lvl="1"/>
            <a:r>
              <a:rPr lang="en-US" sz="2400" dirty="0"/>
              <a:t>Cleavage of B-O-4</a:t>
            </a:r>
          </a:p>
          <a:p>
            <a:pPr lvl="2"/>
            <a:r>
              <a:rPr lang="en-US" sz="2000" dirty="0"/>
              <a:t>Ether cleaving</a:t>
            </a:r>
          </a:p>
          <a:p>
            <a:pPr lvl="1"/>
            <a:r>
              <a:rPr lang="en-US" sz="2200" dirty="0"/>
              <a:t>Adapted from </a:t>
            </a:r>
            <a:r>
              <a:rPr lang="en-US" sz="2200" dirty="0" err="1"/>
              <a:t>acidolysis</a:t>
            </a:r>
            <a:endParaRPr lang="en-US" sz="2200" dirty="0"/>
          </a:p>
          <a:p>
            <a:pPr lvl="1"/>
            <a:r>
              <a:rPr lang="en-US" sz="2200" dirty="0"/>
              <a:t>Simplicity and informative capabilities</a:t>
            </a:r>
            <a:br>
              <a:rPr lang="en-US" sz="2400" dirty="0"/>
            </a:br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8AE42F-E7D8-D74E-B3E2-AB3D09382DEB}"/>
              </a:ext>
            </a:extLst>
          </p:cNvPr>
          <p:cNvSpPr txBox="1"/>
          <p:nvPr/>
        </p:nvSpPr>
        <p:spPr>
          <a:xfrm>
            <a:off x="816864" y="6455944"/>
            <a:ext cx="66080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Source: http://</a:t>
            </a:r>
            <a:r>
              <a:rPr lang="en-US" sz="1500" dirty="0" err="1"/>
              <a:t>www.plantphysiol.org</a:t>
            </a:r>
            <a:r>
              <a:rPr lang="en-US" sz="1500" dirty="0"/>
              <a:t>/content/134/2/586/tab-figures-data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BB2CEC-64A8-944F-8ACC-A5A9EEDF1F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1864" y="3092202"/>
            <a:ext cx="6909816" cy="321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0146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5F9ED-C2C8-1B4B-B364-7EC3EDCCE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566333"/>
            <a:ext cx="9601200" cy="1485900"/>
          </a:xfrm>
        </p:spPr>
        <p:txBody>
          <a:bodyPr/>
          <a:lstStyle/>
          <a:p>
            <a:r>
              <a:rPr lang="en-US" dirty="0"/>
              <a:t>Chemical Degradations of Lignin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D9C34-943E-A843-AA87-0CE98DBD8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52233"/>
            <a:ext cx="9601200" cy="3581400"/>
          </a:xfrm>
        </p:spPr>
        <p:txBody>
          <a:bodyPr>
            <a:normAutofit/>
          </a:bodyPr>
          <a:lstStyle/>
          <a:p>
            <a:r>
              <a:rPr lang="en-US" sz="2800" dirty="0"/>
              <a:t>Use of Nitrobenzene</a:t>
            </a:r>
          </a:p>
          <a:p>
            <a:pPr lvl="1"/>
            <a:r>
              <a:rPr lang="en-US" sz="2400" dirty="0"/>
              <a:t>Discovered 50 years ago</a:t>
            </a:r>
          </a:p>
          <a:p>
            <a:pPr lvl="1"/>
            <a:r>
              <a:rPr lang="en-US" sz="2400" dirty="0"/>
              <a:t>Most commonly used method</a:t>
            </a:r>
          </a:p>
          <a:p>
            <a:pPr lvl="1"/>
            <a:r>
              <a:rPr lang="en-US" sz="2400" dirty="0"/>
              <a:t>Benzaldehydes and benzoic acids produced</a:t>
            </a:r>
          </a:p>
          <a:p>
            <a:pPr lvl="1"/>
            <a:r>
              <a:rPr lang="en-US" sz="2400" dirty="0"/>
              <a:t>Difficulties in method reproducibility</a:t>
            </a:r>
          </a:p>
          <a:p>
            <a:pPr lvl="2"/>
            <a:r>
              <a:rPr lang="en-US" sz="2400" dirty="0"/>
              <a:t>Moderate experimental changes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0E9D952-6E45-094C-993F-C146AB9ECF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577" t="7822" r="22979" b="3466"/>
          <a:stretch/>
        </p:blipFill>
        <p:spPr>
          <a:xfrm>
            <a:off x="8839200" y="1374053"/>
            <a:ext cx="2919117" cy="493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664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FE5C3-FBBE-8B47-A2D4-6F7FA9B40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Summarizing of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05837-3AF8-7A4B-966B-901C21F1E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43100"/>
            <a:ext cx="9601200" cy="3581400"/>
          </a:xfrm>
        </p:spPr>
        <p:txBody>
          <a:bodyPr>
            <a:normAutofit/>
          </a:bodyPr>
          <a:lstStyle/>
          <a:p>
            <a:r>
              <a:rPr lang="en-US" sz="2800" dirty="0"/>
              <a:t>Oxidation of Monomers</a:t>
            </a:r>
          </a:p>
          <a:p>
            <a:r>
              <a:rPr lang="en-US" sz="2800" dirty="0"/>
              <a:t>EPR analysis of radicals and coupling</a:t>
            </a:r>
          </a:p>
          <a:p>
            <a:r>
              <a:rPr lang="en-US" sz="2800" dirty="0"/>
              <a:t>Formation of lignans</a:t>
            </a:r>
          </a:p>
          <a:p>
            <a:r>
              <a:rPr lang="en-US" sz="2800" dirty="0"/>
              <a:t>Pathway of lignan formation</a:t>
            </a:r>
          </a:p>
          <a:p>
            <a:pPr marL="0" indent="0">
              <a:buNone/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6718966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8C127-837F-DC4B-99E2-B7DB90267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955DE-5D9B-E94C-91E4-DACEA4CD3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Bradley Sturgeon</a:t>
            </a:r>
          </a:p>
          <a:p>
            <a:r>
              <a:rPr lang="en-US" sz="3000" dirty="0"/>
              <a:t>Monmouth College </a:t>
            </a:r>
            <a:r>
              <a:rPr lang="en-US" sz="3000"/>
              <a:t>Chemistry Department</a:t>
            </a:r>
          </a:p>
          <a:p>
            <a:r>
              <a:rPr lang="en-US" sz="3000" dirty="0"/>
              <a:t>Richard “Doc” </a:t>
            </a:r>
            <a:r>
              <a:rPr lang="en-US" sz="3000" dirty="0" err="1"/>
              <a:t>Kieft</a:t>
            </a:r>
            <a:r>
              <a:rPr lang="en-US" sz="3000" dirty="0"/>
              <a:t> Endowment</a:t>
            </a:r>
          </a:p>
          <a:p>
            <a:r>
              <a:rPr lang="en-US" sz="3000" dirty="0"/>
              <a:t>Stephanie </a:t>
            </a:r>
            <a:r>
              <a:rPr lang="en-US" sz="3000" dirty="0" err="1"/>
              <a:t>Saey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3587629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00BCC-2987-884A-8423-7F97B471D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08956-6B99-1E43-8470-C60D0D3CC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38130"/>
            <a:ext cx="9601200" cy="22959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Lapierre, Catherine. </a:t>
            </a:r>
            <a:r>
              <a:rPr lang="en-US" sz="2200" i="1" dirty="0"/>
              <a:t>Determining Lignin Structure by Chemical Degradations. 		</a:t>
            </a:r>
            <a:r>
              <a:rPr lang="en-US" sz="2200" dirty="0"/>
              <a:t>Lignin and Lignans: Advances in Chemistry. Taylor and Francis Group, 	2010, pp. 11-48.</a:t>
            </a:r>
          </a:p>
          <a:p>
            <a:pPr marL="128016" lvl="1" indent="0">
              <a:buNone/>
            </a:pPr>
            <a:r>
              <a:rPr lang="en-US" sz="2200" dirty="0"/>
              <a:t>Rodriguez-Garcia, Carmen et al. Naturally Lignan-Rich Foods: A Dietary Tool for </a:t>
            </a:r>
          </a:p>
          <a:p>
            <a:pPr marL="128016" lvl="1" indent="0">
              <a:buNone/>
            </a:pPr>
            <a:r>
              <a:rPr lang="en-US" sz="2200" dirty="0"/>
              <a:t>	Health Promotion. Molecules, 2019, 24, pp. 1-25.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F22BAB9-F21F-4C45-9BE7-D840F1AE026C}"/>
              </a:ext>
            </a:extLst>
          </p:cNvPr>
          <p:cNvSpPr txBox="1">
            <a:spLocks/>
          </p:cNvSpPr>
          <p:nvPr/>
        </p:nvSpPr>
        <p:spPr>
          <a:xfrm>
            <a:off x="3201228" y="4495800"/>
            <a:ext cx="5941944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0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629559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89E68-90D5-5046-9BD8-A996D2924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F8212-12FD-C64C-B9B1-92AA8E218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48679"/>
            <a:ext cx="9601200" cy="421750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200000"/>
              </a:lnSpc>
            </a:pPr>
            <a:r>
              <a:rPr lang="en-US" sz="3200" dirty="0"/>
              <a:t>Significance</a:t>
            </a:r>
          </a:p>
          <a:p>
            <a:pPr>
              <a:lnSpc>
                <a:spcPct val="200000"/>
              </a:lnSpc>
            </a:pPr>
            <a:r>
              <a:rPr lang="en-US" sz="3200" dirty="0"/>
              <a:t>Monomers</a:t>
            </a:r>
          </a:p>
          <a:p>
            <a:pPr>
              <a:lnSpc>
                <a:spcPct val="200000"/>
              </a:lnSpc>
            </a:pPr>
            <a:r>
              <a:rPr lang="en-US" sz="3200" dirty="0"/>
              <a:t>Lignin vs lignan</a:t>
            </a:r>
          </a:p>
          <a:p>
            <a:pPr>
              <a:lnSpc>
                <a:spcPct val="200000"/>
              </a:lnSpc>
            </a:pPr>
            <a:r>
              <a:rPr lang="en-US" sz="3200" dirty="0"/>
              <a:t>Enzymatic Degradation</a:t>
            </a:r>
          </a:p>
          <a:p>
            <a:pPr>
              <a:lnSpc>
                <a:spcPct val="200000"/>
              </a:lnSpc>
            </a:pPr>
            <a:r>
              <a:rPr lang="en-US" sz="3200" dirty="0"/>
              <a:t>New process</a:t>
            </a:r>
          </a:p>
          <a:p>
            <a:pPr>
              <a:lnSpc>
                <a:spcPct val="200000"/>
              </a:lnSpc>
            </a:pPr>
            <a:r>
              <a:rPr lang="en-US" sz="3200" dirty="0"/>
              <a:t>Summary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785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3596B-E26E-5F42-A864-475DE204E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Significance of Lignin Dimers (Lignan)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A5897-9A6C-5E4C-A579-74930C481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97138"/>
            <a:ext cx="5422739" cy="3581400"/>
          </a:xfrm>
        </p:spPr>
        <p:txBody>
          <a:bodyPr/>
          <a:lstStyle/>
          <a:p>
            <a:r>
              <a:rPr lang="en-US" dirty="0"/>
              <a:t>Bioactivity/Pharmacological properties</a:t>
            </a:r>
          </a:p>
          <a:p>
            <a:pPr lvl="1"/>
            <a:r>
              <a:rPr lang="en-US" dirty="0"/>
              <a:t>Anti-bacterial</a:t>
            </a:r>
          </a:p>
          <a:p>
            <a:pPr lvl="1"/>
            <a:r>
              <a:rPr lang="en-US" dirty="0"/>
              <a:t>Anti-microbial</a:t>
            </a:r>
          </a:p>
          <a:p>
            <a:pPr lvl="1"/>
            <a:r>
              <a:rPr lang="en-US" dirty="0"/>
              <a:t>Anti-oxidant</a:t>
            </a:r>
          </a:p>
          <a:p>
            <a:pPr lvl="1"/>
            <a:r>
              <a:rPr lang="en-US" dirty="0"/>
              <a:t>Potential drugs</a:t>
            </a:r>
          </a:p>
          <a:p>
            <a:pPr lvl="2"/>
            <a:r>
              <a:rPr lang="en-US" dirty="0"/>
              <a:t>Breast cancer</a:t>
            </a:r>
          </a:p>
          <a:p>
            <a:r>
              <a:rPr lang="en-US" dirty="0"/>
              <a:t>Universal occurrence and abundance of lignin in diet</a:t>
            </a:r>
          </a:p>
          <a:p>
            <a:r>
              <a:rPr lang="en-US" dirty="0"/>
              <a:t>Not readily available so little research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F39985-AACC-A244-A084-AA23F08515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5414" y="1697138"/>
            <a:ext cx="5543706" cy="41623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8829856-0EBF-D243-B9A2-14094AF3AB7A}"/>
              </a:ext>
            </a:extLst>
          </p:cNvPr>
          <p:cNvSpPr txBox="1"/>
          <p:nvPr/>
        </p:nvSpPr>
        <p:spPr>
          <a:xfrm>
            <a:off x="1371600" y="6389267"/>
            <a:ext cx="8925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Source: https://www.sesres.com/blog/top-5-antioxidants-you-should-be-taking, Medical News Today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16842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D7BEC-84C7-1546-B629-14F3C6285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Monomers of Lignin and Lignan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77B395-101A-CE4F-96DA-7B290A9094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029" y="4389374"/>
            <a:ext cx="3171392" cy="18407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5937FC7-6BD8-2145-ABF0-0BC0EFCE59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1318" y="2413893"/>
            <a:ext cx="2980690" cy="214693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7F9840E-3C4E-EF44-B346-3FE1D52416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19258" y="4389374"/>
            <a:ext cx="3200146" cy="11189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CAA863B-5F32-FE40-8D29-D41897231D14}"/>
              </a:ext>
            </a:extLst>
          </p:cNvPr>
          <p:cNvSpPr txBox="1"/>
          <p:nvPr/>
        </p:nvSpPr>
        <p:spPr>
          <a:xfrm>
            <a:off x="1708720" y="3872204"/>
            <a:ext cx="19580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Coniferyl alcohol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033C74-6F88-BA49-8F02-6360BBAC0E82}"/>
              </a:ext>
            </a:extLst>
          </p:cNvPr>
          <p:cNvSpPr txBox="1"/>
          <p:nvPr/>
        </p:nvSpPr>
        <p:spPr>
          <a:xfrm>
            <a:off x="5374874" y="1892687"/>
            <a:ext cx="18335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Sinapyl alcohol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876508-4DE3-344E-ABDB-0F610AC4B664}"/>
              </a:ext>
            </a:extLst>
          </p:cNvPr>
          <p:cNvSpPr txBox="1"/>
          <p:nvPr/>
        </p:nvSpPr>
        <p:spPr>
          <a:xfrm>
            <a:off x="8884129" y="3872204"/>
            <a:ext cx="2270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/>
              <a:t>p</a:t>
            </a:r>
            <a:r>
              <a:rPr lang="en-US" sz="2000" b="1" dirty="0"/>
              <a:t>-coumaryl alcohol</a:t>
            </a:r>
          </a:p>
        </p:txBody>
      </p:sp>
    </p:spTree>
    <p:extLst>
      <p:ext uri="{BB962C8B-B14F-4D97-AF65-F5344CB8AC3E}">
        <p14:creationId xmlns:p14="http://schemas.microsoft.com/office/powerpoint/2010/main" val="499969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574B5-C754-2B41-A56F-4681CDDFE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Lignin</a:t>
            </a:r>
          </a:p>
        </p:txBody>
      </p:sp>
      <p:pic>
        <p:nvPicPr>
          <p:cNvPr id="4" name="Content Placeholder 5">
            <a:extLst>
              <a:ext uri="{FF2B5EF4-FFF2-40B4-BE49-F238E27FC236}">
                <a16:creationId xmlns:a16="http://schemas.microsoft.com/office/drawing/2014/main" id="{3D65BF19-3609-614E-A120-A082FA15D2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742" y="1321906"/>
            <a:ext cx="10095109" cy="5347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029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99498-8588-E349-83EB-A3354D10C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Lignan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30F2E-5736-4B48-B30E-F122B6B86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0017"/>
            <a:ext cx="4273826" cy="3581400"/>
          </a:xfrm>
        </p:spPr>
        <p:txBody>
          <a:bodyPr>
            <a:normAutofit lnSpcReduction="10000"/>
          </a:bodyPr>
          <a:lstStyle/>
          <a:p>
            <a:r>
              <a:rPr lang="en-US" sz="2500" dirty="0"/>
              <a:t>Dimers of monomers</a:t>
            </a:r>
          </a:p>
          <a:p>
            <a:r>
              <a:rPr lang="en-US" sz="2500" dirty="0"/>
              <a:t>Coniferyl alcohol</a:t>
            </a:r>
          </a:p>
          <a:p>
            <a:r>
              <a:rPr lang="en-US" sz="2500" dirty="0"/>
              <a:t>Assumed these often formed during oxidation reaction of monomers</a:t>
            </a:r>
          </a:p>
          <a:p>
            <a:pPr lvl="1"/>
            <a:r>
              <a:rPr lang="en-US" sz="2500" dirty="0"/>
              <a:t>Radical-radical coupling</a:t>
            </a:r>
          </a:p>
          <a:p>
            <a:r>
              <a:rPr lang="en-US" sz="2500" dirty="0"/>
              <a:t>Biological activity importance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88656C-4ACA-3441-AEBC-6360A5FCFD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27" r="8078"/>
          <a:stretch/>
        </p:blipFill>
        <p:spPr>
          <a:xfrm>
            <a:off x="5416826" y="175527"/>
            <a:ext cx="6522679" cy="651688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FED896C-B574-C846-BB6D-05824B406FD6}"/>
              </a:ext>
            </a:extLst>
          </p:cNvPr>
          <p:cNvSpPr txBox="1"/>
          <p:nvPr/>
        </p:nvSpPr>
        <p:spPr>
          <a:xfrm>
            <a:off x="1371600" y="6353860"/>
            <a:ext cx="23058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Source: Wikipedia</a:t>
            </a:r>
          </a:p>
        </p:txBody>
      </p:sp>
    </p:spTree>
    <p:extLst>
      <p:ext uri="{BB962C8B-B14F-4D97-AF65-F5344CB8AC3E}">
        <p14:creationId xmlns:p14="http://schemas.microsoft.com/office/powerpoint/2010/main" val="342334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D7435-F91E-444F-A0AB-49277F751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4FA10-98E0-EB49-B4A5-969D5A0E4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90070"/>
            <a:ext cx="9601200" cy="1610139"/>
          </a:xfrm>
        </p:spPr>
        <p:txBody>
          <a:bodyPr>
            <a:normAutofit fontScale="92500" lnSpcReduction="10000"/>
          </a:bodyPr>
          <a:lstStyle/>
          <a:p>
            <a:r>
              <a:rPr lang="en-US" sz="2500" dirty="0"/>
              <a:t>Wanting to determine process and identify of radical-radical coupling of monomers</a:t>
            </a:r>
          </a:p>
          <a:p>
            <a:r>
              <a:rPr lang="en-US" sz="2500" dirty="0"/>
              <a:t>Not as easy as oxidize and couple</a:t>
            </a:r>
          </a:p>
          <a:p>
            <a:r>
              <a:rPr lang="en-US" sz="2500" dirty="0"/>
              <a:t>Pathway was not determined</a:t>
            </a:r>
          </a:p>
          <a:p>
            <a:endParaRPr lang="en-US" sz="2500" dirty="0"/>
          </a:p>
          <a:p>
            <a:endParaRPr lang="en-US" sz="2500" dirty="0"/>
          </a:p>
          <a:p>
            <a:pPr lvl="1"/>
            <a:endParaRPr lang="en-US" sz="25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491820-6BB4-F441-9E72-6D3E3D18B5F6}"/>
              </a:ext>
            </a:extLst>
          </p:cNvPr>
          <p:cNvSpPr/>
          <p:nvPr/>
        </p:nvSpPr>
        <p:spPr>
          <a:xfrm>
            <a:off x="1172816" y="4303641"/>
            <a:ext cx="2146852" cy="13020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D334BF2F-1697-9048-83EA-1FE5419D22C3}"/>
              </a:ext>
            </a:extLst>
          </p:cNvPr>
          <p:cNvSpPr/>
          <p:nvPr/>
        </p:nvSpPr>
        <p:spPr>
          <a:xfrm>
            <a:off x="3588024" y="4711144"/>
            <a:ext cx="1421296" cy="4870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BB9C4A-718B-0243-9FB5-53432509B3B5}"/>
              </a:ext>
            </a:extLst>
          </p:cNvPr>
          <p:cNvSpPr/>
          <p:nvPr/>
        </p:nvSpPr>
        <p:spPr>
          <a:xfrm>
            <a:off x="5277676" y="4303641"/>
            <a:ext cx="2146852" cy="13020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D69D14-EE58-8041-9E4E-51DC37D2F048}"/>
              </a:ext>
            </a:extLst>
          </p:cNvPr>
          <p:cNvSpPr/>
          <p:nvPr/>
        </p:nvSpPr>
        <p:spPr>
          <a:xfrm>
            <a:off x="9382536" y="4303641"/>
            <a:ext cx="2146852" cy="13020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9B7A840C-ACDE-7B4F-97A7-14227B5D9AF4}"/>
              </a:ext>
            </a:extLst>
          </p:cNvPr>
          <p:cNvSpPr/>
          <p:nvPr/>
        </p:nvSpPr>
        <p:spPr>
          <a:xfrm>
            <a:off x="7692884" y="4711144"/>
            <a:ext cx="1421296" cy="4870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9A556E-A9DD-614F-BD7E-E13AFFF21172}"/>
              </a:ext>
            </a:extLst>
          </p:cNvPr>
          <p:cNvSpPr txBox="1"/>
          <p:nvPr/>
        </p:nvSpPr>
        <p:spPr>
          <a:xfrm>
            <a:off x="1157908" y="4400654"/>
            <a:ext cx="21766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Monomers + HRP + hydrogen peroxide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0E69BC-F58B-E748-878C-BC83809F9B8A}"/>
              </a:ext>
            </a:extLst>
          </p:cNvPr>
          <p:cNvSpPr txBox="1"/>
          <p:nvPr/>
        </p:nvSpPr>
        <p:spPr>
          <a:xfrm>
            <a:off x="5476458" y="4569931"/>
            <a:ext cx="17492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HPLC analysis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E79FB80-0F2A-D045-8DC5-3ECED69957C8}"/>
              </a:ext>
            </a:extLst>
          </p:cNvPr>
          <p:cNvSpPr txBox="1"/>
          <p:nvPr/>
        </p:nvSpPr>
        <p:spPr>
          <a:xfrm>
            <a:off x="9417323" y="4423736"/>
            <a:ext cx="207727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/>
              <a:t>Array of products unable to identify</a:t>
            </a:r>
          </a:p>
        </p:txBody>
      </p:sp>
    </p:spTree>
    <p:extLst>
      <p:ext uri="{BB962C8B-B14F-4D97-AF65-F5344CB8AC3E}">
        <p14:creationId xmlns:p14="http://schemas.microsoft.com/office/powerpoint/2010/main" val="653617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3A78A6F-C241-504D-AD48-297095BFF2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9879" y="904026"/>
            <a:ext cx="7623866" cy="576102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8E0CDEF-D0AB-B848-9666-8169A6F14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563" y="161076"/>
            <a:ext cx="10336498" cy="14859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Enzymatic Oxidation of Coniferyl Alcohol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F15A85F-D52A-014F-BC74-5985F3DBBB70}"/>
              </a:ext>
            </a:extLst>
          </p:cNvPr>
          <p:cNvSpPr/>
          <p:nvPr/>
        </p:nvSpPr>
        <p:spPr>
          <a:xfrm>
            <a:off x="3498575" y="4253948"/>
            <a:ext cx="6054228" cy="1689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FCED010-46AE-074A-9E09-CCCC39183C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2402" y="1143368"/>
            <a:ext cx="3288189" cy="190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825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3A78A6F-C241-504D-AD48-297095BFF2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9879" y="904026"/>
            <a:ext cx="7623866" cy="576102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8E0CDEF-D0AB-B848-9666-8169A6F14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563" y="161076"/>
            <a:ext cx="10336498" cy="14859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Enzymatic Oxidation of Coniferyl Alcohol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FCED010-46AE-074A-9E09-CCCC39183C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2402" y="1143368"/>
            <a:ext cx="3288189" cy="190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26568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1005</TotalTime>
  <Words>357</Words>
  <Application>Microsoft Macintosh PowerPoint</Application>
  <PresentationFormat>Widescreen</PresentationFormat>
  <Paragraphs>90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Franklin Gothic Book</vt:lpstr>
      <vt:lpstr>Crop</vt:lpstr>
      <vt:lpstr>Lignin Dimers: pathway of Formation</vt:lpstr>
      <vt:lpstr>Overview</vt:lpstr>
      <vt:lpstr>Significance of Lignin Dimers (Lignan)</vt:lpstr>
      <vt:lpstr>Monomers of Lignin and Lignan</vt:lpstr>
      <vt:lpstr>Lignin</vt:lpstr>
      <vt:lpstr>Lignan</vt:lpstr>
      <vt:lpstr>Previous Process</vt:lpstr>
      <vt:lpstr>Enzymatic Oxidation of Coniferyl Alcohol</vt:lpstr>
      <vt:lpstr>Enzymatic Oxidation of Coniferyl Alcohol</vt:lpstr>
      <vt:lpstr>Standards of Dimers</vt:lpstr>
      <vt:lpstr>New approach…</vt:lpstr>
      <vt:lpstr>Lignin</vt:lpstr>
      <vt:lpstr>Enzymatic Degradation of Lignin</vt:lpstr>
      <vt:lpstr>Chemical Degradations of Lignin</vt:lpstr>
      <vt:lpstr>Chemical Degradations of Lignin</vt:lpstr>
      <vt:lpstr>Summarizing of Progress</vt:lpstr>
      <vt:lpstr>Acknowledgements</vt:lpstr>
      <vt:lpstr>General References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Biological Dimers?</dc:title>
  <dc:creator>Zelinda Taylor</dc:creator>
  <cp:lastModifiedBy>Zelinda Taylor</cp:lastModifiedBy>
  <cp:revision>1</cp:revision>
  <dcterms:created xsi:type="dcterms:W3CDTF">2020-02-12T18:21:42Z</dcterms:created>
  <dcterms:modified xsi:type="dcterms:W3CDTF">2020-02-21T16:02:25Z</dcterms:modified>
</cp:coreProperties>
</file>