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8" r:id="rId3"/>
    <p:sldId id="259" r:id="rId4"/>
    <p:sldId id="315" r:id="rId5"/>
    <p:sldId id="261" r:id="rId6"/>
    <p:sldId id="314" r:id="rId7"/>
    <p:sldId id="273" r:id="rId8"/>
    <p:sldId id="317" r:id="rId9"/>
    <p:sldId id="269" r:id="rId10"/>
    <p:sldId id="262" r:id="rId11"/>
    <p:sldId id="271" r:id="rId12"/>
    <p:sldId id="256" r:id="rId13"/>
    <p:sldId id="31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3"/>
    <p:restoredTop sz="94650"/>
  </p:normalViewPr>
  <p:slideViewPr>
    <p:cSldViewPr snapToGrid="0" snapToObjects="1">
      <p:cViewPr>
        <p:scale>
          <a:sx n="110" d="100"/>
          <a:sy n="110" d="100"/>
        </p:scale>
        <p:origin x="67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A9285-FF46-3644-8CF4-E2887E668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B1D865-654A-894B-830B-06A245EFF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DD78E-F04F-1C4F-AF7F-6F8353202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A1A5-30F1-0C44-AC21-AE7D44FAAA26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47C12-E59A-254D-B911-F73544912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69AF4-A771-2441-B99B-9999BE94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5875-2CE6-4C4B-9ED8-0804D023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1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20385-0AD5-8B4E-9140-A2BA6B7EF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39965A-0218-3D4C-A635-B15928B11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F6BAA-648D-E241-96B5-8201ECFEB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A1A5-30F1-0C44-AC21-AE7D44FAAA26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ABF50-FD03-6D48-BF11-31FA48D6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17DD1-0554-5A44-BFA0-A54B76079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5875-2CE6-4C4B-9ED8-0804D023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6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F658DD-372F-664C-9472-197F5492E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67B91-F629-E647-AA84-E3B1EA965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754F6-7A62-2745-A627-D0D3951B4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A1A5-30F1-0C44-AC21-AE7D44FAAA26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FE26B-63D6-3547-AEC8-7918315D5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97705-ABBE-2A4B-9B77-5CD6466B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5875-2CE6-4C4B-9ED8-0804D023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0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23AC6-9CF0-0B42-9907-9D6B58DD5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B8502-2040-6442-8670-503D0C602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CFE3B-113D-1141-933E-513788919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A1A5-30F1-0C44-AC21-AE7D44FAAA26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438B1-73A0-494C-A610-5B971898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39173-151B-2F47-8606-CCAE7DB99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5875-2CE6-4C4B-9ED8-0804D023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8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28DAA-2781-DA4F-81BC-4E9B8C9A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0D415-D846-9D43-8ACF-319C16429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C92EF-52A1-AF44-ADEC-BAD8A5E1B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A1A5-30F1-0C44-AC21-AE7D44FAAA26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64F9D-6438-4543-B4FF-9FC0DF1BF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FA8FC-1B02-CE40-9C5F-96357511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5875-2CE6-4C4B-9ED8-0804D023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24847-229B-B34C-85E9-6958F019F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4856D-A4B3-EF4D-958D-F91CC0E7E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95DFA-FBD1-E24D-8403-CAB459818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2ADBD-8204-5A40-92DA-971A950F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A1A5-30F1-0C44-AC21-AE7D44FAAA26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09E00-C6B1-D043-B699-E0341D03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95E9-7C88-7443-9F4B-6A0CFE5E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5875-2CE6-4C4B-9ED8-0804D023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5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6AFED-2892-F84F-A888-06A6110E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8EDBC-92A9-EA40-9CDB-9B834F01B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D8279-FD1C-AF4A-96D7-EBAB4CFA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B7FB58-02B2-5D4A-8EFE-1DAF3308F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21349D-940D-784D-95A0-FD4B5B1B4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45571D-7516-2144-ACE5-A3E4D8B0E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A1A5-30F1-0C44-AC21-AE7D44FAAA26}" type="datetimeFigureOut">
              <a:rPr lang="en-US" smtClean="0"/>
              <a:t>4/9/21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BEC8FB-F237-6142-99E3-B62189DA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394195-139E-B448-847F-54E2AC014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5875-2CE6-4C4B-9ED8-0804D023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3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23AB-33FE-E34B-A3D7-501CD8E50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DDAE0E-7AA9-1E41-A7FB-8E59A19E0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A1A5-30F1-0C44-AC21-AE7D44FAAA26}" type="datetimeFigureOut">
              <a:rPr lang="en-US" smtClean="0"/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DCC4EC-1AD5-554F-86DE-4568159C1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87559-6D70-4A41-BAD8-4C132241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5875-2CE6-4C4B-9ED8-0804D023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1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CAF7E8-957A-024D-890B-6958B846C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A1A5-30F1-0C44-AC21-AE7D44FAAA26}" type="datetimeFigureOut">
              <a:rPr lang="en-US" smtClean="0"/>
              <a:t>4/9/21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D46B7F-35FC-684D-BBCF-DA36248A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15F56-28BC-DC41-AC03-E9435C39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5875-2CE6-4C4B-9ED8-0804D023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2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3F4CE-7C1C-9349-9BE2-05478B933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73B26-3FF5-3B49-8B9D-95C5ED85D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8D1ED-7B2B-354C-8C6E-5C1AC26E7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A6CC0-AD8C-6345-8CED-3EAA0C28D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A1A5-30F1-0C44-AC21-AE7D44FAAA26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5204B-D9F7-E04A-96FE-ADC06C099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363AE-CB88-2C43-8EB0-4F2B25B9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5875-2CE6-4C4B-9ED8-0804D023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3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ABFC0-D83F-DF43-834C-1DDCBCED8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E2110F-0503-3C48-B30D-5D87099BC5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9A842-D03F-8944-9853-73978F83B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B7A9D-59F6-7C49-BFAA-EE76921B8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A1A5-30F1-0C44-AC21-AE7D44FAAA26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70E9E-4A89-4741-8535-7B6D865C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13180-D444-664F-B4ED-E3CAD8E1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5875-2CE6-4C4B-9ED8-0804D023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6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B3657B-58E1-A24D-81DE-06AF6A6CD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EC6DF-EFED-2D4B-BB55-87F625887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C2686-BF71-AE46-9147-931199823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CA1A5-30F1-0C44-AC21-AE7D44FAAA26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E75A6-418F-F54A-BF5B-B94ADBA78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8B89D-4C16-E542-8765-80F599037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75875-2CE6-4C4B-9ED8-0804D0239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6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824357"/>
            <a:ext cx="5168047" cy="2057289"/>
          </a:xfrm>
          <a:noFill/>
        </p:spPr>
        <p:txBody>
          <a:bodyPr>
            <a:normAutofit fontScale="90000"/>
          </a:bodyPr>
          <a:lstStyle/>
          <a:p>
            <a:r>
              <a:rPr lang="en-US" sz="5200" dirty="0">
                <a:cs typeface="Calibri Light"/>
              </a:rPr>
              <a:t>Analytical Testing of Cannabis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7461" y="4072045"/>
            <a:ext cx="4984813" cy="205728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b="1" dirty="0">
                <a:cs typeface="Calibri"/>
              </a:rPr>
              <a:t>Robert C. Graeff</a:t>
            </a:r>
            <a:r>
              <a:rPr lang="en-US" dirty="0">
                <a:cs typeface="Calibri"/>
              </a:rPr>
              <a:t>, Alec Hayes and Bradley E. Sturgeon</a:t>
            </a:r>
            <a:endParaRPr lang="en-US" b="1" dirty="0">
              <a:cs typeface="Calibri"/>
            </a:endParaRPr>
          </a:p>
          <a:p>
            <a:pPr algn="l"/>
            <a:endParaRPr lang="en-US" dirty="0">
              <a:cs typeface="Calibri"/>
            </a:endParaRPr>
          </a:p>
          <a:p>
            <a:pPr algn="l"/>
            <a:r>
              <a:rPr lang="en-US" dirty="0"/>
              <a:t>Monmouth College Chemistry</a:t>
            </a:r>
          </a:p>
        </p:txBody>
      </p:sp>
      <p:pic>
        <p:nvPicPr>
          <p:cNvPr id="5" name="Picture 5" descr="A close up of a leaf&#10;&#10;Description automatically generated">
            <a:extLst>
              <a:ext uri="{FF2B5EF4-FFF2-40B4-BE49-F238E27FC236}">
                <a16:creationId xmlns:a16="http://schemas.microsoft.com/office/drawing/2014/main" id="{ACB5443E-8778-4180-8E52-F365BF82A7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6" r="2027"/>
          <a:stretch/>
        </p:blipFill>
        <p:spPr>
          <a:xfrm>
            <a:off x="0" y="-2149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CF8133-1D07-9042-81DC-DB5017D22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66" y="1053297"/>
            <a:ext cx="10207698" cy="54252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795420-93F2-4374-ACFB-41C2F360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502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Data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49F2F-CB9A-5F4E-A45F-7FF6EE2868E4}"/>
              </a:ext>
            </a:extLst>
          </p:cNvPr>
          <p:cNvSpPr txBox="1"/>
          <p:nvPr/>
        </p:nvSpPr>
        <p:spPr>
          <a:xfrm>
            <a:off x="5320496" y="1176929"/>
            <a:ext cx="155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B25CE1-4BA4-2547-8147-B1821DD398C3}"/>
              </a:ext>
            </a:extLst>
          </p:cNvPr>
          <p:cNvSpPr txBox="1"/>
          <p:nvPr/>
        </p:nvSpPr>
        <p:spPr>
          <a:xfrm>
            <a:off x="5320496" y="3535065"/>
            <a:ext cx="111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B6491B-2310-DF43-B510-AEFBE1B1EEE4}"/>
              </a:ext>
            </a:extLst>
          </p:cNvPr>
          <p:cNvSpPr txBox="1"/>
          <p:nvPr/>
        </p:nvSpPr>
        <p:spPr>
          <a:xfrm>
            <a:off x="6593711" y="1543054"/>
            <a:ext cx="3117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CBD Hemp sample (BS)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34BEE7-C20C-9B42-A108-7DB3E214B982}"/>
              </a:ext>
            </a:extLst>
          </p:cNvPr>
          <p:cNvSpPr txBox="1"/>
          <p:nvPr/>
        </p:nvSpPr>
        <p:spPr>
          <a:xfrm>
            <a:off x="6748041" y="3996730"/>
            <a:ext cx="234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CBD_STD</a:t>
            </a:r>
          </a:p>
        </p:txBody>
      </p:sp>
    </p:spTree>
    <p:extLst>
      <p:ext uri="{BB962C8B-B14F-4D97-AF65-F5344CB8AC3E}">
        <p14:creationId xmlns:p14="http://schemas.microsoft.com/office/powerpoint/2010/main" val="2392106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2011E-3127-7547-A75B-5BB3DCF1F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Peaks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40CECB-5612-5440-A44A-EC01D4CBD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83" y="1205715"/>
            <a:ext cx="9272973" cy="554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93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6657AA-276E-BD44-B5CF-BD645983BEF5}"/>
              </a:ext>
            </a:extLst>
          </p:cNvPr>
          <p:cNvSpPr txBox="1"/>
          <p:nvPr/>
        </p:nvSpPr>
        <p:spPr>
          <a:xfrm>
            <a:off x="574158" y="382772"/>
            <a:ext cx="1066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Research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620224-B332-6645-B80A-4797CA13FFCF}"/>
              </a:ext>
            </a:extLst>
          </p:cNvPr>
          <p:cNvSpPr txBox="1"/>
          <p:nvPr/>
        </p:nvSpPr>
        <p:spPr>
          <a:xfrm>
            <a:off x="765544" y="1786270"/>
            <a:ext cx="106219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decarboxylation of </a:t>
            </a:r>
            <a:r>
              <a:rPr lang="en-US" dirty="0" err="1"/>
              <a:t>CBDa</a:t>
            </a:r>
            <a:r>
              <a:rPr lang="en-US" dirty="0"/>
              <a:t> to CBD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Development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AECB748-CBD0-A543-A727-5027676E7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8" y="2164177"/>
            <a:ext cx="929640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579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824357"/>
            <a:ext cx="5168047" cy="2057289"/>
          </a:xfrm>
          <a:noFill/>
        </p:spPr>
        <p:txBody>
          <a:bodyPr>
            <a:normAutofit fontScale="90000"/>
          </a:bodyPr>
          <a:lstStyle/>
          <a:p>
            <a:r>
              <a:rPr lang="en-US" sz="5200" dirty="0">
                <a:cs typeface="Calibri Light"/>
              </a:rPr>
              <a:t>Analytical Testing of Cannabis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7461" y="4072045"/>
            <a:ext cx="4984813" cy="205728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b="1" dirty="0">
                <a:cs typeface="Calibri"/>
              </a:rPr>
              <a:t>Robert C. Graeff</a:t>
            </a:r>
            <a:r>
              <a:rPr lang="en-US" dirty="0">
                <a:cs typeface="Calibri"/>
              </a:rPr>
              <a:t>, Alec Hayes and Bradley E. Sturgeon</a:t>
            </a:r>
            <a:endParaRPr lang="en-US" b="1" dirty="0">
              <a:cs typeface="Calibri"/>
            </a:endParaRPr>
          </a:p>
          <a:p>
            <a:pPr algn="l"/>
            <a:endParaRPr lang="en-US" dirty="0">
              <a:cs typeface="Calibri"/>
            </a:endParaRPr>
          </a:p>
          <a:p>
            <a:pPr algn="l"/>
            <a:r>
              <a:rPr lang="en-US" dirty="0"/>
              <a:t>Monmouth College Chemistry</a:t>
            </a:r>
          </a:p>
        </p:txBody>
      </p:sp>
      <p:pic>
        <p:nvPicPr>
          <p:cNvPr id="5" name="Picture 5" descr="A close up of a leaf&#10;&#10;Description automatically generated">
            <a:extLst>
              <a:ext uri="{FF2B5EF4-FFF2-40B4-BE49-F238E27FC236}">
                <a16:creationId xmlns:a16="http://schemas.microsoft.com/office/drawing/2014/main" id="{ACB5443E-8778-4180-8E52-F365BF82A7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6" r="2027"/>
          <a:stretch/>
        </p:blipFill>
        <p:spPr>
          <a:xfrm>
            <a:off x="0" y="-2149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3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60B13C-7C05-4FB5-8F84-1E6F7636E624}"/>
              </a:ext>
            </a:extLst>
          </p:cNvPr>
          <p:cNvSpPr txBox="1"/>
          <p:nvPr/>
        </p:nvSpPr>
        <p:spPr>
          <a:xfrm>
            <a:off x="698740" y="554966"/>
            <a:ext cx="789029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>
                <a:cs typeface="Calibri"/>
              </a:rPr>
              <a:t>Analytical Testing of Cannabis</a:t>
            </a:r>
            <a:endParaRPr lang="en-US" sz="4400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16408-3833-BE47-A6BD-336D1E307FC9}"/>
              </a:ext>
            </a:extLst>
          </p:cNvPr>
          <p:cNvSpPr txBox="1"/>
          <p:nvPr/>
        </p:nvSpPr>
        <p:spPr>
          <a:xfrm>
            <a:off x="936702" y="1839951"/>
            <a:ext cx="976846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Why is it important to test Cannabis? 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Cannabinoids are bioactive</a:t>
            </a:r>
          </a:p>
          <a:p>
            <a:endParaRPr lang="en-US" sz="2800" dirty="0"/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Correct dosages for medicinal 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Validate THC is not present in products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651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D283B-78A0-4578-B059-F3E43C86C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 panose="020F0302020204030204"/>
              </a:rPr>
              <a:t>Analytical Testing of Cannabis</a:t>
            </a:r>
            <a:endParaRPr lang="en-US" dirty="0">
              <a:cs typeface="Calibri Light" panose="020F03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0338F9-FE44-2F49-B221-A8B977B5E859}"/>
              </a:ext>
            </a:extLst>
          </p:cNvPr>
          <p:cNvSpPr txBox="1"/>
          <p:nvPr/>
        </p:nvSpPr>
        <p:spPr>
          <a:xfrm>
            <a:off x="624631" y="1921301"/>
            <a:ext cx="78168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Why is it important to analytically test Cannabis?</a:t>
            </a:r>
          </a:p>
          <a:p>
            <a:endParaRPr lang="en-US" sz="2800"/>
          </a:p>
          <a:p>
            <a:endParaRPr lang="en-US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Farmers growing Hemp fibers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There are different laws for Marijuana and Hemp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Isolate standards and develop methods of analysis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89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531E1-960D-D84E-99EA-FB8886570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517"/>
            <a:ext cx="10515600" cy="677544"/>
          </a:xfrm>
        </p:spPr>
        <p:txBody>
          <a:bodyPr>
            <a:normAutofit fontScale="90000"/>
          </a:bodyPr>
          <a:lstStyle/>
          <a:p>
            <a:r>
              <a:rPr lang="en-US" dirty="0"/>
              <a:t>Structures of Cannabinoids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FFA5E01-37F2-C84B-A535-9CBC3CDA9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79" y="1147194"/>
            <a:ext cx="3840126" cy="203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A066A470-944A-A94E-A18B-A265F724E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232" y="4242330"/>
            <a:ext cx="3721098" cy="213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B37F9A-4EB1-864D-ACE0-4B87E79A8169}"/>
              </a:ext>
            </a:extLst>
          </p:cNvPr>
          <p:cNvSpPr txBox="1"/>
          <p:nvPr/>
        </p:nvSpPr>
        <p:spPr>
          <a:xfrm>
            <a:off x="2387326" y="831631"/>
            <a:ext cx="223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CBD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D6DC42-2F05-DC49-A621-820E04A11818}"/>
              </a:ext>
            </a:extLst>
          </p:cNvPr>
          <p:cNvSpPr txBox="1"/>
          <p:nvPr/>
        </p:nvSpPr>
        <p:spPr>
          <a:xfrm>
            <a:off x="896299" y="3293698"/>
            <a:ext cx="305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Cannabidiol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ABD425-99F6-C245-B57D-BCEE5F7EDEE5}"/>
              </a:ext>
            </a:extLst>
          </p:cNvPr>
          <p:cNvSpPr txBox="1"/>
          <p:nvPr/>
        </p:nvSpPr>
        <p:spPr>
          <a:xfrm>
            <a:off x="1896919" y="3873258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CBDa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40532B-E59F-D74B-95CF-3CCA0CCAC371}"/>
              </a:ext>
            </a:extLst>
          </p:cNvPr>
          <p:cNvSpPr txBox="1"/>
          <p:nvPr/>
        </p:nvSpPr>
        <p:spPr>
          <a:xfrm>
            <a:off x="838200" y="6396573"/>
            <a:ext cx="2819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Cannabidiolic</a:t>
            </a:r>
            <a:r>
              <a:rPr lang="en-US" dirty="0"/>
              <a:t> Acid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C445E5-EB85-AA48-A0C7-D7DC623A32E3}"/>
              </a:ext>
            </a:extLst>
          </p:cNvPr>
          <p:cNvSpPr txBox="1"/>
          <p:nvPr/>
        </p:nvSpPr>
        <p:spPr>
          <a:xfrm>
            <a:off x="8783781" y="831631"/>
            <a:ext cx="210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F23AFB-9E66-0748-822D-A296689AE7BC}"/>
              </a:ext>
            </a:extLst>
          </p:cNvPr>
          <p:cNvSpPr txBox="1"/>
          <p:nvPr/>
        </p:nvSpPr>
        <p:spPr>
          <a:xfrm>
            <a:off x="8783782" y="4218141"/>
            <a:ext cx="291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THCa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7DF917-90E0-4843-9EA1-43AB25D8635C}"/>
              </a:ext>
            </a:extLst>
          </p:cNvPr>
          <p:cNvSpPr txBox="1"/>
          <p:nvPr/>
        </p:nvSpPr>
        <p:spPr>
          <a:xfrm>
            <a:off x="7712782" y="6342705"/>
            <a:ext cx="3380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Tetrahydrocannabinol acid</a:t>
            </a: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DCC69A54-F7A9-9C44-BE6D-2B126475F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058" y="1143315"/>
            <a:ext cx="3721098" cy="204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32D306-9F2F-2243-A631-A26C8F03D957}"/>
              </a:ext>
            </a:extLst>
          </p:cNvPr>
          <p:cNvSpPr txBox="1"/>
          <p:nvPr/>
        </p:nvSpPr>
        <p:spPr>
          <a:xfrm>
            <a:off x="7177232" y="3429000"/>
            <a:ext cx="35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Tetrahydrocannabidiol</a:t>
            </a:r>
            <a:endParaRPr lang="en-US" dirty="0"/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155EEA4D-DC0B-FB45-A348-645A181DD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04" y="4292897"/>
            <a:ext cx="3721097" cy="202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104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1FEB-C769-43B0-A72F-3695511C5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Hemp vs. Marijuana </a:t>
            </a:r>
          </a:p>
        </p:txBody>
      </p:sp>
      <p:pic>
        <p:nvPicPr>
          <p:cNvPr id="4" name="Picture 2" descr="Missouri Begins Testing Medical Marijuana, Expected To Hit Dispensary  Shelves Soon | St. Louis Public Radio">
            <a:extLst>
              <a:ext uri="{FF2B5EF4-FFF2-40B4-BE49-F238E27FC236}">
                <a16:creationId xmlns:a16="http://schemas.microsoft.com/office/drawing/2014/main" id="{A0C50383-F427-8348-86FC-7A92E76ED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275" y="1321356"/>
            <a:ext cx="3359525" cy="22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w Hemp Fibre Is Produced - Hemp Gazette">
            <a:extLst>
              <a:ext uri="{FF2B5EF4-FFF2-40B4-BE49-F238E27FC236}">
                <a16:creationId xmlns:a16="http://schemas.microsoft.com/office/drawing/2014/main" id="{1572FB07-96D9-6A47-8F69-F70349B9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275" y="4247995"/>
            <a:ext cx="3393940" cy="22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83EB63-A305-1145-A5C3-7DFB39CBAFAB}"/>
              </a:ext>
            </a:extLst>
          </p:cNvPr>
          <p:cNvSpPr txBox="1"/>
          <p:nvPr/>
        </p:nvSpPr>
        <p:spPr>
          <a:xfrm>
            <a:off x="2093108" y="1530695"/>
            <a:ext cx="5901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	if THC &gt; 0.3 wt%	       Marijuana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FE593A-D88F-2842-9DC9-8347E1B50873}"/>
              </a:ext>
            </a:extLst>
          </p:cNvPr>
          <p:cNvSpPr txBox="1"/>
          <p:nvPr/>
        </p:nvSpPr>
        <p:spPr>
          <a:xfrm>
            <a:off x="2038689" y="5021451"/>
            <a:ext cx="5602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	</a:t>
            </a:r>
            <a:r>
              <a:rPr lang="en-US" sz="2400" dirty="0"/>
              <a:t>if THC &lt; 0.3 wt%		Hemp</a:t>
            </a:r>
          </a:p>
          <a:p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72BA13-7B13-1E4E-8F01-DDB3A79A1410}"/>
              </a:ext>
            </a:extLst>
          </p:cNvPr>
          <p:cNvSpPr txBox="1"/>
          <p:nvPr/>
        </p:nvSpPr>
        <p:spPr>
          <a:xfrm>
            <a:off x="419735" y="2760589"/>
            <a:ext cx="2664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Medicinal use:</a:t>
            </a:r>
          </a:p>
          <a:p>
            <a:r>
              <a:rPr lang="en-US" sz="2400" dirty="0"/>
              <a:t>THC &gt; 0.3 wt%</a:t>
            </a:r>
          </a:p>
          <a:p>
            <a:r>
              <a:rPr lang="en-US" sz="2400" dirty="0"/>
              <a:t>CBD: THC &lt; 0.3 wt%</a:t>
            </a:r>
          </a:p>
          <a:p>
            <a:r>
              <a:rPr lang="en-US" sz="2400" dirty="0"/>
              <a:t>CBG: THC &lt; 0.3 wt%</a:t>
            </a:r>
          </a:p>
          <a:p>
            <a:r>
              <a:rPr lang="en-US" sz="2400" dirty="0"/>
              <a:t>CBN: THC &lt; 0.3 wt%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840B5A-D3C2-794C-B83B-F54CC05DD11F}"/>
              </a:ext>
            </a:extLst>
          </p:cNvPr>
          <p:cNvSpPr txBox="1"/>
          <p:nvPr/>
        </p:nvSpPr>
        <p:spPr>
          <a:xfrm>
            <a:off x="4197726" y="2760589"/>
            <a:ext cx="2664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Plant material use: </a:t>
            </a:r>
          </a:p>
          <a:p>
            <a:r>
              <a:rPr lang="en-US" sz="2400" dirty="0"/>
              <a:t>	Hemp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16513E18-C8A8-4B49-9E01-725B03D23C35}"/>
              </a:ext>
            </a:extLst>
          </p:cNvPr>
          <p:cNvSpPr/>
          <p:nvPr/>
        </p:nvSpPr>
        <p:spPr>
          <a:xfrm>
            <a:off x="5240593" y="1901514"/>
            <a:ext cx="978408" cy="484632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8FFF07C-DC61-6B40-BD57-5B6A022A803E}"/>
              </a:ext>
            </a:extLst>
          </p:cNvPr>
          <p:cNvSpPr/>
          <p:nvPr/>
        </p:nvSpPr>
        <p:spPr>
          <a:xfrm>
            <a:off x="5329083" y="5345191"/>
            <a:ext cx="978408" cy="48603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9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7A550-C81E-48ED-ACE4-A673D474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High Performance Liquid Chromatography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HPLC and Method Development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5A80AA-A5BA-AE4D-973D-5C7E6FEB7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13" y="1493185"/>
            <a:ext cx="9576661" cy="499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32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8135EBA-B3A3-4F88-BCB1-D0C8E63F4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551406E-05CC-4445-9609-3E253925D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A5985-CB88-F640-9194-DBEB550AC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892040"/>
            <a:ext cx="3767328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900" dirty="0">
                <a:solidFill>
                  <a:schemeClr val="bg1"/>
                </a:solidFill>
              </a:rPr>
              <a:t>Method</a:t>
            </a:r>
          </a:p>
        </p:txBody>
      </p:sp>
      <p:pic>
        <p:nvPicPr>
          <p:cNvPr id="1028" name="Picture 4" descr="Amazon.com: Kozo Best Herb Grinder [Upgraded Version]. Large 4 Piece, 2.5&quot;  Black Aluminium: Kitchen &amp; Dining">
            <a:extLst>
              <a:ext uri="{FF2B5EF4-FFF2-40B4-BE49-F238E27FC236}">
                <a16:creationId xmlns:a16="http://schemas.microsoft.com/office/drawing/2014/main" id="{FA74A818-F486-174A-9C77-4239E65E7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2907" y="980814"/>
            <a:ext cx="2118978" cy="269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B9683CF-0DA1-46CF-ACAC-D8EE1B15B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7177" y="1347782"/>
            <a:ext cx="0" cy="18288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8ABA2726-AA47-0C4D-BA37-BB77341CE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5492" y="920161"/>
            <a:ext cx="2812075" cy="281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2AE770B-9BD5-45F7-9DD4-D3FFD62FE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349484"/>
            <a:ext cx="0" cy="18288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annabis Bud by PixelSquid360 on Envato Elements">
            <a:extLst>
              <a:ext uri="{FF2B5EF4-FFF2-40B4-BE49-F238E27FC236}">
                <a16:creationId xmlns:a16="http://schemas.microsoft.com/office/drawing/2014/main" id="{EB60EA54-2DD8-EE43-9C22-3AD2C4EFC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" r="8517" b="1"/>
          <a:stretch/>
        </p:blipFill>
        <p:spPr bwMode="auto">
          <a:xfrm>
            <a:off x="265204" y="605783"/>
            <a:ext cx="2739915" cy="317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4A55763-CE5D-4A9B-A9F7-982C80007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13824" y="1349484"/>
            <a:ext cx="0" cy="18288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876980-CC85-7A4E-B54D-2E41C83D9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7950" y="838827"/>
            <a:ext cx="2974745" cy="297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E4DDBE7-307B-40B1-B6B5-5B376C16D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39665" y="5097939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C54EFE2-5445-7541-B6D7-A79B674A2FB0}"/>
              </a:ext>
            </a:extLst>
          </p:cNvPr>
          <p:cNvSpPr txBox="1"/>
          <p:nvPr/>
        </p:nvSpPr>
        <p:spPr>
          <a:xfrm>
            <a:off x="5152684" y="4794386"/>
            <a:ext cx="6523249" cy="1638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“Analysis of 17 Cannabinoids in Hemp and Cannabis.” Sigma, </a:t>
            </a:r>
            <a:r>
              <a:rPr lang="en-US" sz="2000" dirty="0" err="1">
                <a:solidFill>
                  <a:schemeClr val="bg1"/>
                </a:solidFill>
              </a:rPr>
              <a:t>www.sigmaaldrich.com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60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09C2A-CAA8-C145-AB58-03992D6CC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2" y="5619823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900" dirty="0"/>
              <a:t>Method</a:t>
            </a:r>
            <a:br>
              <a:rPr lang="en-US" sz="1400" dirty="0"/>
            </a:br>
            <a:r>
              <a:rPr lang="en-US" sz="1400" dirty="0"/>
              <a:t>“Analysis of 17 Cannabinoids in Hemp and Cannabis.” Sigma, </a:t>
            </a:r>
            <a:r>
              <a:rPr lang="en-US" sz="1400" dirty="0" err="1"/>
              <a:t>www.sigmaaldrich.com</a:t>
            </a:r>
            <a:r>
              <a:rPr lang="en-US" sz="1400" dirty="0"/>
              <a:t>/technical-documents/articles/analytical/food-beverage/</a:t>
            </a:r>
            <a:r>
              <a:rPr lang="en-US" sz="1400" dirty="0" err="1"/>
              <a:t>analysis-of-cannabinoids.html?utm_campaign</a:t>
            </a:r>
            <a:r>
              <a:rPr lang="en-US" sz="1400" dirty="0"/>
              <a:t>=AP_AA_MS_2020079018_50931_Cannabis-Potency-Workflow.</a:t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9" name="Picture 8" descr="A picture containing indoor, cluttered, miller&#10;&#10;Description automatically generated">
            <a:extLst>
              <a:ext uri="{FF2B5EF4-FFF2-40B4-BE49-F238E27FC236}">
                <a16:creationId xmlns:a16="http://schemas.microsoft.com/office/drawing/2014/main" id="{5B39A6FA-5C5E-1A46-B4D6-74F4FCE35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131" y="951696"/>
            <a:ext cx="5403769" cy="4137232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B3C57D2-3BE3-5E45-892A-FEF8E2101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3685502" y="1812457"/>
            <a:ext cx="4471727" cy="146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desk with a computer in an office&#10;&#10;Description automatically generated">
            <a:extLst>
              <a:ext uri="{FF2B5EF4-FFF2-40B4-BE49-F238E27FC236}">
                <a16:creationId xmlns:a16="http://schemas.microsoft.com/office/drawing/2014/main" id="{E7A3442A-FFBC-F64E-8DE4-97C9AB1E1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9" r="1" b="18272"/>
          <a:stretch/>
        </p:blipFill>
        <p:spPr bwMode="auto">
          <a:xfrm>
            <a:off x="7369205" y="307730"/>
            <a:ext cx="4716150" cy="546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108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5F5B7F-70BF-4E45-B48D-9FB4A7F9B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2" y="1085167"/>
            <a:ext cx="9950016" cy="52810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94FCCF-1BE6-4240-9B89-CC344F7E5BE6}"/>
              </a:ext>
            </a:extLst>
          </p:cNvPr>
          <p:cNvSpPr txBox="1"/>
          <p:nvPr/>
        </p:nvSpPr>
        <p:spPr>
          <a:xfrm>
            <a:off x="681925" y="449451"/>
            <a:ext cx="10631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CBD Hemp sample (BS) Galena IL </a:t>
            </a:r>
          </a:p>
        </p:txBody>
      </p:sp>
    </p:spTree>
    <p:extLst>
      <p:ext uri="{BB962C8B-B14F-4D97-AF65-F5344CB8AC3E}">
        <p14:creationId xmlns:p14="http://schemas.microsoft.com/office/powerpoint/2010/main" val="3588329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25976</TotalTime>
  <Words>274</Words>
  <Application>Microsoft Macintosh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Tw Cen MT</vt:lpstr>
      <vt:lpstr>Office Theme</vt:lpstr>
      <vt:lpstr>Analytical Testing of Cannabis</vt:lpstr>
      <vt:lpstr>PowerPoint Presentation</vt:lpstr>
      <vt:lpstr>Analytical Testing of Cannabis</vt:lpstr>
      <vt:lpstr>Structures of Cannabinoids </vt:lpstr>
      <vt:lpstr>Hemp vs. Marijuana </vt:lpstr>
      <vt:lpstr>High Performance Liquid Chromatography HPLC and Method Development</vt:lpstr>
      <vt:lpstr>Method</vt:lpstr>
      <vt:lpstr>Method “Analysis of 17 Cannabinoids in Hemp and Cannabis.” Sigma, www.sigmaaldrich.com/technical-documents/articles/analytical/food-beverage/analysis-of-cannabinoids.html?utm_campaign=AP_AA_MS_2020079018_50931_Cannabis-Potency-Workflow. </vt:lpstr>
      <vt:lpstr>PowerPoint Presentation</vt:lpstr>
      <vt:lpstr>Data </vt:lpstr>
      <vt:lpstr>Other Peaks</vt:lpstr>
      <vt:lpstr>PowerPoint Presentation</vt:lpstr>
      <vt:lpstr>Analytical Testing of Cannabis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Analytical Testing of Cannabis</dc:title>
  <dc:creator>Graeff, Robert Connor</dc:creator>
  <cp:lastModifiedBy>Graeff, Robert Connor</cp:lastModifiedBy>
  <cp:revision>24</cp:revision>
  <dcterms:created xsi:type="dcterms:W3CDTF">2021-04-09T17:28:30Z</dcterms:created>
  <dcterms:modified xsi:type="dcterms:W3CDTF">2021-04-27T18:25:04Z</dcterms:modified>
</cp:coreProperties>
</file>