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6" r:id="rId4"/>
    <p:sldId id="265" r:id="rId5"/>
    <p:sldId id="272" r:id="rId6"/>
    <p:sldId id="277" r:id="rId7"/>
    <p:sldId id="274" r:id="rId8"/>
    <p:sldId id="281" r:id="rId9"/>
    <p:sldId id="284" r:id="rId10"/>
    <p:sldId id="276" r:id="rId11"/>
    <p:sldId id="278" r:id="rId12"/>
    <p:sldId id="269" r:id="rId13"/>
    <p:sldId id="273" r:id="rId14"/>
    <p:sldId id="262" r:id="rId15"/>
    <p:sldId id="264" r:id="rId16"/>
    <p:sldId id="270" r:id="rId17"/>
    <p:sldId id="283" r:id="rId18"/>
    <p:sldId id="282" r:id="rId19"/>
    <p:sldId id="279" r:id="rId20"/>
    <p:sldId id="25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A5C362-E01D-4D08-A805-E0C3E45DBA19}">
          <p14:sldIdLst>
            <p14:sldId id="256"/>
            <p14:sldId id="260"/>
            <p14:sldId id="266"/>
            <p14:sldId id="265"/>
            <p14:sldId id="272"/>
            <p14:sldId id="277"/>
            <p14:sldId id="274"/>
            <p14:sldId id="281"/>
            <p14:sldId id="284"/>
            <p14:sldId id="276"/>
            <p14:sldId id="278"/>
            <p14:sldId id="269"/>
            <p14:sldId id="273"/>
          </p14:sldIdLst>
        </p14:section>
        <p14:section name="Unused Slides" id="{3B8D7BFD-8E37-4226-83A4-DED6717074BC}">
          <p14:sldIdLst>
            <p14:sldId id="262"/>
            <p14:sldId id="264"/>
            <p14:sldId id="270"/>
            <p14:sldId id="283"/>
            <p14:sldId id="282"/>
            <p14:sldId id="279"/>
            <p14:sldId id="25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416" autoAdjust="0"/>
  </p:normalViewPr>
  <p:slideViewPr>
    <p:cSldViewPr snapToGrid="0">
      <p:cViewPr>
        <p:scale>
          <a:sx n="100" d="100"/>
          <a:sy n="100" d="100"/>
        </p:scale>
        <p:origin x="456" y="-1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1D77-AE08-49E5-9BEC-5C40FD618F0D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F958-C797-40C7-939E-047EB7EC9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5A65-A08E-4C83-A93B-264D7873B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4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5A65-A08E-4C83-A93B-264D7873B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F958-C797-40C7-939E-047EB7EC9D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F958-C797-40C7-939E-047EB7EC9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F958-C797-40C7-939E-047EB7EC9D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intermediates could be present simultaneously, but only see the one peak. In rebuttal to increase of peak intensity with increasing potential: as the potential increases, the rate also increases, so it could be that the rate of the superoxide intermediate just increases at a faster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F958-C797-40C7-939E-047EB7EC9D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5A65-A08E-4C83-A93B-264D7873B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just delete the CV comparison???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F958-C797-40C7-939E-047EB7EC9D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C5A65-A08E-4C83-A93B-264D7873B8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11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18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18331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advTm="18331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5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D2E8-5201-4376-92E9-C772FE81A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022" y="1333286"/>
            <a:ext cx="8779956" cy="2043167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Mechanistic Study of intermediates in the water oxidation pathway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F4F18-2BBF-4A5C-9DD1-56690F9DD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945357"/>
            <a:ext cx="8676222" cy="1473318"/>
          </a:xfrm>
        </p:spPr>
        <p:txBody>
          <a:bodyPr/>
          <a:lstStyle/>
          <a:p>
            <a:r>
              <a:rPr lang="en-US" b="1" cap="none" dirty="0"/>
              <a:t>By: Seth Croslow</a:t>
            </a:r>
          </a:p>
          <a:p>
            <a:r>
              <a:rPr lang="en-US" cap="none" dirty="0"/>
              <a:t>Mentor: Chaochao Lang</a:t>
            </a:r>
          </a:p>
          <a:p>
            <a:r>
              <a:rPr lang="en-US" cap="none" dirty="0"/>
              <a:t>PI: Dr. Dunwei Wang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D5F498-98FB-4E02-80D9-90EEFC42AD2F}"/>
              </a:ext>
            </a:extLst>
          </p:cNvPr>
          <p:cNvCxnSpPr>
            <a:cxnSpLocks/>
          </p:cNvCxnSpPr>
          <p:nvPr/>
        </p:nvCxnSpPr>
        <p:spPr>
          <a:xfrm>
            <a:off x="1757889" y="4419965"/>
            <a:ext cx="8706488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8FEEB80A-0A1E-49EB-98F6-D91BCDB3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5019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</a:t>
            </a:fld>
            <a:endParaRPr lang="en-US" sz="1200" dirty="0"/>
          </a:p>
        </p:txBody>
      </p:sp>
      <p:pic>
        <p:nvPicPr>
          <p:cNvPr id="1028" name="Picture 4" descr="Image result for boston college logo">
            <a:extLst>
              <a:ext uri="{FF2B5EF4-FFF2-40B4-BE49-F238E27FC236}">
                <a16:creationId xmlns:a16="http://schemas.microsoft.com/office/drawing/2014/main" id="{6DE55A8D-BFD9-4749-BCFC-414F9860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89" y="4723460"/>
            <a:ext cx="1863952" cy="18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nmouth college logo">
            <a:extLst>
              <a:ext uri="{FF2B5EF4-FFF2-40B4-BE49-F238E27FC236}">
                <a16:creationId xmlns:a16="http://schemas.microsoft.com/office/drawing/2014/main" id="{895DC378-4A60-4F7F-8924-BF327F404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7844" r="12561" b="17076"/>
          <a:stretch/>
        </p:blipFill>
        <p:spPr bwMode="auto">
          <a:xfrm>
            <a:off x="8444036" y="4658395"/>
            <a:ext cx="1990075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1915"/>
      </p:ext>
    </p:extLst>
  </p:cSld>
  <p:clrMapOvr>
    <a:masterClrMapping/>
  </p:clrMapOvr>
  <p:transition advTm="19814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72" y="761003"/>
            <a:ext cx="8229600" cy="433552"/>
          </a:xfrm>
        </p:spPr>
        <p:txBody>
          <a:bodyPr>
            <a:noAutofit/>
          </a:bodyPr>
          <a:lstStyle/>
          <a:p>
            <a:r>
              <a:rPr lang="en-US" sz="2900"/>
              <a:t>Summary</a:t>
            </a:r>
            <a:endParaRPr lang="en-US" sz="2900" baseline="30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3E209-1CDC-40AF-9E98-9C25B54AC807}"/>
              </a:ext>
            </a:extLst>
          </p:cNvPr>
          <p:cNvSpPr txBox="1"/>
          <p:nvPr/>
        </p:nvSpPr>
        <p:spPr>
          <a:xfrm>
            <a:off x="1337571" y="1606437"/>
            <a:ext cx="10311429" cy="372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Steady state measurements: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Increased dependence on water as potential increased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Mechanism switch from IMOC to WHAA?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FTIR data: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Co-O-O-Co intermediate at high potentials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presence of the Co-O-OH intermediate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Possible decrease in Co-O-O-Co peak in reduced water activity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FTIR data does not currently prove or disprove the mechanism switch hypothesis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27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627">
        <p:fade/>
      </p:transition>
    </mc:Choice>
    <mc:Fallback>
      <p:transition spd="med" advTm="36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72" y="761003"/>
            <a:ext cx="8229600" cy="433552"/>
          </a:xfrm>
        </p:spPr>
        <p:txBody>
          <a:bodyPr>
            <a:noAutofit/>
          </a:bodyPr>
          <a:lstStyle/>
          <a:p>
            <a:r>
              <a:rPr lang="en-US" sz="2900" dirty="0"/>
              <a:t>Future Plans</a:t>
            </a:r>
            <a:endParaRPr lang="en-US" sz="2900" baseline="30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3E209-1CDC-40AF-9E98-9C25B54AC807}"/>
              </a:ext>
            </a:extLst>
          </p:cNvPr>
          <p:cNvSpPr txBox="1"/>
          <p:nvPr/>
        </p:nvSpPr>
        <p:spPr>
          <a:xfrm>
            <a:off x="1337572" y="1605141"/>
            <a:ext cx="10107298" cy="307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Electrochemical Quartz Crystal Microbalance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Quantify water adsorption on catalyst during steady state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FTIR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Perform additional water-in-salt experiments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Try to reduce the effect of phosphate bands</a:t>
            </a:r>
          </a:p>
        </p:txBody>
      </p:sp>
    </p:spTree>
    <p:extLst>
      <p:ext uri="{BB962C8B-B14F-4D97-AF65-F5344CB8AC3E}">
        <p14:creationId xmlns:p14="http://schemas.microsoft.com/office/powerpoint/2010/main" val="462069383"/>
      </p:ext>
    </p:extLst>
  </p:cSld>
  <p:clrMapOvr>
    <a:masterClrMapping/>
  </p:clrMapOvr>
  <p:transition advTm="7824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76759"/>
          </a:xfrm>
        </p:spPr>
        <p:txBody>
          <a:bodyPr>
            <a:normAutofit/>
          </a:bodyPr>
          <a:lstStyle/>
          <a:p>
            <a:r>
              <a:rPr lang="en-US" dirty="0"/>
              <a:t>Acknowledgements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FB7ABB7-2509-482F-B8E8-7989419F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554997"/>
            <a:ext cx="9804190" cy="4522527"/>
          </a:xfrm>
        </p:spPr>
        <p:txBody>
          <a:bodyPr/>
          <a:lstStyle/>
          <a:p>
            <a:r>
              <a:rPr lang="en-US" sz="2400" cap="none" dirty="0"/>
              <a:t>Chaochao Lang</a:t>
            </a:r>
          </a:p>
          <a:p>
            <a:r>
              <a:rPr lang="en-US" sz="2400" cap="none" dirty="0"/>
              <a:t>Jingyi Li</a:t>
            </a:r>
          </a:p>
          <a:p>
            <a:r>
              <a:rPr lang="en-US" sz="2400" cap="none" dirty="0"/>
              <a:t>Dr. Dunwei Wang</a:t>
            </a:r>
          </a:p>
          <a:p>
            <a:r>
              <a:rPr lang="en-US" sz="2400" cap="none" dirty="0"/>
              <a:t>Boston College REU Program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B3080-AA29-4CF3-84F5-BBD23D59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12</a:t>
            </a:fld>
            <a:endParaRPr lang="en-US" sz="1200" dirty="0"/>
          </a:p>
        </p:txBody>
      </p:sp>
      <p:pic>
        <p:nvPicPr>
          <p:cNvPr id="2050" name="Picture 2" descr="Image result for boston college logo">
            <a:extLst>
              <a:ext uri="{FF2B5EF4-FFF2-40B4-BE49-F238E27FC236}">
                <a16:creationId xmlns:a16="http://schemas.microsoft.com/office/drawing/2014/main" id="{196D9656-DA1E-41D7-BC68-EE607322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08" y="2503626"/>
            <a:ext cx="2056789" cy="20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sf logo">
            <a:extLst>
              <a:ext uri="{FF2B5EF4-FFF2-40B4-BE49-F238E27FC236}">
                <a16:creationId xmlns:a16="http://schemas.microsoft.com/office/drawing/2014/main" id="{0BBBDE08-292C-41FC-B58B-6A761880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31" y="2435473"/>
            <a:ext cx="2181924" cy="21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16923"/>
      </p:ext>
    </p:extLst>
  </p:cSld>
  <p:clrMapOvr>
    <a:masterClrMapping/>
  </p:clrMapOvr>
  <p:transition advTm="1169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3D9F-B4FD-41EA-9913-1A1882C1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9883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4C59A-7A2D-440B-9FF2-3A4345F4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40" y="1060168"/>
            <a:ext cx="3489605" cy="452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BF8C4F-CCBB-4C63-A153-940361542953}"/>
              </a:ext>
            </a:extLst>
          </p:cNvPr>
          <p:cNvSpPr txBox="1"/>
          <p:nvPr/>
        </p:nvSpPr>
        <p:spPr>
          <a:xfrm>
            <a:off x="1141413" y="5483375"/>
            <a:ext cx="2916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27E5F-AD3D-46FA-8100-336616E4B6D9}"/>
              </a:ext>
            </a:extLst>
          </p:cNvPr>
          <p:cNvSpPr txBox="1"/>
          <p:nvPr/>
        </p:nvSpPr>
        <p:spPr>
          <a:xfrm>
            <a:off x="1141413" y="1750328"/>
            <a:ext cx="6090027" cy="336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3" action="ppaction://hlinksldjump"/>
              </a:rPr>
              <a:t>Project Overview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4" action="ppaction://hlinksldjump"/>
              </a:rPr>
              <a:t>Oxygen Evolution Reaction Pathway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5" action="ppaction://hlinksldjump"/>
              </a:rPr>
              <a:t>Steady state Tafel – Water-In-Salt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6" action="ppaction://hlinksldjump"/>
              </a:rPr>
              <a:t>Fourier Transform Infrared Spectroscopy 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7" action="ppaction://hlinksldjump"/>
              </a:rPr>
              <a:t>FTIR Configurations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8" action="ppaction://hlinksldjump"/>
              </a:rPr>
              <a:t>H</a:t>
            </a:r>
            <a:r>
              <a:rPr lang="pt-BR" baseline="-25000" dirty="0">
                <a:hlinkClick r:id="rId8" action="ppaction://hlinksldjump"/>
              </a:rPr>
              <a:t>2</a:t>
            </a:r>
            <a:r>
              <a:rPr lang="pt-BR" dirty="0">
                <a:hlinkClick r:id="rId8" action="ppaction://hlinksldjump"/>
              </a:rPr>
              <a:t>O vs. D</a:t>
            </a:r>
            <a:r>
              <a:rPr lang="pt-BR" baseline="-25000" dirty="0">
                <a:hlinkClick r:id="rId8" action="ppaction://hlinksldjump"/>
              </a:rPr>
              <a:t>2</a:t>
            </a:r>
            <a:r>
              <a:rPr lang="pt-BR" dirty="0">
                <a:hlinkClick r:id="rId8" action="ppaction://hlinksldjump"/>
              </a:rPr>
              <a:t>O vs. H</a:t>
            </a:r>
            <a:r>
              <a:rPr lang="pt-BR" baseline="-25000" dirty="0">
                <a:hlinkClick r:id="rId8" action="ppaction://hlinksldjump"/>
              </a:rPr>
              <a:t>2</a:t>
            </a:r>
            <a:r>
              <a:rPr lang="pt-BR" baseline="30000" dirty="0">
                <a:hlinkClick r:id="rId8" action="ppaction://hlinksldjump"/>
              </a:rPr>
              <a:t>18</a:t>
            </a:r>
            <a:r>
              <a:rPr lang="pt-BR" dirty="0">
                <a:hlinkClick r:id="rId8" action="ppaction://hlinksldjump"/>
              </a:rPr>
              <a:t>O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9" action="ppaction://hlinksldjump"/>
              </a:rPr>
              <a:t>D</a:t>
            </a:r>
            <a:r>
              <a:rPr lang="pt-BR" baseline="-25000" dirty="0">
                <a:hlinkClick r:id="rId9" action="ppaction://hlinksldjump"/>
              </a:rPr>
              <a:t>2</a:t>
            </a:r>
            <a:r>
              <a:rPr lang="pt-BR" dirty="0">
                <a:hlinkClick r:id="rId9" action="ppaction://hlinksldjump"/>
              </a:rPr>
              <a:t>0 Confirmation/Comparison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hlinkClick r:id="rId10" action="ppaction://hlinksldjump"/>
              </a:rPr>
              <a:t>Summary</a:t>
            </a:r>
            <a:endParaRPr lang="pt-BR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A5BEA22-C82D-41DD-9F97-F94D7491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5114117"/>
      </p:ext>
    </p:extLst>
  </p:cSld>
  <p:clrMapOvr>
    <a:masterClrMapping/>
  </p:clrMapOvr>
  <p:transition advTm="2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42" y="500918"/>
            <a:ext cx="11199158" cy="676759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Electrochemical Quartz Crystal Microbalance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7FB7ABB7-2509-482F-B8E8-7989419FB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5082" y="1234069"/>
                <a:ext cx="4184035" cy="48434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cap="none" dirty="0"/>
                  <a:t>Inverse Piezoelectric Effect:</a:t>
                </a:r>
              </a:p>
              <a:p>
                <a:pPr lvl="1"/>
                <a:r>
                  <a:rPr lang="en-US" cap="none" dirty="0"/>
                  <a:t>Upon application of a potential difference to the crystal, acoustic sound waves are produced</a:t>
                </a:r>
              </a:p>
              <a:p>
                <a:pPr lvl="1"/>
                <a:r>
                  <a:rPr lang="en-US" cap="none" dirty="0"/>
                  <a:t>A change in mass results in a change in the fundamental frequency</a:t>
                </a:r>
              </a:p>
              <a:p>
                <a:r>
                  <a:rPr lang="en-US" cap="none" dirty="0"/>
                  <a:t>Sauerbrey Equation: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l-GR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cap="none" dirty="0"/>
              </a:p>
              <a:p>
                <a:pPr lvl="1"/>
                <a:r>
                  <a:rPr lang="en-US" cap="none" dirty="0"/>
                  <a:t>where: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cap="none" dirty="0"/>
                  <a:t>m = change in mass</a:t>
                </a:r>
              </a:p>
              <a:p>
                <a:pPr lvl="2"/>
                <a:r>
                  <a:rPr lang="en-US" cap="none" dirty="0"/>
                  <a:t>C = 17.7 ngHz</a:t>
                </a:r>
                <a:r>
                  <a:rPr lang="en-US" cap="none" baseline="30000" dirty="0"/>
                  <a:t>-1</a:t>
                </a:r>
                <a:r>
                  <a:rPr lang="en-US" cap="none" dirty="0"/>
                  <a:t>cm</a:t>
                </a:r>
                <a:r>
                  <a:rPr lang="en-US" cap="none" baseline="30000" dirty="0"/>
                  <a:t>-2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cap="none" dirty="0"/>
                  <a:t>f = change in resonant frequency</a:t>
                </a:r>
              </a:p>
              <a:p>
                <a:pPr lvl="2"/>
                <a:r>
                  <a:rPr lang="en-US" cap="none" dirty="0"/>
                  <a:t>n = 1, 3, 5, … is the overtone number</a:t>
                </a: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7FB7ABB7-2509-482F-B8E8-7989419FB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5082" y="1234069"/>
                <a:ext cx="4184035" cy="4843456"/>
              </a:xfrm>
              <a:blipFill>
                <a:blip r:embed="rId2"/>
                <a:stretch>
                  <a:fillRect l="-20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9AEEE-DB09-4F3D-926B-EC08FB88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14FFAAA-E4AE-4C1A-8046-5358DD7B0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219" t="26130" r="15889" b="16421"/>
          <a:stretch/>
        </p:blipFill>
        <p:spPr>
          <a:xfrm>
            <a:off x="5573640" y="3413472"/>
            <a:ext cx="6342776" cy="27738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E658F30-8264-486D-AE63-09AA8AF6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00" y="1234069"/>
            <a:ext cx="3939221" cy="20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08378"/>
      </p:ext>
    </p:extLst>
  </p:cSld>
  <p:clrMapOvr>
    <a:masterClrMapping/>
  </p:clrMapOvr>
  <p:transition advTm="18331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76759"/>
          </a:xfrm>
        </p:spPr>
        <p:txBody>
          <a:bodyPr>
            <a:normAutofit/>
          </a:bodyPr>
          <a:lstStyle/>
          <a:p>
            <a:r>
              <a:rPr lang="en-US"/>
              <a:t>C</a:t>
            </a:r>
            <a:r>
              <a:rPr lang="en-US" cap="none"/>
              <a:t>o</a:t>
            </a:r>
            <a:r>
              <a:rPr lang="en-US"/>
              <a:t>O</a:t>
            </a:r>
            <a:r>
              <a:rPr lang="en-US" baseline="-25000"/>
              <a:t>x</a:t>
            </a:r>
            <a:r>
              <a:rPr lang="en-US"/>
              <a:t> Film Deposition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FB7ABB7-2509-482F-B8E8-7989419F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614310"/>
            <a:ext cx="5600292" cy="4292615"/>
          </a:xfrm>
        </p:spPr>
        <p:txBody>
          <a:bodyPr>
            <a:normAutofit fontScale="92500"/>
          </a:bodyPr>
          <a:lstStyle/>
          <a:p>
            <a:r>
              <a:rPr lang="en-US" cap="none" dirty="0"/>
              <a:t>Utilizes two electrode system:</a:t>
            </a:r>
          </a:p>
          <a:p>
            <a:pPr lvl="1"/>
            <a:r>
              <a:rPr lang="en-US" cap="none" dirty="0"/>
              <a:t>Working Electrode</a:t>
            </a:r>
          </a:p>
          <a:p>
            <a:pPr lvl="1"/>
            <a:r>
              <a:rPr lang="en-US" cap="none" dirty="0"/>
              <a:t>Counter Electrode</a:t>
            </a:r>
          </a:p>
          <a:p>
            <a:r>
              <a:rPr lang="en-US" cap="none" dirty="0"/>
              <a:t>Method:</a:t>
            </a:r>
          </a:p>
          <a:p>
            <a:pPr lvl="1"/>
            <a:r>
              <a:rPr lang="en-US" cap="none" dirty="0"/>
              <a:t>Solutions:</a:t>
            </a:r>
          </a:p>
          <a:p>
            <a:pPr lvl="2"/>
            <a:r>
              <a:rPr lang="en-US" cap="none" dirty="0"/>
              <a:t>0.01 M Co(NO</a:t>
            </a:r>
            <a:r>
              <a:rPr lang="en-US" cap="none" baseline="-25000" dirty="0"/>
              <a:t>3</a:t>
            </a:r>
            <a:r>
              <a:rPr lang="en-US" cap="none" dirty="0"/>
              <a:t>)</a:t>
            </a:r>
            <a:r>
              <a:rPr lang="en-US" cap="none" baseline="-25000" dirty="0"/>
              <a:t>2</a:t>
            </a:r>
          </a:p>
          <a:p>
            <a:pPr lvl="2"/>
            <a:r>
              <a:rPr lang="en-US" cap="none" dirty="0"/>
              <a:t>0.1 M NaCH</a:t>
            </a:r>
            <a:r>
              <a:rPr lang="en-US" cap="none" baseline="-25000" dirty="0"/>
              <a:t>3</a:t>
            </a:r>
            <a:r>
              <a:rPr lang="en-US" cap="none" dirty="0"/>
              <a:t>CO</a:t>
            </a:r>
            <a:r>
              <a:rPr lang="en-US" cap="none" baseline="-25000" dirty="0"/>
              <a:t>2</a:t>
            </a:r>
            <a:endParaRPr lang="en-US" cap="none" dirty="0"/>
          </a:p>
          <a:p>
            <a:pPr lvl="1"/>
            <a:r>
              <a:rPr lang="en-US" cap="none" dirty="0"/>
              <a:t>Galvanostatic </a:t>
            </a:r>
          </a:p>
          <a:p>
            <a:pPr lvl="2"/>
            <a:r>
              <a:rPr lang="en-US" cap="none" dirty="0"/>
              <a:t>Constant current: 0.05 mA</a:t>
            </a:r>
          </a:p>
          <a:p>
            <a:pPr lvl="2"/>
            <a:r>
              <a:rPr lang="en-US" cap="none" dirty="0"/>
              <a:t>Duration: 322 s</a:t>
            </a:r>
          </a:p>
          <a:p>
            <a:r>
              <a:rPr lang="en-US" cap="none" dirty="0"/>
              <a:t>Catalyst is used to facilitate oxygen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57CE8-BC50-4FA8-9D7F-5A04F977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7988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7D678E-D0D2-4DD9-ADEE-265D3895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015" y="1882586"/>
            <a:ext cx="3260483" cy="388682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05E0B36-E4A9-47B8-85B5-61DD244E4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016" y="1882586"/>
            <a:ext cx="3260483" cy="3886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613599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72" y="761003"/>
            <a:ext cx="8229600" cy="433552"/>
          </a:xfrm>
        </p:spPr>
        <p:txBody>
          <a:bodyPr>
            <a:noAutofit/>
          </a:bodyPr>
          <a:lstStyle/>
          <a:p>
            <a:r>
              <a:rPr lang="en-US" sz="2900" dirty="0"/>
              <a:t>H</a:t>
            </a:r>
            <a:r>
              <a:rPr lang="en-US" sz="2900" baseline="-25000" dirty="0"/>
              <a:t>2</a:t>
            </a:r>
            <a:r>
              <a:rPr lang="en-US" sz="2900" dirty="0"/>
              <a:t>O vs. D</a:t>
            </a:r>
            <a:r>
              <a:rPr lang="en-US" sz="2900" baseline="-25000" dirty="0"/>
              <a:t>2</a:t>
            </a:r>
            <a:r>
              <a:rPr lang="en-US" sz="2900" dirty="0"/>
              <a:t>O vs. H</a:t>
            </a:r>
            <a:r>
              <a:rPr lang="en-US" sz="2900" baseline="-25000" dirty="0"/>
              <a:t>2</a:t>
            </a:r>
            <a:r>
              <a:rPr lang="en-US" sz="2900" baseline="30000" dirty="0"/>
              <a:t>18</a:t>
            </a:r>
            <a:r>
              <a:rPr lang="en-US" sz="2900" dirty="0"/>
              <a:t>O</a:t>
            </a:r>
            <a:endParaRPr lang="en-US" sz="29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895288" y="154337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9025" y="150973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9CB9D-A8E9-43E0-BB2D-F5679CBDCA26}"/>
              </a:ext>
            </a:extLst>
          </p:cNvPr>
          <p:cNvSpPr txBox="1"/>
          <p:nvPr/>
        </p:nvSpPr>
        <p:spPr>
          <a:xfrm>
            <a:off x="9519738" y="152098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baseline="30000" dirty="0"/>
              <a:t>18</a:t>
            </a:r>
            <a:r>
              <a:rPr lang="en-US" b="1" dirty="0"/>
              <a:t>O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EFE6440-0677-4E07-87E9-2ADCF11DB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"/>
          <a:stretch/>
        </p:blipFill>
        <p:spPr bwMode="auto">
          <a:xfrm>
            <a:off x="-87753" y="1964411"/>
            <a:ext cx="4415261" cy="342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265AC6D-A45F-45EC-B1E5-9C1D70384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/>
          <a:stretch/>
        </p:blipFill>
        <p:spPr bwMode="auto">
          <a:xfrm>
            <a:off x="3979971" y="1946021"/>
            <a:ext cx="4087797" cy="38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AAA964A-4FB7-4168-AD50-BAF4CB278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b="9649"/>
          <a:stretch/>
        </p:blipFill>
        <p:spPr bwMode="auto">
          <a:xfrm>
            <a:off x="8049450" y="1967153"/>
            <a:ext cx="3981464" cy="338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703E58-C3F4-4A3D-B947-C49131CAF775}"/>
              </a:ext>
            </a:extLst>
          </p:cNvPr>
          <p:cNvCxnSpPr/>
          <p:nvPr/>
        </p:nvCxnSpPr>
        <p:spPr>
          <a:xfrm>
            <a:off x="10502900" y="2391833"/>
            <a:ext cx="0" cy="2658534"/>
          </a:xfrm>
          <a:prstGeom prst="line">
            <a:avLst/>
          </a:prstGeom>
          <a:ln w="63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26290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72" y="761003"/>
            <a:ext cx="8229600" cy="433552"/>
          </a:xfrm>
        </p:spPr>
        <p:txBody>
          <a:bodyPr>
            <a:noAutofit/>
          </a:bodyPr>
          <a:lstStyle/>
          <a:p>
            <a:r>
              <a:rPr lang="en-US" sz="2900" dirty="0"/>
              <a:t>Summary</a:t>
            </a:r>
            <a:endParaRPr lang="en-US" sz="2900" baseline="30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3E209-1CDC-40AF-9E98-9C25B54AC807}"/>
              </a:ext>
            </a:extLst>
          </p:cNvPr>
          <p:cNvSpPr txBox="1"/>
          <p:nvPr/>
        </p:nvSpPr>
        <p:spPr>
          <a:xfrm>
            <a:off x="1337571" y="1606437"/>
            <a:ext cx="10311429" cy="464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Steady state measurements: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Increased dependence on water as potential increased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Mechanism switch from IMOC to WHAA?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FTIR peak at ~1014 cm</a:t>
            </a:r>
            <a:r>
              <a:rPr lang="en-US" sz="2000" baseline="30000" dirty="0"/>
              <a:t>-1</a:t>
            </a:r>
            <a:r>
              <a:rPr lang="en-US" sz="2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Shifted to ~966 cm</a:t>
            </a:r>
            <a:r>
              <a:rPr lang="en-US" sz="2000" baseline="30000" dirty="0"/>
              <a:t>-1</a:t>
            </a:r>
            <a:r>
              <a:rPr lang="en-US" sz="2000" dirty="0"/>
              <a:t> in </a:t>
            </a:r>
            <a:r>
              <a:rPr lang="en-US" altLang="zh-CN" sz="2000" dirty="0"/>
              <a:t>H</a:t>
            </a:r>
            <a:r>
              <a:rPr lang="en-US" altLang="zh-CN" sz="2000" baseline="-25000" dirty="0"/>
              <a:t>2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O </a:t>
            </a:r>
            <a:r>
              <a:rPr lang="en-US" sz="2000" dirty="0"/>
              <a:t>with no shift in D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Peak is most likely Co-O-O-Co intermediate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FTIR peak at ~820: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Showed no potential reversibility in H</a:t>
            </a:r>
            <a:r>
              <a:rPr lang="en-US" sz="2000" baseline="-25000" dirty="0"/>
              <a:t>2</a:t>
            </a:r>
            <a:r>
              <a:rPr lang="en-US" sz="2000" dirty="0"/>
              <a:t>O and no similar peaks in D</a:t>
            </a:r>
            <a:r>
              <a:rPr lang="en-US" sz="2000" baseline="-25000" dirty="0"/>
              <a:t>2</a:t>
            </a:r>
            <a:r>
              <a:rPr lang="en-US" sz="2000" dirty="0"/>
              <a:t>O or H</a:t>
            </a:r>
            <a:r>
              <a:rPr lang="en-US" sz="2000" baseline="-25000" dirty="0"/>
              <a:t>2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No confirmation of the Co-O-OH intermediate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FTIR data does not prove or disprove the mechanism switch hypothesis </a:t>
            </a:r>
          </a:p>
        </p:txBody>
      </p:sp>
    </p:spTree>
    <p:extLst>
      <p:ext uri="{BB962C8B-B14F-4D97-AF65-F5344CB8AC3E}">
        <p14:creationId xmlns:p14="http://schemas.microsoft.com/office/powerpoint/2010/main" val="3878202959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8989C45-A4C0-4389-AE09-F512BFB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0791E8-B2A8-45C8-B8A2-51EE8BC15315}"/>
              </a:ext>
            </a:extLst>
          </p:cNvPr>
          <p:cNvSpPr txBox="1">
            <a:spLocks/>
          </p:cNvSpPr>
          <p:nvPr/>
        </p:nvSpPr>
        <p:spPr>
          <a:xfrm>
            <a:off x="1337572" y="761003"/>
            <a:ext cx="8229600" cy="43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dirty="0"/>
              <a:t>D</a:t>
            </a:r>
            <a:r>
              <a:rPr lang="en-US" sz="2900" baseline="-25000" dirty="0"/>
              <a:t>2</a:t>
            </a:r>
            <a:r>
              <a:rPr lang="en-US" sz="2900" dirty="0"/>
              <a:t>0 Confirmation/comparison</a:t>
            </a:r>
            <a:endParaRPr lang="en-US" sz="2900" baseline="300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9E5E2DF-2A86-428A-B1C5-E72272C26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92" y="1421943"/>
            <a:ext cx="4320385" cy="48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214D01-7BFB-437C-8541-00BE961975D1}"/>
              </a:ext>
            </a:extLst>
          </p:cNvPr>
          <p:cNvSpPr/>
          <p:nvPr/>
        </p:nvSpPr>
        <p:spPr>
          <a:xfrm>
            <a:off x="1337572" y="1691475"/>
            <a:ext cx="56751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Distinct peak in 0.1 M </a:t>
            </a:r>
            <a:r>
              <a:rPr lang="en-US" altLang="zh-CN" dirty="0" err="1"/>
              <a:t>KCl</a:t>
            </a:r>
            <a:r>
              <a:rPr lang="en-US" altLang="zh-CN" dirty="0"/>
              <a:t> D</a:t>
            </a:r>
            <a:r>
              <a:rPr lang="en-US" altLang="zh-CN" baseline="-25000" dirty="0"/>
              <a:t>2</a:t>
            </a:r>
            <a:r>
              <a:rPr lang="en-US" altLang="zh-CN" dirty="0"/>
              <a:t>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Removes the 987 cm</a:t>
            </a:r>
            <a:r>
              <a:rPr lang="en-US" altLang="zh-CN" baseline="30000" dirty="0"/>
              <a:t>-1  </a:t>
            </a:r>
            <a:r>
              <a:rPr lang="en-US" altLang="zh-CN" dirty="0"/>
              <a:t>phosphate peak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Confirms the validity of the 1014 cm</a:t>
            </a:r>
            <a:r>
              <a:rPr lang="en-US" altLang="zh-CN" baseline="30000" dirty="0"/>
              <a:t>-1</a:t>
            </a:r>
            <a:r>
              <a:rPr lang="en-US" altLang="zh-CN" dirty="0"/>
              <a:t>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Catalyst stability in 0.1 M </a:t>
            </a:r>
            <a:r>
              <a:rPr lang="en-US" altLang="zh-CN" dirty="0" err="1"/>
              <a:t>KCl</a:t>
            </a:r>
            <a:r>
              <a:rPr lang="en-US" altLang="zh-CN" dirty="0"/>
              <a:t> D</a:t>
            </a:r>
            <a:r>
              <a:rPr lang="en-US" altLang="zh-CN" baseline="-25000" dirty="0"/>
              <a:t>2</a:t>
            </a:r>
            <a:r>
              <a:rPr lang="en-US" altLang="zh-CN" dirty="0"/>
              <a:t>O was worse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Test isotope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H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H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baseline="30000" dirty="0">
                <a:solidFill>
                  <a:schemeClr val="bg1"/>
                </a:solidFill>
              </a:rPr>
              <a:t>18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lvl="2"/>
            <a:endParaRPr lang="en-US" altLang="zh-C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8F2B1B-8B0C-467D-836C-F21B8EF0415D}"/>
              </a:ext>
            </a:extLst>
          </p:cNvPr>
          <p:cNvGrpSpPr/>
          <p:nvPr/>
        </p:nvGrpSpPr>
        <p:grpSpPr>
          <a:xfrm>
            <a:off x="1296095" y="3303615"/>
            <a:ext cx="5489280" cy="2676739"/>
            <a:chOff x="1296095" y="3303615"/>
            <a:chExt cx="5489280" cy="2676739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5254A07A-8261-4E04-890A-3EF134392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095" y="3754159"/>
              <a:ext cx="2666007" cy="2208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F458CD-4113-4678-BE9A-393F08925A87}"/>
                </a:ext>
              </a:extLst>
            </p:cNvPr>
            <p:cNvSpPr txBox="1"/>
            <p:nvPr/>
          </p:nvSpPr>
          <p:spPr>
            <a:xfrm>
              <a:off x="4775868" y="3303615"/>
              <a:ext cx="180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0.1 M </a:t>
              </a:r>
              <a:r>
                <a:rPr lang="en-US" dirty="0" err="1"/>
                <a:t>KCl</a:t>
              </a:r>
              <a:r>
                <a:rPr lang="en-US" dirty="0"/>
                <a:t> </a:t>
              </a:r>
              <a:r>
                <a:rPr lang="en-US" altLang="zh-CN" dirty="0"/>
                <a:t>D</a:t>
              </a:r>
              <a:r>
                <a:rPr lang="en-US" altLang="zh-CN" baseline="-25000" dirty="0"/>
                <a:t>2</a:t>
              </a:r>
              <a:r>
                <a:rPr lang="en-US" altLang="zh-CN" dirty="0"/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D71062-15EF-4F75-9256-DDA0ED82DCE8}"/>
                </a:ext>
              </a:extLst>
            </p:cNvPr>
            <p:cNvSpPr txBox="1"/>
            <p:nvPr/>
          </p:nvSpPr>
          <p:spPr>
            <a:xfrm>
              <a:off x="1974579" y="3303615"/>
              <a:ext cx="1808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0.1 M </a:t>
              </a:r>
              <a:r>
                <a:rPr lang="en-US" dirty="0" err="1"/>
                <a:t>KPi</a:t>
              </a:r>
              <a:r>
                <a:rPr lang="en-US" dirty="0"/>
                <a:t> </a:t>
              </a:r>
              <a:r>
                <a:rPr lang="en-US" altLang="zh-CN" dirty="0"/>
                <a:t>D</a:t>
              </a:r>
              <a:r>
                <a:rPr lang="en-US" altLang="zh-CN" baseline="-25000" dirty="0"/>
                <a:t>2</a:t>
              </a:r>
              <a:r>
                <a:rPr lang="en-US" altLang="zh-CN" dirty="0"/>
                <a:t>O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206E91-1E4A-4BCF-8978-C1A41729413E}"/>
                </a:ext>
              </a:extLst>
            </p:cNvPr>
            <p:cNvGrpSpPr/>
            <p:nvPr/>
          </p:nvGrpSpPr>
          <p:grpSpPr>
            <a:xfrm>
              <a:off x="4119368" y="3736741"/>
              <a:ext cx="2666007" cy="2243613"/>
              <a:chOff x="1569035" y="4061523"/>
              <a:chExt cx="2525080" cy="2100412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BF9B584B-8037-4E27-A880-ACEF0EF39C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035" y="4062464"/>
                <a:ext cx="2525080" cy="2099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AB2C86-DAC9-4C0E-8BFA-912485B4D82E}"/>
                  </a:ext>
                </a:extLst>
              </p:cNvPr>
              <p:cNvSpPr/>
              <p:nvPr/>
            </p:nvSpPr>
            <p:spPr>
              <a:xfrm>
                <a:off x="2076629" y="4061523"/>
                <a:ext cx="1941184" cy="1382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3417705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089936" cy="676759"/>
          </a:xfrm>
        </p:spPr>
        <p:txBody>
          <a:bodyPr>
            <a:normAutofit fontScale="90000"/>
          </a:bodyPr>
          <a:lstStyle/>
          <a:p>
            <a:r>
              <a:rPr lang="en-US" dirty="0"/>
              <a:t>Fourier Transform Infrared Spectroscopy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2EE9-42DE-4DBB-95D7-6398B32D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594658"/>
            <a:ext cx="5434809" cy="3968412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US" cap="none" dirty="0"/>
              <a:t>Background:</a:t>
            </a:r>
          </a:p>
          <a:p>
            <a:pPr lvl="1"/>
            <a:r>
              <a:rPr lang="en-US" cap="none" dirty="0"/>
              <a:t>IR radiation is passed through sample which absorbs some of the light at specific frequencies</a:t>
            </a:r>
          </a:p>
          <a:p>
            <a:pPr lvl="1"/>
            <a:r>
              <a:rPr lang="en-US" cap="none" dirty="0"/>
              <a:t>Absorption is determined by:</a:t>
            </a:r>
          </a:p>
          <a:p>
            <a:pPr lvl="2"/>
            <a:r>
              <a:rPr lang="en-US" cap="none" dirty="0"/>
              <a:t>Mass of atoms</a:t>
            </a:r>
          </a:p>
          <a:p>
            <a:pPr lvl="2"/>
            <a:r>
              <a:rPr lang="en-US" cap="none" dirty="0"/>
              <a:t>Strength of bond</a:t>
            </a:r>
          </a:p>
          <a:p>
            <a:pPr lvl="1"/>
            <a:r>
              <a:rPr lang="en-US" cap="none" dirty="0"/>
              <a:t>Frequency shift due to isotopic effect can be calculated using the following equation: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2BCDE-E0C4-4860-9ED8-92252D59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D74C2-08DD-43E7-9BB3-557E3B591515}"/>
                  </a:ext>
                </a:extLst>
              </p:cNvPr>
              <p:cNvSpPr txBox="1"/>
              <p:nvPr/>
            </p:nvSpPr>
            <p:spPr>
              <a:xfrm>
                <a:off x="2625587" y="4992923"/>
                <a:ext cx="223170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BD74C2-08DD-43E7-9BB3-557E3B591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587" y="4992923"/>
                <a:ext cx="2231701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8E9DF54-EE47-42DA-8111-784EF972D9C6}"/>
              </a:ext>
            </a:extLst>
          </p:cNvPr>
          <p:cNvGrpSpPr/>
          <p:nvPr/>
        </p:nvGrpSpPr>
        <p:grpSpPr>
          <a:xfrm>
            <a:off x="6972086" y="2554255"/>
            <a:ext cx="4676915" cy="3008815"/>
            <a:chOff x="6972086" y="2554255"/>
            <a:chExt cx="4676915" cy="3008815"/>
          </a:xfrm>
        </p:grpSpPr>
        <p:pic>
          <p:nvPicPr>
            <p:cNvPr id="1026" name="Picture 2" descr="Image result for FTIR diagram">
              <a:extLst>
                <a:ext uri="{FF2B5EF4-FFF2-40B4-BE49-F238E27FC236}">
                  <a16:creationId xmlns:a16="http://schemas.microsoft.com/office/drawing/2014/main" id="{CC21F5DF-EC54-429E-8C83-5FC8A2217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086" y="2554255"/>
              <a:ext cx="4676915" cy="300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B17275-007D-469A-B124-7917975ED7D4}"/>
                </a:ext>
              </a:extLst>
            </p:cNvPr>
            <p:cNvSpPr/>
            <p:nvPr/>
          </p:nvSpPr>
          <p:spPr>
            <a:xfrm>
              <a:off x="9525407" y="3937912"/>
              <a:ext cx="217883" cy="208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E132B8-3900-4EEB-A931-11A0673DFEF5}"/>
                </a:ext>
              </a:extLst>
            </p:cNvPr>
            <p:cNvSpPr txBox="1"/>
            <p:nvPr/>
          </p:nvSpPr>
          <p:spPr>
            <a:xfrm>
              <a:off x="9350169" y="4131232"/>
              <a:ext cx="6135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8742265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0118707-4882-4DAD-BA1C-3F17A157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30" y="2815366"/>
            <a:ext cx="5207441" cy="18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AFEDD9C-B8D5-4DDD-920C-956DA51D6DDA}"/>
              </a:ext>
            </a:extLst>
          </p:cNvPr>
          <p:cNvGrpSpPr/>
          <p:nvPr/>
        </p:nvGrpSpPr>
        <p:grpSpPr>
          <a:xfrm>
            <a:off x="6667056" y="2626389"/>
            <a:ext cx="4737195" cy="3069665"/>
            <a:chOff x="6972086" y="2554255"/>
            <a:chExt cx="4676915" cy="3008815"/>
          </a:xfrm>
        </p:grpSpPr>
        <p:pic>
          <p:nvPicPr>
            <p:cNvPr id="41" name="Picture 2" descr="Image result for FTIR diagram">
              <a:extLst>
                <a:ext uri="{FF2B5EF4-FFF2-40B4-BE49-F238E27FC236}">
                  <a16:creationId xmlns:a16="http://schemas.microsoft.com/office/drawing/2014/main" id="{1D44C43C-FD12-435A-9B06-D6514ECAB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086" y="2554255"/>
              <a:ext cx="4676915" cy="300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7CBC8E-7AE8-48D9-9AE9-AC2C4B9EF340}"/>
                </a:ext>
              </a:extLst>
            </p:cNvPr>
            <p:cNvSpPr/>
            <p:nvPr/>
          </p:nvSpPr>
          <p:spPr>
            <a:xfrm>
              <a:off x="9525407" y="3937912"/>
              <a:ext cx="217883" cy="208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BE6D3F-AF70-433F-809F-C175A7E8BF5A}"/>
                </a:ext>
              </a:extLst>
            </p:cNvPr>
            <p:cNvSpPr txBox="1"/>
            <p:nvPr/>
          </p:nvSpPr>
          <p:spPr>
            <a:xfrm>
              <a:off x="9350169" y="4131232"/>
              <a:ext cx="6135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EA8B36-F9F2-4850-96D5-CD07A4FE0BAC}"/>
              </a:ext>
            </a:extLst>
          </p:cNvPr>
          <p:cNvGrpSpPr/>
          <p:nvPr/>
        </p:nvGrpSpPr>
        <p:grpSpPr>
          <a:xfrm>
            <a:off x="6318956" y="2938801"/>
            <a:ext cx="5045578" cy="1810703"/>
            <a:chOff x="1375342" y="3709573"/>
            <a:chExt cx="6527215" cy="298083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5858423-6317-46BC-A498-D91752900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9435"/>
            <a:stretch/>
          </p:blipFill>
          <p:spPr>
            <a:xfrm>
              <a:off x="2398143" y="4130996"/>
              <a:ext cx="5390572" cy="101018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C9E5211-6BAC-43A1-9C34-9C08331F0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2960"/>
            <a:stretch/>
          </p:blipFill>
          <p:spPr>
            <a:xfrm>
              <a:off x="2434039" y="5141185"/>
              <a:ext cx="5384174" cy="149039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8BD556-1AC3-405E-8770-000740540A86}"/>
                </a:ext>
              </a:extLst>
            </p:cNvPr>
            <p:cNvSpPr txBox="1"/>
            <p:nvPr/>
          </p:nvSpPr>
          <p:spPr>
            <a:xfrm>
              <a:off x="1873822" y="3709573"/>
              <a:ext cx="6028735" cy="506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Two proposed O-O bond formation mechanisms:</a:t>
              </a:r>
              <a:endParaRPr lang="zh-CN" altLang="en-US" sz="14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7BE11D-2261-44CF-B7C2-A0726E315B7F}"/>
                </a:ext>
              </a:extLst>
            </p:cNvPr>
            <p:cNvSpPr txBox="1"/>
            <p:nvPr/>
          </p:nvSpPr>
          <p:spPr>
            <a:xfrm>
              <a:off x="1420225" y="4470922"/>
              <a:ext cx="1070458" cy="1013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IMOC:</a:t>
              </a:r>
            </a:p>
            <a:p>
              <a:endParaRPr lang="zh-CN" alt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7574C2-3AFF-4D24-9746-F82CD279A200}"/>
                </a:ext>
              </a:extLst>
            </p:cNvPr>
            <p:cNvSpPr txBox="1"/>
            <p:nvPr/>
          </p:nvSpPr>
          <p:spPr>
            <a:xfrm>
              <a:off x="1375342" y="5677067"/>
              <a:ext cx="1178292" cy="1013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WHAA:</a:t>
              </a:r>
            </a:p>
            <a:p>
              <a:endParaRPr lang="zh-CN" alt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76759"/>
          </a:xfrm>
        </p:spPr>
        <p:txBody>
          <a:bodyPr>
            <a:normAutofit/>
          </a:bodyPr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2EE9-42DE-4DBB-95D7-6398B32D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698978"/>
            <a:ext cx="9322579" cy="4459226"/>
          </a:xfrm>
        </p:spPr>
        <p:txBody>
          <a:bodyPr anchor="t">
            <a:normAutofit/>
          </a:bodyPr>
          <a:lstStyle/>
          <a:p>
            <a:endParaRPr lang="en-US" cap="none" dirty="0"/>
          </a:p>
          <a:p>
            <a:r>
              <a:rPr lang="en-US" cap="none" dirty="0"/>
              <a:t>Water Oxidation</a:t>
            </a:r>
          </a:p>
          <a:p>
            <a:endParaRPr lang="en-US" sz="2000" cap="none" dirty="0"/>
          </a:p>
          <a:p>
            <a:r>
              <a:rPr lang="en-US" cap="none" dirty="0"/>
              <a:t>Cobalt Catalyst </a:t>
            </a:r>
          </a:p>
          <a:p>
            <a:endParaRPr lang="en-US" sz="2000" cap="none" dirty="0"/>
          </a:p>
          <a:p>
            <a:r>
              <a:rPr lang="en-US" cap="none" dirty="0"/>
              <a:t>O-O Bond Forming Intermediates</a:t>
            </a:r>
          </a:p>
          <a:p>
            <a:endParaRPr lang="en-US" cap="none" dirty="0"/>
          </a:p>
          <a:p>
            <a:r>
              <a:rPr lang="en-US" cap="none" dirty="0"/>
              <a:t>Methods  </a:t>
            </a:r>
          </a:p>
          <a:p>
            <a:endParaRPr lang="en-US" sz="2000" cap="none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22AAC-B21A-44B3-94FE-3C3D1B18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05559-A3C8-418D-94F3-856333CF18FC}"/>
              </a:ext>
            </a:extLst>
          </p:cNvPr>
          <p:cNvSpPr txBox="1"/>
          <p:nvPr/>
        </p:nvSpPr>
        <p:spPr>
          <a:xfrm>
            <a:off x="6545027" y="2139458"/>
            <a:ext cx="462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Fourier Transform Infrared Spectroscopy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14658-5566-48AD-B68B-BDDBD49634E9}"/>
              </a:ext>
            </a:extLst>
          </p:cNvPr>
          <p:cNvSpPr/>
          <p:nvPr/>
        </p:nvSpPr>
        <p:spPr>
          <a:xfrm>
            <a:off x="8750989" y="3501611"/>
            <a:ext cx="502297" cy="12478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F5671-8F6A-445E-A908-0CA52BB3999E}"/>
              </a:ext>
            </a:extLst>
          </p:cNvPr>
          <p:cNvSpPr txBox="1"/>
          <p:nvPr/>
        </p:nvSpPr>
        <p:spPr>
          <a:xfrm>
            <a:off x="6593540" y="1482601"/>
            <a:ext cx="452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Electrochemical Tests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341C9715-2858-4CD7-AA0F-BA2F9EDE7C5D}"/>
              </a:ext>
            </a:extLst>
          </p:cNvPr>
          <p:cNvSpPr/>
          <p:nvPr/>
        </p:nvSpPr>
        <p:spPr>
          <a:xfrm>
            <a:off x="8651263" y="1861048"/>
            <a:ext cx="350874" cy="317190"/>
          </a:xfrm>
          <a:prstGeom prst="plus">
            <a:avLst>
              <a:gd name="adj" fmla="val 44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A01667-5B47-4C67-B037-75C80D8A9A03}"/>
              </a:ext>
            </a:extLst>
          </p:cNvPr>
          <p:cNvSpPr/>
          <p:nvPr/>
        </p:nvSpPr>
        <p:spPr>
          <a:xfrm>
            <a:off x="8766195" y="6546108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200" i="1" dirty="0"/>
              <a:t>J. Am. Chem. Soc. </a:t>
            </a:r>
            <a:r>
              <a:rPr lang="de-DE" altLang="zh-CN" sz="1200" b="1" dirty="0"/>
              <a:t>2016</a:t>
            </a:r>
            <a:r>
              <a:rPr lang="de-DE" altLang="zh-CN" sz="1200" dirty="0"/>
              <a:t>, 138, 4229−4236</a:t>
            </a:r>
          </a:p>
        </p:txBody>
      </p:sp>
      <p:pic>
        <p:nvPicPr>
          <p:cNvPr id="2052" name="Picture 4" descr="water-splitting">
            <a:extLst>
              <a:ext uri="{FF2B5EF4-FFF2-40B4-BE49-F238E27FC236}">
                <a16:creationId xmlns:a16="http://schemas.microsoft.com/office/drawing/2014/main" id="{60F5ACE3-B37C-4A3C-8026-328E07B9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89" y="2666366"/>
            <a:ext cx="5449001" cy="19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ED5B34-7ABE-48D7-837E-C6D7EA817380}"/>
              </a:ext>
            </a:extLst>
          </p:cNvPr>
          <p:cNvSpPr/>
          <p:nvPr/>
        </p:nvSpPr>
        <p:spPr>
          <a:xfrm>
            <a:off x="8213651" y="3246578"/>
            <a:ext cx="1180214" cy="12669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901499"/>
      </p:ext>
    </p:extLst>
  </p:cSld>
  <p:clrMapOvr>
    <a:masterClrMapping/>
  </p:clrMapOvr>
  <p:transition advTm="1041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/>
      <p:bldP spid="16" grpId="0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76759"/>
          </a:xfrm>
        </p:spPr>
        <p:txBody>
          <a:bodyPr>
            <a:normAutofit/>
          </a:bodyPr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2EE9-42DE-4DBB-95D7-6398B32D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652347"/>
            <a:ext cx="4762498" cy="4160739"/>
          </a:xfrm>
        </p:spPr>
        <p:txBody>
          <a:bodyPr>
            <a:normAutofit lnSpcReduction="10000"/>
          </a:bodyPr>
          <a:lstStyle/>
          <a:p>
            <a:r>
              <a:rPr lang="en-US" cap="none" dirty="0"/>
              <a:t>Current Usage: 154,000 </a:t>
            </a:r>
            <a:r>
              <a:rPr lang="en-US" cap="none" dirty="0" err="1"/>
              <a:t>TWh</a:t>
            </a:r>
            <a:r>
              <a:rPr lang="en-US" cap="none" dirty="0"/>
              <a:t>/year</a:t>
            </a:r>
          </a:p>
          <a:p>
            <a:r>
              <a:rPr lang="en-US" cap="none" dirty="0"/>
              <a:t>Expected Growth by 2040: 28% increase</a:t>
            </a:r>
          </a:p>
          <a:p>
            <a:pPr lvl="1"/>
            <a:r>
              <a:rPr lang="en-US" cap="none" dirty="0"/>
              <a:t>43,000 </a:t>
            </a:r>
            <a:r>
              <a:rPr lang="en-US" cap="none" dirty="0" err="1"/>
              <a:t>TWh</a:t>
            </a:r>
            <a:r>
              <a:rPr lang="en-US" cap="none" dirty="0"/>
              <a:t>/year</a:t>
            </a:r>
          </a:p>
          <a:p>
            <a:pPr lvl="1"/>
            <a:r>
              <a:rPr lang="en-US" cap="none" dirty="0"/>
              <a:t>17.2 Billion tons of coal</a:t>
            </a:r>
          </a:p>
          <a:p>
            <a:pPr lvl="1"/>
            <a:r>
              <a:rPr lang="en-US" cap="none" dirty="0"/>
              <a:t>8,600 new nuclear power plants</a:t>
            </a:r>
          </a:p>
          <a:p>
            <a:r>
              <a:rPr lang="en-US" cap="none" dirty="0"/>
              <a:t>Water oxidation could be the key to solving this energy crisis</a:t>
            </a:r>
          </a:p>
          <a:p>
            <a:pPr lvl="1"/>
            <a:r>
              <a:rPr lang="en-US" cap="none" dirty="0"/>
              <a:t>Use sunlight to produce O</a:t>
            </a:r>
            <a:r>
              <a:rPr lang="en-US" cap="none" baseline="-25000" dirty="0"/>
              <a:t>2</a:t>
            </a:r>
            <a:r>
              <a:rPr lang="en-US" cap="none" dirty="0"/>
              <a:t> and H</a:t>
            </a:r>
            <a:r>
              <a:rPr lang="en-US" cap="none" baseline="-25000" dirty="0"/>
              <a:t>2</a:t>
            </a:r>
          </a:p>
          <a:p>
            <a:pPr lvl="1"/>
            <a:r>
              <a:rPr lang="en-US" cap="none" dirty="0"/>
              <a:t>Burn O</a:t>
            </a:r>
            <a:r>
              <a:rPr lang="en-US" cap="none" baseline="-25000" dirty="0"/>
              <a:t>2</a:t>
            </a:r>
            <a:r>
              <a:rPr lang="en-US" cap="none" dirty="0"/>
              <a:t> and H</a:t>
            </a:r>
            <a:r>
              <a:rPr lang="en-US" cap="none" baseline="-25000" dirty="0"/>
              <a:t>2</a:t>
            </a:r>
            <a:r>
              <a:rPr lang="en-US" cap="none" dirty="0"/>
              <a:t> to get energy and water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FE4256-909B-4381-89B9-7F69533D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6790" y="1554996"/>
            <a:ext cx="5894380" cy="4160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91C7C-95EC-4ADA-89B0-D77CB6C5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7414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14" y="774712"/>
            <a:ext cx="8229600" cy="433552"/>
          </a:xfrm>
        </p:spPr>
        <p:txBody>
          <a:bodyPr>
            <a:noAutofit/>
          </a:bodyPr>
          <a:lstStyle/>
          <a:p>
            <a:r>
              <a:rPr lang="en-US" sz="2900" dirty="0"/>
              <a:t>Water-In-Salt - FTIR</a:t>
            </a:r>
            <a:endParaRPr lang="en-US" sz="2900" baseline="30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37E60EF-C632-452D-BDC0-2B8038186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4475" b="12324"/>
          <a:stretch/>
        </p:blipFill>
        <p:spPr bwMode="auto">
          <a:xfrm>
            <a:off x="4413862" y="1823742"/>
            <a:ext cx="3657879" cy="343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F804045-E32A-4866-973B-6A72DE7D087E}"/>
              </a:ext>
            </a:extLst>
          </p:cNvPr>
          <p:cNvSpPr/>
          <p:nvPr/>
        </p:nvSpPr>
        <p:spPr>
          <a:xfrm>
            <a:off x="4785281" y="5157115"/>
            <a:ext cx="2680086" cy="102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42259A-B594-4040-8E0C-2529CF8D28F2}"/>
              </a:ext>
            </a:extLst>
          </p:cNvPr>
          <p:cNvSpPr/>
          <p:nvPr/>
        </p:nvSpPr>
        <p:spPr>
          <a:xfrm>
            <a:off x="4397211" y="5016192"/>
            <a:ext cx="319684" cy="281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D83E5FA4-E0E2-43CC-99D0-77EEE544E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/>
          <a:stretch/>
        </p:blipFill>
        <p:spPr bwMode="auto">
          <a:xfrm>
            <a:off x="4413862" y="4879125"/>
            <a:ext cx="3271494" cy="185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562566-F347-472C-A74A-28554C4C1447}"/>
              </a:ext>
            </a:extLst>
          </p:cNvPr>
          <p:cNvSpPr txBox="1"/>
          <p:nvPr/>
        </p:nvSpPr>
        <p:spPr>
          <a:xfrm>
            <a:off x="5362134" y="136740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 M NaNO</a:t>
            </a:r>
            <a:r>
              <a:rPr lang="en-US" b="1" baseline="-25000" dirty="0"/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58A78D-D5D9-41BE-8500-5A7C2E84666F}"/>
              </a:ext>
            </a:extLst>
          </p:cNvPr>
          <p:cNvGrpSpPr/>
          <p:nvPr/>
        </p:nvGrpSpPr>
        <p:grpSpPr>
          <a:xfrm>
            <a:off x="474030" y="1803257"/>
            <a:ext cx="4045949" cy="4911854"/>
            <a:chOff x="6354740" y="1408882"/>
            <a:chExt cx="4045949" cy="49118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8FE551-D7C6-494A-B637-2BA054FA1A0E}"/>
                </a:ext>
              </a:extLst>
            </p:cNvPr>
            <p:cNvGrpSpPr/>
            <p:nvPr/>
          </p:nvGrpSpPr>
          <p:grpSpPr>
            <a:xfrm>
              <a:off x="6357188" y="1408882"/>
              <a:ext cx="4043501" cy="3456782"/>
              <a:chOff x="6357188" y="1408882"/>
              <a:chExt cx="4043501" cy="345678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FFD8932-918F-4D63-A2BB-F43084FCDF62}"/>
                  </a:ext>
                </a:extLst>
              </p:cNvPr>
              <p:cNvGrpSpPr/>
              <p:nvPr/>
            </p:nvGrpSpPr>
            <p:grpSpPr>
              <a:xfrm>
                <a:off x="6357188" y="1408882"/>
                <a:ext cx="4043501" cy="3456782"/>
                <a:chOff x="6357188" y="1408882"/>
                <a:chExt cx="4043501" cy="3456782"/>
              </a:xfrm>
            </p:grpSpPr>
            <p:pic>
              <p:nvPicPr>
                <p:cNvPr id="33" name="Picture 4">
                  <a:extLst>
                    <a:ext uri="{FF2B5EF4-FFF2-40B4-BE49-F238E27FC236}">
                      <a16:creationId xmlns:a16="http://schemas.microsoft.com/office/drawing/2014/main" id="{B815EBDF-EA5E-4558-ADAB-545514E5D8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475" b="11829"/>
                <a:stretch/>
              </p:blipFill>
              <p:spPr bwMode="auto">
                <a:xfrm>
                  <a:off x="6357188" y="1408882"/>
                  <a:ext cx="4043501" cy="34567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68ED256-C9EE-4853-9532-342EB447BB75}"/>
                    </a:ext>
                  </a:extLst>
                </p:cNvPr>
                <p:cNvSpPr/>
                <p:nvPr/>
              </p:nvSpPr>
              <p:spPr>
                <a:xfrm>
                  <a:off x="7112069" y="4744051"/>
                  <a:ext cx="2680086" cy="1029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79EB381-4AE4-4FA1-8543-0557CB5367CB}"/>
                  </a:ext>
                </a:extLst>
              </p:cNvPr>
              <p:cNvSpPr/>
              <p:nvPr/>
            </p:nvSpPr>
            <p:spPr>
              <a:xfrm>
                <a:off x="6742030" y="4631279"/>
                <a:ext cx="324978" cy="190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B063DE2-3936-4362-8209-925AB6A37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740" y="4464265"/>
              <a:ext cx="3657879" cy="185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0DC639E-158C-4270-8DCC-9650D178AF26}"/>
              </a:ext>
            </a:extLst>
          </p:cNvPr>
          <p:cNvSpPr txBox="1"/>
          <p:nvPr/>
        </p:nvSpPr>
        <p:spPr>
          <a:xfrm>
            <a:off x="1830654" y="1346917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 M NaNO</a:t>
            </a:r>
            <a:r>
              <a:rPr lang="en-US" b="1" baseline="-25000" dirty="0"/>
              <a:t>3</a:t>
            </a:r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BAC0F20A-5DA4-4265-819E-50F3BE19A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1"/>
          <a:stretch/>
        </p:blipFill>
        <p:spPr bwMode="auto">
          <a:xfrm>
            <a:off x="8188447" y="1604032"/>
            <a:ext cx="3267537" cy="232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35B43F4D-BC0D-4F7C-B451-D3074E30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90" y="4070122"/>
            <a:ext cx="3266294" cy="27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24713"/>
      </p:ext>
    </p:extLst>
  </p:cSld>
  <p:clrMapOvr>
    <a:masterClrMapping/>
  </p:clrMapOvr>
  <p:transition advTm="183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676759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Evolution Reaction Pathway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A3355-A568-4308-AD58-6F3A10792E73}"/>
              </a:ext>
            </a:extLst>
          </p:cNvPr>
          <p:cNvSpPr/>
          <p:nvPr/>
        </p:nvSpPr>
        <p:spPr>
          <a:xfrm>
            <a:off x="8766195" y="6546108"/>
            <a:ext cx="315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200" i="1" dirty="0"/>
              <a:t>J. Am. Chem. Soc. </a:t>
            </a:r>
            <a:r>
              <a:rPr lang="de-DE" altLang="zh-CN" sz="1200" b="1" dirty="0"/>
              <a:t>2016</a:t>
            </a:r>
            <a:r>
              <a:rPr lang="de-DE" altLang="zh-CN" sz="1200" dirty="0"/>
              <a:t>, 138, 4229−4236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5C43F1-51F5-4556-8755-A5AE69CEB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35"/>
          <a:stretch/>
        </p:blipFill>
        <p:spPr>
          <a:xfrm>
            <a:off x="1681805" y="2727869"/>
            <a:ext cx="5390572" cy="974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BC3B0-4571-4E27-B18D-EB975696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960"/>
          <a:stretch/>
        </p:blipFill>
        <p:spPr>
          <a:xfrm>
            <a:off x="1717701" y="3701991"/>
            <a:ext cx="5384174" cy="1437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37EE28-260B-464F-9DFE-DEA6E489B60B}"/>
              </a:ext>
            </a:extLst>
          </p:cNvPr>
          <p:cNvSpPr txBox="1"/>
          <p:nvPr/>
        </p:nvSpPr>
        <p:spPr>
          <a:xfrm>
            <a:off x="1228777" y="2414643"/>
            <a:ext cx="585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Two proposed O-O bond formation mechanisms:</a:t>
            </a:r>
            <a:endParaRPr lang="zh-CN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220AC-3701-4884-972C-FFFD4F32B42B}"/>
              </a:ext>
            </a:extLst>
          </p:cNvPr>
          <p:cNvSpPr txBox="1"/>
          <p:nvPr/>
        </p:nvSpPr>
        <p:spPr>
          <a:xfrm>
            <a:off x="703887" y="3055660"/>
            <a:ext cx="9861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IMOC:</a:t>
            </a:r>
          </a:p>
          <a:p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6A7601-6547-4381-BAA6-004C100BE1F8}"/>
              </a:ext>
            </a:extLst>
          </p:cNvPr>
          <p:cNvSpPr txBox="1"/>
          <p:nvPr/>
        </p:nvSpPr>
        <p:spPr>
          <a:xfrm>
            <a:off x="659004" y="4218740"/>
            <a:ext cx="10919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WHAA:</a:t>
            </a:r>
          </a:p>
          <a:p>
            <a:endParaRPr lang="zh-CN" alt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408DB2B-8268-442A-B683-899F6C77B55B}"/>
              </a:ext>
            </a:extLst>
          </p:cNvPr>
          <p:cNvSpPr/>
          <p:nvPr/>
        </p:nvSpPr>
        <p:spPr>
          <a:xfrm>
            <a:off x="659004" y="2318867"/>
            <a:ext cx="6606816" cy="2928472"/>
          </a:xfrm>
          <a:prstGeom prst="wedgeRectCallout">
            <a:avLst>
              <a:gd name="adj1" fmla="val 62210"/>
              <a:gd name="adj2" fmla="val -16558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5093EF-18D8-483D-9A98-E74798970390}"/>
              </a:ext>
            </a:extLst>
          </p:cNvPr>
          <p:cNvGrpSpPr/>
          <p:nvPr/>
        </p:nvGrpSpPr>
        <p:grpSpPr>
          <a:xfrm>
            <a:off x="7539499" y="2412129"/>
            <a:ext cx="4752666" cy="3089752"/>
            <a:chOff x="7745788" y="2685177"/>
            <a:chExt cx="4539166" cy="2928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A8F96F-9732-4C12-8D55-E43347CA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3650"/>
            <a:stretch/>
          </p:blipFill>
          <p:spPr>
            <a:xfrm>
              <a:off x="7745788" y="2685177"/>
              <a:ext cx="4539166" cy="29284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95A1F1-8A8D-48EF-8B57-8168283EE6C5}"/>
                </a:ext>
              </a:extLst>
            </p:cNvPr>
            <p:cNvSpPr txBox="1"/>
            <p:nvPr/>
          </p:nvSpPr>
          <p:spPr>
            <a:xfrm>
              <a:off x="8186519" y="3163101"/>
              <a:ext cx="101365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accent1"/>
                  </a:solidFill>
                </a:rPr>
                <a:t>O-O bond formation, </a:t>
              </a:r>
              <a:r>
                <a:rPr lang="en-US" sz="1000" b="1" dirty="0" err="1">
                  <a:solidFill>
                    <a:schemeClr val="accent1"/>
                  </a:solidFill>
                </a:rPr>
                <a:t>rds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D28A5D-761A-46EA-8329-E7F21123DEB7}"/>
                </a:ext>
              </a:extLst>
            </p:cNvPr>
            <p:cNvSpPr txBox="1"/>
            <p:nvPr/>
          </p:nvSpPr>
          <p:spPr>
            <a:xfrm>
              <a:off x="8196674" y="4885361"/>
              <a:ext cx="113385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PCET </a:t>
              </a:r>
            </a:p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pre-equilibrium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455C1-8CEB-4AC1-A8C3-44FC6099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9B23DF-4B2C-4056-B1DA-215167C937C2}"/>
              </a:ext>
            </a:extLst>
          </p:cNvPr>
          <p:cNvSpPr/>
          <p:nvPr/>
        </p:nvSpPr>
        <p:spPr>
          <a:xfrm>
            <a:off x="1587500" y="3701991"/>
            <a:ext cx="1186271" cy="51674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761178"/>
      </p:ext>
    </p:extLst>
  </p:cSld>
  <p:clrMapOvr>
    <a:masterClrMapping/>
  </p:clrMapOvr>
  <p:transition advTm="685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1F478B8-39D7-4582-A573-E974DB622990}"/>
              </a:ext>
            </a:extLst>
          </p:cNvPr>
          <p:cNvGrpSpPr/>
          <p:nvPr/>
        </p:nvGrpSpPr>
        <p:grpSpPr>
          <a:xfrm>
            <a:off x="6579266" y="1621857"/>
            <a:ext cx="3962572" cy="4059735"/>
            <a:chOff x="6481466" y="1597407"/>
            <a:chExt cx="3962572" cy="40597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F425B8-654E-40F1-94A4-D75183FE99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81466" y="1597407"/>
              <a:ext cx="3962572" cy="3838191"/>
              <a:chOff x="6812532" y="1919976"/>
              <a:chExt cx="3796989" cy="3677805"/>
            </a:xfrm>
          </p:grpSpPr>
          <p:pic>
            <p:nvPicPr>
              <p:cNvPr id="15" name="Picture 2" descr="http://science.sciencemag.org/content/sci/350/6263/938/F3.large.jpg?width=800&amp;height=600&amp;carousel=1">
                <a:extLst>
                  <a:ext uri="{FF2B5EF4-FFF2-40B4-BE49-F238E27FC236}">
                    <a16:creationId xmlns:a16="http://schemas.microsoft.com/office/drawing/2014/main" id="{FA5F49E1-AFED-4570-AA89-65F61F2B3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058" t="56822" r="16804"/>
              <a:stretch/>
            </p:blipFill>
            <p:spPr bwMode="auto">
              <a:xfrm>
                <a:off x="7774807" y="2539151"/>
                <a:ext cx="2834714" cy="3058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161D11-AA00-4B64-9AC5-4ACD051C311F}"/>
                  </a:ext>
                </a:extLst>
              </p:cNvPr>
              <p:cNvSpPr txBox="1"/>
              <p:nvPr/>
            </p:nvSpPr>
            <p:spPr>
              <a:xfrm>
                <a:off x="6812532" y="1919976"/>
                <a:ext cx="10726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79CFF1-42B4-4489-A096-339EA2321AAF}"/>
                </a:ext>
              </a:extLst>
            </p:cNvPr>
            <p:cNvSpPr txBox="1"/>
            <p:nvPr/>
          </p:nvSpPr>
          <p:spPr>
            <a:xfrm>
              <a:off x="7753692" y="4872312"/>
              <a:ext cx="2422358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Salt-in-Water</a:t>
              </a:r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10034039" cy="574623"/>
          </a:xfrm>
        </p:spPr>
        <p:txBody>
          <a:bodyPr>
            <a:normAutofit fontScale="90000"/>
          </a:bodyPr>
          <a:lstStyle/>
          <a:p>
            <a:r>
              <a:rPr lang="en-US" dirty="0"/>
              <a:t>Steady state Tafel – Water-In-Salt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309185-AFE6-4C40-AAAF-40C5A9C49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4" y="1487166"/>
            <a:ext cx="5967398" cy="456922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357F9F-7140-4960-838A-409B4736E575}"/>
              </a:ext>
            </a:extLst>
          </p:cNvPr>
          <p:cNvSpPr/>
          <p:nvPr/>
        </p:nvSpPr>
        <p:spPr>
          <a:xfrm>
            <a:off x="9633174" y="6541050"/>
            <a:ext cx="2277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Science, </a:t>
            </a:r>
            <a:r>
              <a:rPr lang="en-US" altLang="zh-CN" sz="1200" b="1" dirty="0"/>
              <a:t>2015, </a:t>
            </a:r>
            <a:r>
              <a:rPr lang="en-US" altLang="zh-CN" sz="1200" dirty="0"/>
              <a:t>6263, 938-943</a:t>
            </a:r>
            <a:endParaRPr lang="zh-CN" alt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D9DCE-1912-4111-9592-EA90EE8F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5019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4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B02163-3BD3-4048-A5BA-F97351A7325F}"/>
              </a:ext>
            </a:extLst>
          </p:cNvPr>
          <p:cNvGrpSpPr/>
          <p:nvPr/>
        </p:nvGrpSpPr>
        <p:grpSpPr>
          <a:xfrm>
            <a:off x="6545695" y="4010244"/>
            <a:ext cx="5466381" cy="1321442"/>
            <a:chOff x="6545695" y="3819534"/>
            <a:chExt cx="5466381" cy="1321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76718F-C1EA-43E9-8AC4-FE131851B2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45695" y="3819534"/>
              <a:ext cx="5466381" cy="832281"/>
              <a:chOff x="1390727" y="4130996"/>
              <a:chExt cx="6397988" cy="101018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9F5277-924A-4EE3-B9C8-75DF0F34F8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9435"/>
              <a:stretch/>
            </p:blipFill>
            <p:spPr>
              <a:xfrm>
                <a:off x="2398143" y="4130996"/>
                <a:ext cx="5390572" cy="101018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902C25-2E33-4251-8249-8F4AE5B01D75}"/>
                  </a:ext>
                </a:extLst>
              </p:cNvPr>
              <p:cNvSpPr txBox="1"/>
              <p:nvPr/>
            </p:nvSpPr>
            <p:spPr>
              <a:xfrm>
                <a:off x="1390727" y="4470924"/>
                <a:ext cx="851515" cy="670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IMOC:</a:t>
                </a:r>
              </a:p>
              <a:p>
                <a:endParaRPr lang="zh-CN" altLang="en-US" dirty="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5DFBA7-727F-4BE0-91CB-E7D6B0A4E588}"/>
                </a:ext>
              </a:extLst>
            </p:cNvPr>
            <p:cNvSpPr txBox="1"/>
            <p:nvPr/>
          </p:nvSpPr>
          <p:spPr>
            <a:xfrm>
              <a:off x="8529301" y="4740866"/>
              <a:ext cx="1831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Low Potential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2A3743-6D21-41F1-A61A-B140CA18C656}"/>
              </a:ext>
            </a:extLst>
          </p:cNvPr>
          <p:cNvGrpSpPr/>
          <p:nvPr/>
        </p:nvGrpSpPr>
        <p:grpSpPr>
          <a:xfrm>
            <a:off x="6507347" y="2060259"/>
            <a:ext cx="5504729" cy="1399464"/>
            <a:chOff x="6507347" y="2368324"/>
            <a:chExt cx="5504729" cy="13994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719CCC-C2E5-4268-8DB7-B43B6802E7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07347" y="2539870"/>
              <a:ext cx="5504729" cy="1227918"/>
              <a:chOff x="1375342" y="5058095"/>
              <a:chExt cx="6442871" cy="149039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473AA74-0A33-4BC2-8075-4AD4E061E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2960"/>
              <a:stretch/>
            </p:blipFill>
            <p:spPr>
              <a:xfrm>
                <a:off x="2434039" y="5058095"/>
                <a:ext cx="5384174" cy="1490397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6E4010-39D4-4E2F-A4BD-5B0C2C56D5AE}"/>
                  </a:ext>
                </a:extLst>
              </p:cNvPr>
              <p:cNvSpPr txBox="1"/>
              <p:nvPr/>
            </p:nvSpPr>
            <p:spPr>
              <a:xfrm>
                <a:off x="1375342" y="5635520"/>
                <a:ext cx="941282" cy="670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WHAA:</a:t>
                </a:r>
              </a:p>
              <a:p>
                <a:endParaRPr lang="zh-CN" alt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85BF18-75C7-4C3C-A464-513BF2EA71D6}"/>
                </a:ext>
              </a:extLst>
            </p:cNvPr>
            <p:cNvSpPr txBox="1"/>
            <p:nvPr/>
          </p:nvSpPr>
          <p:spPr>
            <a:xfrm>
              <a:off x="8479141" y="2368324"/>
              <a:ext cx="1932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High Potential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560ECC5-7FC0-4809-9BCC-A0441FC5FCB4}"/>
              </a:ext>
            </a:extLst>
          </p:cNvPr>
          <p:cNvSpPr/>
          <p:nvPr/>
        </p:nvSpPr>
        <p:spPr>
          <a:xfrm>
            <a:off x="8889728" y="2591614"/>
            <a:ext cx="1114884" cy="23051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691597"/>
      </p:ext>
    </p:extLst>
  </p:cSld>
  <p:clrMapOvr>
    <a:masterClrMapping/>
  </p:clrMapOvr>
  <p:transition advTm="1217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B034DB5D-043C-430F-943B-33DD0C19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0" y="1547574"/>
            <a:ext cx="5833579" cy="48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F8A32-2603-4A44-B621-F0ED8C91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089936" cy="676759"/>
          </a:xfrm>
        </p:spPr>
        <p:txBody>
          <a:bodyPr>
            <a:normAutofit fontScale="90000"/>
          </a:bodyPr>
          <a:lstStyle/>
          <a:p>
            <a:r>
              <a:rPr lang="en-US" dirty="0"/>
              <a:t>Fourier Transform Infrared Spectroscopy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2BCDE-E0C4-4860-9ED8-92252D59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5</a:t>
            </a:fld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E9DF54-EE47-42DA-8111-784EF972D9C6}"/>
              </a:ext>
            </a:extLst>
          </p:cNvPr>
          <p:cNvGrpSpPr/>
          <p:nvPr/>
        </p:nvGrpSpPr>
        <p:grpSpPr>
          <a:xfrm>
            <a:off x="5227686" y="1984835"/>
            <a:ext cx="6683535" cy="4103867"/>
            <a:chOff x="6972086" y="2554255"/>
            <a:chExt cx="4676915" cy="3008815"/>
          </a:xfrm>
        </p:grpSpPr>
        <p:pic>
          <p:nvPicPr>
            <p:cNvPr id="1026" name="Picture 2" descr="Image result for FTIR diagram">
              <a:extLst>
                <a:ext uri="{FF2B5EF4-FFF2-40B4-BE49-F238E27FC236}">
                  <a16:creationId xmlns:a16="http://schemas.microsoft.com/office/drawing/2014/main" id="{CC21F5DF-EC54-429E-8C83-5FC8A2217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086" y="2554255"/>
              <a:ext cx="4676915" cy="3008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B17275-007D-469A-B124-7917975ED7D4}"/>
                </a:ext>
              </a:extLst>
            </p:cNvPr>
            <p:cNvSpPr/>
            <p:nvPr/>
          </p:nvSpPr>
          <p:spPr>
            <a:xfrm>
              <a:off x="9525407" y="3937912"/>
              <a:ext cx="217883" cy="208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E132B8-3900-4EEB-A931-11A0673DFEF5}"/>
                </a:ext>
              </a:extLst>
            </p:cNvPr>
            <p:cNvSpPr txBox="1"/>
            <p:nvPr/>
          </p:nvSpPr>
          <p:spPr>
            <a:xfrm>
              <a:off x="9350169" y="4131232"/>
              <a:ext cx="6135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D552A7-727B-4C92-99C4-8744A52F4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91" r="50046"/>
          <a:stretch/>
        </p:blipFill>
        <p:spPr>
          <a:xfrm>
            <a:off x="2261551" y="4206653"/>
            <a:ext cx="1559860" cy="12787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14D383-B153-4638-B946-C3B714CA78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10" t="35600" r="50974" b="1558"/>
          <a:stretch/>
        </p:blipFill>
        <p:spPr>
          <a:xfrm>
            <a:off x="2232213" y="2117287"/>
            <a:ext cx="1618536" cy="11632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3F7BAB-8FB1-4182-ABE3-897BC6D2B4F6}"/>
              </a:ext>
            </a:extLst>
          </p:cNvPr>
          <p:cNvSpPr txBox="1"/>
          <p:nvPr/>
        </p:nvSpPr>
        <p:spPr>
          <a:xfrm>
            <a:off x="444975" y="2459720"/>
            <a:ext cx="168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Peroxide: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956C24-A72A-499F-8BC8-31683E7F5223}"/>
              </a:ext>
            </a:extLst>
          </p:cNvPr>
          <p:cNvSpPr txBox="1"/>
          <p:nvPr/>
        </p:nvSpPr>
        <p:spPr>
          <a:xfrm>
            <a:off x="490003" y="4690171"/>
            <a:ext cx="168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Superoxide: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54DFCB-A636-4140-80F5-FFC3A99CF01D}"/>
              </a:ext>
            </a:extLst>
          </p:cNvPr>
          <p:cNvSpPr/>
          <p:nvPr/>
        </p:nvSpPr>
        <p:spPr>
          <a:xfrm>
            <a:off x="9652644" y="6542253"/>
            <a:ext cx="2332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Nat. Chem., </a:t>
            </a:r>
            <a:r>
              <a:rPr lang="en-US" sz="1200" b="1" dirty="0"/>
              <a:t>2014</a:t>
            </a:r>
            <a:r>
              <a:rPr lang="en-US" sz="1200" dirty="0"/>
              <a:t>, 6, 362-367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F0DB4-F2B9-4B24-85B8-32BCCB661232}"/>
              </a:ext>
            </a:extLst>
          </p:cNvPr>
          <p:cNvSpPr txBox="1"/>
          <p:nvPr/>
        </p:nvSpPr>
        <p:spPr>
          <a:xfrm>
            <a:off x="4084850" y="4690171"/>
            <a:ext cx="168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1013 cm</a:t>
            </a:r>
            <a:r>
              <a:rPr lang="en-US" sz="2000" baseline="30000" dirty="0"/>
              <a:t>-1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37FD9-8174-4947-ADFA-3B10C499927D}"/>
              </a:ext>
            </a:extLst>
          </p:cNvPr>
          <p:cNvSpPr txBox="1"/>
          <p:nvPr/>
        </p:nvSpPr>
        <p:spPr>
          <a:xfrm>
            <a:off x="3988887" y="2398266"/>
            <a:ext cx="1686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740-920 cm</a:t>
            </a:r>
            <a:r>
              <a:rPr lang="en-US" sz="2000" baseline="30000" dirty="0"/>
              <a:t>-1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72725"/>
      </p:ext>
    </p:extLst>
  </p:cSld>
  <p:clrMapOvr>
    <a:masterClrMapping/>
  </p:clrMapOvr>
  <p:transition advTm="694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2C944327-B656-401E-BABB-9A54DD6709B7}"/>
              </a:ext>
            </a:extLst>
          </p:cNvPr>
          <p:cNvSpPr txBox="1"/>
          <p:nvPr/>
        </p:nvSpPr>
        <p:spPr>
          <a:xfrm>
            <a:off x="6556656" y="5507124"/>
            <a:ext cx="42337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Catalyst deposited directly onto 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background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AD4F64-FE1F-4CDA-934B-A6877EAE1F79}"/>
              </a:ext>
            </a:extLst>
          </p:cNvPr>
          <p:cNvSpPr txBox="1"/>
          <p:nvPr/>
        </p:nvSpPr>
        <p:spPr>
          <a:xfrm>
            <a:off x="1480646" y="5518581"/>
            <a:ext cx="42337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FTO working electrode with catalyst placed onto crystal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background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F7EDC65E-E601-49C6-9FE6-534FB8AC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734473CE-75C5-4DAB-8370-F8E7A230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9317565" cy="676759"/>
          </a:xfrm>
        </p:spPr>
        <p:txBody>
          <a:bodyPr>
            <a:normAutofit/>
          </a:bodyPr>
          <a:lstStyle/>
          <a:p>
            <a:r>
              <a:rPr lang="en-US" dirty="0"/>
              <a:t>FTIR Configurations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B8613-044B-4463-8F75-56100256A781}"/>
              </a:ext>
            </a:extLst>
          </p:cNvPr>
          <p:cNvSpPr txBox="1"/>
          <p:nvPr/>
        </p:nvSpPr>
        <p:spPr>
          <a:xfrm>
            <a:off x="1472718" y="1753970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Otto Configuration: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mutil</a:t>
            </a:r>
            <a:r>
              <a:rPr lang="en-US" sz="2000" dirty="0"/>
              <a:t>-bounce </a:t>
            </a:r>
            <a:r>
              <a:rPr lang="en-US" sz="2000" dirty="0" err="1"/>
              <a:t>ZnSe</a:t>
            </a:r>
            <a:r>
              <a:rPr lang="en-US" sz="2000" dirty="0"/>
              <a:t> ATR crystal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D570E-F8F1-47E5-9DAD-67996363DF44}"/>
              </a:ext>
            </a:extLst>
          </p:cNvPr>
          <p:cNvSpPr txBox="1"/>
          <p:nvPr/>
        </p:nvSpPr>
        <p:spPr>
          <a:xfrm>
            <a:off x="6434243" y="1754919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Kretschmann</a:t>
            </a:r>
            <a:r>
              <a:rPr lang="en-US" sz="2000" dirty="0"/>
              <a:t> Configuration: </a:t>
            </a:r>
          </a:p>
          <a:p>
            <a:r>
              <a:rPr lang="en-US" sz="2000" dirty="0"/>
              <a:t>        micro-machined Si ATR wafer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AE3FFF-4B20-40D0-B448-C14B6AEA4B72}"/>
              </a:ext>
            </a:extLst>
          </p:cNvPr>
          <p:cNvGrpSpPr/>
          <p:nvPr/>
        </p:nvGrpSpPr>
        <p:grpSpPr>
          <a:xfrm>
            <a:off x="1978129" y="3384989"/>
            <a:ext cx="2685467" cy="1537469"/>
            <a:chOff x="1918768" y="4760906"/>
            <a:chExt cx="2685467" cy="1537469"/>
          </a:xfrm>
        </p:grpSpPr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30E7F8D-1078-424A-8126-729D51BB36B8}"/>
                </a:ext>
              </a:extLst>
            </p:cNvPr>
            <p:cNvSpPr/>
            <p:nvPr/>
          </p:nvSpPr>
          <p:spPr>
            <a:xfrm flipV="1">
              <a:off x="2246396" y="5688775"/>
              <a:ext cx="2133600" cy="274320"/>
            </a:xfrm>
            <a:prstGeom prst="trapezoid">
              <a:avLst>
                <a:gd name="adj" fmla="val 6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4">
              <a:extLst>
                <a:ext uri="{FF2B5EF4-FFF2-40B4-BE49-F238E27FC236}">
                  <a16:creationId xmlns:a16="http://schemas.microsoft.com/office/drawing/2014/main" id="{D8A15BA2-9E24-4FC5-981E-B4913EAEAE67}"/>
                </a:ext>
              </a:extLst>
            </p:cNvPr>
            <p:cNvSpPr/>
            <p:nvPr/>
          </p:nvSpPr>
          <p:spPr>
            <a:xfrm rot="5400000">
              <a:off x="2892816" y="4939214"/>
              <a:ext cx="685800" cy="32918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C5D9EE-B4C6-42B7-8395-007AB3D3DF01}"/>
                </a:ext>
              </a:extLst>
            </p:cNvPr>
            <p:cNvSpPr/>
            <p:nvPr/>
          </p:nvSpPr>
          <p:spPr>
            <a:xfrm>
              <a:off x="2456079" y="5569330"/>
              <a:ext cx="1676400" cy="1207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E2A4DC-9E76-40A7-B480-D8657D598B8D}"/>
                </a:ext>
              </a:extLst>
            </p:cNvPr>
            <p:cNvSpPr txBox="1"/>
            <p:nvPr/>
          </p:nvSpPr>
          <p:spPr>
            <a:xfrm>
              <a:off x="3125988" y="4845517"/>
              <a:ext cx="290464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5F8A1-73DC-44E5-A65F-BE22B6295CFF}"/>
                </a:ext>
              </a:extLst>
            </p:cNvPr>
            <p:cNvGrpSpPr/>
            <p:nvPr/>
          </p:nvGrpSpPr>
          <p:grpSpPr>
            <a:xfrm>
              <a:off x="2627396" y="5462962"/>
              <a:ext cx="1371600" cy="213360"/>
              <a:chOff x="762000" y="1936750"/>
              <a:chExt cx="1371600" cy="177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279638B-4DBE-469C-A1D4-E68A97477BDB}"/>
                  </a:ext>
                </a:extLst>
              </p:cNvPr>
              <p:cNvCxnSpPr/>
              <p:nvPr/>
            </p:nvCxnSpPr>
            <p:spPr>
              <a:xfrm>
                <a:off x="1600200" y="1936750"/>
                <a:ext cx="0" cy="1778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0020596-BF24-41AE-BB1E-E47B3488321D}"/>
                  </a:ext>
                </a:extLst>
              </p:cNvPr>
              <p:cNvCxnSpPr/>
              <p:nvPr/>
            </p:nvCxnSpPr>
            <p:spPr>
              <a:xfrm>
                <a:off x="1905000" y="1936750"/>
                <a:ext cx="0" cy="17780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6D89058-ADB7-4F96-A9C7-1C3BA040793B}"/>
                  </a:ext>
                </a:extLst>
              </p:cNvPr>
              <p:cNvSpPr/>
              <p:nvPr/>
            </p:nvSpPr>
            <p:spPr>
              <a:xfrm>
                <a:off x="762000" y="1962150"/>
                <a:ext cx="1371600" cy="152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12BF2B-05AA-42B8-9794-1F9E8B53B42A}"/>
                </a:ext>
              </a:extLst>
            </p:cNvPr>
            <p:cNvCxnSpPr/>
            <p:nvPr/>
          </p:nvCxnSpPr>
          <p:spPr>
            <a:xfrm>
              <a:off x="3465596" y="5488362"/>
              <a:ext cx="0" cy="188710"/>
            </a:xfrm>
            <a:prstGeom prst="line">
              <a:avLst/>
            </a:prstGeom>
            <a:ln w="571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C6BB8F-DC32-4B8E-9CFD-DB03C87C8E35}"/>
                </a:ext>
              </a:extLst>
            </p:cNvPr>
            <p:cNvCxnSpPr/>
            <p:nvPr/>
          </p:nvCxnSpPr>
          <p:spPr>
            <a:xfrm>
              <a:off x="3751479" y="5488362"/>
              <a:ext cx="0" cy="188710"/>
            </a:xfrm>
            <a:prstGeom prst="line">
              <a:avLst/>
            </a:prstGeom>
            <a:ln w="571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4">
              <a:extLst>
                <a:ext uri="{FF2B5EF4-FFF2-40B4-BE49-F238E27FC236}">
                  <a16:creationId xmlns:a16="http://schemas.microsoft.com/office/drawing/2014/main" id="{470E4338-A68F-4DA5-B013-F279A7610D49}"/>
                </a:ext>
              </a:extLst>
            </p:cNvPr>
            <p:cNvCxnSpPr/>
            <p:nvPr/>
          </p:nvCxnSpPr>
          <p:spPr>
            <a:xfrm flipV="1">
              <a:off x="4005323" y="4928585"/>
              <a:ext cx="133483" cy="667493"/>
            </a:xfrm>
            <a:prstGeom prst="curved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F504E5-7507-4597-AE83-D840F765FD70}"/>
                </a:ext>
              </a:extLst>
            </p:cNvPr>
            <p:cNvCxnSpPr/>
            <p:nvPr/>
          </p:nvCxnSpPr>
          <p:spPr>
            <a:xfrm>
              <a:off x="2436763" y="5500065"/>
              <a:ext cx="0" cy="18871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F9687A-589A-471B-A9DD-57202AEEA3D5}"/>
                </a:ext>
              </a:extLst>
            </p:cNvPr>
            <p:cNvCxnSpPr/>
            <p:nvPr/>
          </p:nvCxnSpPr>
          <p:spPr>
            <a:xfrm>
              <a:off x="4132479" y="5495779"/>
              <a:ext cx="0" cy="18871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B12204-8E51-40A7-8CBF-325F302967DB}"/>
                </a:ext>
              </a:extLst>
            </p:cNvPr>
            <p:cNvCxnSpPr/>
            <p:nvPr/>
          </p:nvCxnSpPr>
          <p:spPr>
            <a:xfrm>
              <a:off x="2359709" y="5108096"/>
              <a:ext cx="450632" cy="47482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19A984D-9B50-46A8-895F-C338BBE63A78}"/>
                </a:ext>
              </a:extLst>
            </p:cNvPr>
            <p:cNvCxnSpPr/>
            <p:nvPr/>
          </p:nvCxnSpPr>
          <p:spPr>
            <a:xfrm flipV="1">
              <a:off x="1918768" y="5703960"/>
              <a:ext cx="620812" cy="5942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8DAE47-5201-4445-AE14-E3A1256FB66F}"/>
                </a:ext>
              </a:extLst>
            </p:cNvPr>
            <p:cNvCxnSpPr/>
            <p:nvPr/>
          </p:nvCxnSpPr>
          <p:spPr>
            <a:xfrm>
              <a:off x="2536639" y="5703959"/>
              <a:ext cx="159655" cy="2723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0B197E-D4DE-480E-AB4D-A49FD096B41E}"/>
                </a:ext>
              </a:extLst>
            </p:cNvPr>
            <p:cNvCxnSpPr/>
            <p:nvPr/>
          </p:nvCxnSpPr>
          <p:spPr>
            <a:xfrm flipV="1">
              <a:off x="2689038" y="5699007"/>
              <a:ext cx="159656" cy="2782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8B8EEE-A126-442F-9702-0DBEB91A5088}"/>
                </a:ext>
              </a:extLst>
            </p:cNvPr>
            <p:cNvCxnSpPr/>
            <p:nvPr/>
          </p:nvCxnSpPr>
          <p:spPr>
            <a:xfrm>
              <a:off x="2848694" y="5698520"/>
              <a:ext cx="159655" cy="2858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FC3B85-6116-4515-BEE6-4AC70707A2DE}"/>
                </a:ext>
              </a:extLst>
            </p:cNvPr>
            <p:cNvCxnSpPr/>
            <p:nvPr/>
          </p:nvCxnSpPr>
          <p:spPr>
            <a:xfrm>
              <a:off x="3168004" y="5699007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89C935-538B-40A4-A6E2-7D2A84BE85B5}"/>
                </a:ext>
              </a:extLst>
            </p:cNvPr>
            <p:cNvCxnSpPr/>
            <p:nvPr/>
          </p:nvCxnSpPr>
          <p:spPr>
            <a:xfrm flipV="1">
              <a:off x="3008349" y="5703092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ECF8A7-8028-49C1-85B2-293EE4276CBC}"/>
                </a:ext>
              </a:extLst>
            </p:cNvPr>
            <p:cNvCxnSpPr/>
            <p:nvPr/>
          </p:nvCxnSpPr>
          <p:spPr>
            <a:xfrm flipV="1">
              <a:off x="3327659" y="5698520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C6A745-1ABA-417E-BCF6-5EE06B0932B0}"/>
                </a:ext>
              </a:extLst>
            </p:cNvPr>
            <p:cNvCxnSpPr/>
            <p:nvPr/>
          </p:nvCxnSpPr>
          <p:spPr>
            <a:xfrm flipV="1">
              <a:off x="3639480" y="5698520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E070E3-76A9-467A-A975-3F730A483273}"/>
                </a:ext>
              </a:extLst>
            </p:cNvPr>
            <p:cNvCxnSpPr/>
            <p:nvPr/>
          </p:nvCxnSpPr>
          <p:spPr>
            <a:xfrm>
              <a:off x="3487314" y="5699007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102BFE-32B4-46E1-BF89-04D40DC2CFEF}"/>
                </a:ext>
              </a:extLst>
            </p:cNvPr>
            <p:cNvCxnSpPr/>
            <p:nvPr/>
          </p:nvCxnSpPr>
          <p:spPr>
            <a:xfrm>
              <a:off x="3799135" y="5693948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DADCD3-4828-48A8-8D71-5C27EE14C0F6}"/>
                </a:ext>
              </a:extLst>
            </p:cNvPr>
            <p:cNvCxnSpPr/>
            <p:nvPr/>
          </p:nvCxnSpPr>
          <p:spPr>
            <a:xfrm flipV="1">
              <a:off x="3955607" y="5698520"/>
              <a:ext cx="159655" cy="2852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D80349-0867-4279-AD71-0018E68A8D90}"/>
                </a:ext>
              </a:extLst>
            </p:cNvPr>
            <p:cNvCxnSpPr/>
            <p:nvPr/>
          </p:nvCxnSpPr>
          <p:spPr>
            <a:xfrm flipH="1" flipV="1">
              <a:off x="4115262" y="5703092"/>
              <a:ext cx="488973" cy="5952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5702CF-78C7-4099-B142-854162A48B4E}"/>
                </a:ext>
              </a:extLst>
            </p:cNvPr>
            <p:cNvSpPr txBox="1"/>
            <p:nvPr/>
          </p:nvSpPr>
          <p:spPr>
            <a:xfrm>
              <a:off x="2978986" y="5637298"/>
              <a:ext cx="6351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ZnSe</a:t>
              </a:r>
              <a:endParaRPr lang="en-US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2877615-99D3-481D-B321-55DFD093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178" y="5503782"/>
              <a:ext cx="145981" cy="17335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C9A867-1B17-44B4-B934-D4BBABD59956}"/>
                </a:ext>
              </a:extLst>
            </p:cNvPr>
            <p:cNvSpPr txBox="1"/>
            <p:nvPr/>
          </p:nvSpPr>
          <p:spPr>
            <a:xfrm>
              <a:off x="1937235" y="4850575"/>
              <a:ext cx="5020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F01B46-4472-44A6-A492-114EED6BB6BF}"/>
              </a:ext>
            </a:extLst>
          </p:cNvPr>
          <p:cNvGrpSpPr/>
          <p:nvPr/>
        </p:nvGrpSpPr>
        <p:grpSpPr>
          <a:xfrm>
            <a:off x="6587864" y="3489372"/>
            <a:ext cx="3256922" cy="1271295"/>
            <a:chOff x="5747235" y="4950880"/>
            <a:chExt cx="3256922" cy="127129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1B1E84-0C28-4EC3-A32F-229DC2BFE4C7}"/>
                </a:ext>
              </a:extLst>
            </p:cNvPr>
            <p:cNvGrpSpPr/>
            <p:nvPr/>
          </p:nvGrpSpPr>
          <p:grpSpPr>
            <a:xfrm>
              <a:off x="6352397" y="5641254"/>
              <a:ext cx="2651760" cy="365760"/>
              <a:chOff x="5016500" y="3685787"/>
              <a:chExt cx="2651760" cy="36576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BE96F93-A84A-47C2-8053-B6EEAEE5CBF6}"/>
                  </a:ext>
                </a:extLst>
              </p:cNvPr>
              <p:cNvGrpSpPr/>
              <p:nvPr/>
            </p:nvGrpSpPr>
            <p:grpSpPr>
              <a:xfrm>
                <a:off x="5016500" y="3685787"/>
                <a:ext cx="2651760" cy="365760"/>
                <a:chOff x="5016500" y="3761939"/>
                <a:chExt cx="2979896" cy="369332"/>
              </a:xfrm>
            </p:grpSpPr>
            <p:sp>
              <p:nvSpPr>
                <p:cNvPr id="48" name="Snip Same Side Corner Rectangle 19">
                  <a:extLst>
                    <a:ext uri="{FF2B5EF4-FFF2-40B4-BE49-F238E27FC236}">
                      <a16:creationId xmlns:a16="http://schemas.microsoft.com/office/drawing/2014/main" id="{FE957346-B9F3-4284-88D0-F249178119D3}"/>
                    </a:ext>
                  </a:extLst>
                </p:cNvPr>
                <p:cNvSpPr/>
                <p:nvPr/>
              </p:nvSpPr>
              <p:spPr>
                <a:xfrm flipV="1">
                  <a:off x="5016500" y="3841237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Snip Same Side Corner Rectangle 22">
                  <a:extLst>
                    <a:ext uri="{FF2B5EF4-FFF2-40B4-BE49-F238E27FC236}">
                      <a16:creationId xmlns:a16="http://schemas.microsoft.com/office/drawing/2014/main" id="{2BEEEC57-3FCB-47D1-B3E5-4681042E251C}"/>
                    </a:ext>
                  </a:extLst>
                </p:cNvPr>
                <p:cNvSpPr/>
                <p:nvPr/>
              </p:nvSpPr>
              <p:spPr>
                <a:xfrm flipV="1">
                  <a:off x="5443220" y="3841236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Snip Same Side Corner Rectangle 23">
                  <a:extLst>
                    <a:ext uri="{FF2B5EF4-FFF2-40B4-BE49-F238E27FC236}">
                      <a16:creationId xmlns:a16="http://schemas.microsoft.com/office/drawing/2014/main" id="{E879E372-1631-4E65-99E1-56BA1D7441CE}"/>
                    </a:ext>
                  </a:extLst>
                </p:cNvPr>
                <p:cNvSpPr/>
                <p:nvPr/>
              </p:nvSpPr>
              <p:spPr>
                <a:xfrm flipV="1">
                  <a:off x="5869940" y="3841236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Snip Same Side Corner Rectangle 24">
                  <a:extLst>
                    <a:ext uri="{FF2B5EF4-FFF2-40B4-BE49-F238E27FC236}">
                      <a16:creationId xmlns:a16="http://schemas.microsoft.com/office/drawing/2014/main" id="{ABADAE2A-6933-485D-9EFE-92B924F658C3}"/>
                    </a:ext>
                  </a:extLst>
                </p:cNvPr>
                <p:cNvSpPr/>
                <p:nvPr/>
              </p:nvSpPr>
              <p:spPr>
                <a:xfrm flipV="1">
                  <a:off x="6296660" y="3841235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Snip Same Side Corner Rectangle 25">
                  <a:extLst>
                    <a:ext uri="{FF2B5EF4-FFF2-40B4-BE49-F238E27FC236}">
                      <a16:creationId xmlns:a16="http://schemas.microsoft.com/office/drawing/2014/main" id="{C3458AF1-9CDB-4B37-A918-A42704364F8B}"/>
                    </a:ext>
                  </a:extLst>
                </p:cNvPr>
                <p:cNvSpPr/>
                <p:nvPr/>
              </p:nvSpPr>
              <p:spPr>
                <a:xfrm flipV="1">
                  <a:off x="6716236" y="3841235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Snip Same Side Corner Rectangle 26">
                  <a:extLst>
                    <a:ext uri="{FF2B5EF4-FFF2-40B4-BE49-F238E27FC236}">
                      <a16:creationId xmlns:a16="http://schemas.microsoft.com/office/drawing/2014/main" id="{D6256DB9-E4D2-4828-8ECA-B7B42A79EC35}"/>
                    </a:ext>
                  </a:extLst>
                </p:cNvPr>
                <p:cNvSpPr/>
                <p:nvPr/>
              </p:nvSpPr>
              <p:spPr>
                <a:xfrm flipV="1">
                  <a:off x="7142956" y="3841234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CE0B85C-9B22-4650-9F73-0F1E4846C1CA}"/>
                    </a:ext>
                  </a:extLst>
                </p:cNvPr>
                <p:cNvSpPr/>
                <p:nvPr/>
              </p:nvSpPr>
              <p:spPr>
                <a:xfrm>
                  <a:off x="5016500" y="3795514"/>
                  <a:ext cx="2979896" cy="457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00725BB-9625-47AE-AB05-6110E3235EC2}"/>
                    </a:ext>
                  </a:extLst>
                </p:cNvPr>
                <p:cNvSpPr txBox="1"/>
                <p:nvPr/>
              </p:nvSpPr>
              <p:spPr>
                <a:xfrm>
                  <a:off x="6343627" y="3761939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Si</a:t>
                  </a:r>
                </a:p>
              </p:txBody>
            </p:sp>
            <p:sp>
              <p:nvSpPr>
                <p:cNvPr id="56" name="Snip Same Side Corner Rectangle 30">
                  <a:extLst>
                    <a:ext uri="{FF2B5EF4-FFF2-40B4-BE49-F238E27FC236}">
                      <a16:creationId xmlns:a16="http://schemas.microsoft.com/office/drawing/2014/main" id="{785FB500-1AEC-4B3C-A4BD-8448D0C2DEEB}"/>
                    </a:ext>
                  </a:extLst>
                </p:cNvPr>
                <p:cNvSpPr/>
                <p:nvPr/>
              </p:nvSpPr>
              <p:spPr>
                <a:xfrm flipV="1">
                  <a:off x="7569676" y="3840480"/>
                  <a:ext cx="426720" cy="274320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CA5551-452C-49EA-AB18-AD241A8FD8A2}"/>
                  </a:ext>
                </a:extLst>
              </p:cNvPr>
              <p:cNvSpPr/>
              <p:nvPr/>
            </p:nvSpPr>
            <p:spPr>
              <a:xfrm>
                <a:off x="5016500" y="3715513"/>
                <a:ext cx="2651760" cy="1828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E96E24A-B03D-4E3C-9B66-FD3940B9EC56}"/>
                </a:ext>
              </a:extLst>
            </p:cNvPr>
            <p:cNvSpPr/>
            <p:nvPr/>
          </p:nvSpPr>
          <p:spPr>
            <a:xfrm>
              <a:off x="6352397" y="5272933"/>
              <a:ext cx="2651760" cy="3980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221EB2-D431-435C-8FB6-290E5168062A}"/>
                </a:ext>
              </a:extLst>
            </p:cNvPr>
            <p:cNvCxnSpPr/>
            <p:nvPr/>
          </p:nvCxnSpPr>
          <p:spPr>
            <a:xfrm flipV="1">
              <a:off x="6831816" y="5723677"/>
              <a:ext cx="469908" cy="498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EAD90B-8CF8-43FF-A697-0A3EBE296A4C}"/>
                </a:ext>
              </a:extLst>
            </p:cNvPr>
            <p:cNvCxnSpPr/>
            <p:nvPr/>
          </p:nvCxnSpPr>
          <p:spPr>
            <a:xfrm>
              <a:off x="7301724" y="5719785"/>
              <a:ext cx="469908" cy="498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5574B80-E747-4115-BBDD-A28EDBE6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546" y="5548812"/>
              <a:ext cx="170970" cy="17097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014F2B-0105-4B1A-B2FB-8051E2CDC05F}"/>
                </a:ext>
              </a:extLst>
            </p:cNvPr>
            <p:cNvSpPr txBox="1"/>
            <p:nvPr/>
          </p:nvSpPr>
          <p:spPr>
            <a:xfrm>
              <a:off x="5747235" y="4950880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E5D5C9-E636-45D1-9FA2-40704387F9F6}"/>
                </a:ext>
              </a:extLst>
            </p:cNvPr>
            <p:cNvCxnSpPr/>
            <p:nvPr/>
          </p:nvCxnSpPr>
          <p:spPr>
            <a:xfrm>
              <a:off x="6204435" y="5229326"/>
              <a:ext cx="450632" cy="39568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8471968"/>
      </p:ext>
    </p:extLst>
  </p:cSld>
  <p:clrMapOvr>
    <a:masterClrMapping/>
  </p:clrMapOvr>
  <p:transition advTm="17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/>
      <p:bldP spid="63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0728" y="1543377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030" y="1509737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1C42C0-45C1-40D2-A71B-F3F95B896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-1" b="-471"/>
          <a:stretch/>
        </p:blipFill>
        <p:spPr bwMode="auto">
          <a:xfrm>
            <a:off x="-31680" y="1962513"/>
            <a:ext cx="4359317" cy="38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86EADDB-3992-4F45-801F-187406811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/>
          <a:stretch/>
        </p:blipFill>
        <p:spPr bwMode="auto">
          <a:xfrm>
            <a:off x="4168823" y="1942182"/>
            <a:ext cx="3903253" cy="38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6BFC4C2-5F3C-4E67-9F61-A41EDFE8E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-1" b="-697"/>
          <a:stretch/>
        </p:blipFill>
        <p:spPr bwMode="auto">
          <a:xfrm>
            <a:off x="8047626" y="1966633"/>
            <a:ext cx="3981464" cy="37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9CB9D-A8E9-43E0-BB2D-F5679CBDCA26}"/>
              </a:ext>
            </a:extLst>
          </p:cNvPr>
          <p:cNvSpPr txBox="1"/>
          <p:nvPr/>
        </p:nvSpPr>
        <p:spPr>
          <a:xfrm>
            <a:off x="9491168" y="1520983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baseline="30000" dirty="0"/>
              <a:t>18</a:t>
            </a:r>
            <a:r>
              <a:rPr lang="en-US" sz="2000" b="1" dirty="0"/>
              <a:t>O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8989C45-A4C0-4389-AE09-F512BFB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0791E8-B2A8-45C8-B8A2-51EE8BC15315}"/>
              </a:ext>
            </a:extLst>
          </p:cNvPr>
          <p:cNvSpPr txBox="1">
            <a:spLocks/>
          </p:cNvSpPr>
          <p:nvPr/>
        </p:nvSpPr>
        <p:spPr>
          <a:xfrm>
            <a:off x="1337572" y="761003"/>
            <a:ext cx="8229600" cy="43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dirty="0"/>
              <a:t>H</a:t>
            </a:r>
            <a:r>
              <a:rPr lang="en-US" sz="2900" baseline="-25000" dirty="0"/>
              <a:t>2</a:t>
            </a:r>
            <a:r>
              <a:rPr lang="en-US" sz="2900" dirty="0"/>
              <a:t>O vs. D</a:t>
            </a:r>
            <a:r>
              <a:rPr lang="en-US" sz="2900" baseline="-25000" dirty="0"/>
              <a:t>2</a:t>
            </a:r>
            <a:r>
              <a:rPr lang="en-US" sz="2900" dirty="0"/>
              <a:t>O vs. H</a:t>
            </a:r>
            <a:r>
              <a:rPr lang="en-US" sz="2900" baseline="-25000" dirty="0"/>
              <a:t>2</a:t>
            </a:r>
            <a:r>
              <a:rPr lang="en-US" sz="2900" baseline="30000" dirty="0"/>
              <a:t>18</a:t>
            </a:r>
            <a:r>
              <a:rPr lang="en-US" sz="2900" dirty="0"/>
              <a:t>O</a:t>
            </a:r>
            <a:endParaRPr lang="en-US" sz="29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787EA-9337-4891-84C2-8046149F7D54}"/>
              </a:ext>
            </a:extLst>
          </p:cNvPr>
          <p:cNvSpPr txBox="1"/>
          <p:nvPr/>
        </p:nvSpPr>
        <p:spPr>
          <a:xfrm>
            <a:off x="337277" y="5803974"/>
            <a:ext cx="404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1,014 peak: potential reversible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820 peak: not potential reversible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Maybe not an intermediate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7B11F-E313-439D-AC1C-2C16062A37AE}"/>
              </a:ext>
            </a:extLst>
          </p:cNvPr>
          <p:cNvSpPr txBox="1"/>
          <p:nvPr/>
        </p:nvSpPr>
        <p:spPr>
          <a:xfrm>
            <a:off x="4379130" y="5803974"/>
            <a:ext cx="3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1,014 peak: no shift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H in intermediate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820 peak: constant/unchanged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A071E-4B76-4A9F-A88D-03603518A68B}"/>
              </a:ext>
            </a:extLst>
          </p:cNvPr>
          <p:cNvSpPr txBox="1"/>
          <p:nvPr/>
        </p:nvSpPr>
        <p:spPr>
          <a:xfrm>
            <a:off x="8099958" y="5770348"/>
            <a:ext cx="3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1,014 peak: shifted to 966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Indication of </a:t>
            </a:r>
            <a:r>
              <a:rPr lang="en-US" baseline="30000" dirty="0"/>
              <a:t>18</a:t>
            </a:r>
            <a:r>
              <a:rPr lang="en-US" dirty="0"/>
              <a:t>O</a:t>
            </a:r>
            <a:r>
              <a:rPr lang="en-US" dirty="0">
                <a:latin typeface="Trebuchet MS" panose="020B0603020202020204" pitchFamily="34" charset="0"/>
              </a:rPr>
              <a:t>—</a:t>
            </a:r>
            <a:r>
              <a:rPr lang="en-US" baseline="30000" dirty="0"/>
              <a:t>18</a:t>
            </a:r>
            <a:r>
              <a:rPr lang="en-US" dirty="0"/>
              <a:t>O bond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560152"/>
      </p:ext>
    </p:extLst>
  </p:cSld>
  <p:clrMapOvr>
    <a:masterClrMapping/>
  </p:clrMapOvr>
  <p:transition advTm="144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8989C45-A4C0-4389-AE09-F512BFB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0791E8-B2A8-45C8-B8A2-51EE8BC15315}"/>
              </a:ext>
            </a:extLst>
          </p:cNvPr>
          <p:cNvSpPr txBox="1">
            <a:spLocks/>
          </p:cNvSpPr>
          <p:nvPr/>
        </p:nvSpPr>
        <p:spPr>
          <a:xfrm>
            <a:off x="1337572" y="761003"/>
            <a:ext cx="8229600" cy="43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dirty="0"/>
              <a:t>D</a:t>
            </a:r>
            <a:r>
              <a:rPr lang="en-US" sz="2900" baseline="-25000" dirty="0"/>
              <a:t>2</a:t>
            </a:r>
            <a:r>
              <a:rPr lang="en-US" sz="2900" dirty="0"/>
              <a:t>O Confirmation/Comparison</a:t>
            </a:r>
            <a:endParaRPr lang="en-US" sz="2900" baseline="300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9E5E2DF-2A86-428A-B1C5-E72272C26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87" y="1499172"/>
            <a:ext cx="4637262" cy="52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214D01-7BFB-437C-8541-00BE961975D1}"/>
              </a:ext>
            </a:extLst>
          </p:cNvPr>
          <p:cNvSpPr/>
          <p:nvPr/>
        </p:nvSpPr>
        <p:spPr>
          <a:xfrm>
            <a:off x="5888296" y="1864229"/>
            <a:ext cx="6036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Distinct peak in 0.1 M </a:t>
            </a:r>
            <a:r>
              <a:rPr lang="en-US" altLang="zh-CN" sz="2000" dirty="0" err="1"/>
              <a:t>KCl</a:t>
            </a:r>
            <a:r>
              <a:rPr lang="en-US" altLang="zh-CN" sz="2000" dirty="0"/>
              <a:t> D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Removes the 987 cm</a:t>
            </a:r>
            <a:r>
              <a:rPr lang="en-US" altLang="zh-CN" sz="2000" baseline="30000" dirty="0"/>
              <a:t>-1  </a:t>
            </a:r>
            <a:r>
              <a:rPr lang="en-US" altLang="zh-CN" sz="2000" dirty="0"/>
              <a:t>phosphate band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Confirms the validity of the 1014 cm</a:t>
            </a:r>
            <a:r>
              <a:rPr lang="en-US" altLang="zh-CN" sz="2000" baseline="30000" dirty="0"/>
              <a:t>-1</a:t>
            </a:r>
            <a:r>
              <a:rPr lang="en-US" altLang="zh-CN" sz="2000" dirty="0"/>
              <a:t> peak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Test isotope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H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H</a:t>
            </a:r>
            <a:r>
              <a:rPr lang="en-US" altLang="zh-CN" baseline="-25000" dirty="0">
                <a:solidFill>
                  <a:schemeClr val="bg1"/>
                </a:solidFill>
              </a:rPr>
              <a:t>2</a:t>
            </a:r>
            <a:r>
              <a:rPr lang="en-US" altLang="zh-CN" baseline="30000" dirty="0">
                <a:solidFill>
                  <a:schemeClr val="bg1"/>
                </a:solidFill>
              </a:rPr>
              <a:t>18</a:t>
            </a:r>
            <a:r>
              <a:rPr lang="en-US" altLang="zh-CN" dirty="0">
                <a:solidFill>
                  <a:schemeClr val="bg1"/>
                </a:solidFill>
              </a:rPr>
              <a:t>O</a:t>
            </a:r>
          </a:p>
          <a:p>
            <a:pPr lvl="2"/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823378"/>
      </p:ext>
    </p:extLst>
  </p:cSld>
  <p:clrMapOvr>
    <a:masterClrMapping/>
  </p:clrMapOvr>
  <p:transition advTm="2466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14" y="774712"/>
            <a:ext cx="8229600" cy="433552"/>
          </a:xfrm>
        </p:spPr>
        <p:txBody>
          <a:bodyPr>
            <a:noAutofit/>
          </a:bodyPr>
          <a:lstStyle/>
          <a:p>
            <a:r>
              <a:rPr lang="en-US" sz="2900" dirty="0"/>
              <a:t>Water-In-Salt - FTIR</a:t>
            </a:r>
            <a:endParaRPr lang="en-US" sz="2900" baseline="30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9E06B3-A915-4483-BB7C-AD6DB3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001" y="6492875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BAC0F20A-5DA4-4265-819E-50F3BE19A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"/>
          <a:stretch/>
        </p:blipFill>
        <p:spPr bwMode="auto">
          <a:xfrm>
            <a:off x="878064" y="1684226"/>
            <a:ext cx="5619624" cy="46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35B43F4D-BC0D-4F7C-B451-D3074E302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/>
          <a:stretch/>
        </p:blipFill>
        <p:spPr bwMode="auto">
          <a:xfrm>
            <a:off x="6800471" y="1684226"/>
            <a:ext cx="4935278" cy="46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475940"/>
      </p:ext>
    </p:extLst>
  </p:cSld>
  <p:clrMapOvr>
    <a:masterClrMapping/>
  </p:clrMapOvr>
  <p:transition advTm="453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5.3|17.3|21.6|18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3.6|6.4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7.7|13|4.4|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54.7|9.3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1.3|24.2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|4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ADE4"/>
      </a:hlink>
      <a:folHlink>
        <a:srgbClr val="1CADE4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13803</TotalTime>
  <Words>863</Words>
  <Application>Microsoft Office PowerPoint</Application>
  <PresentationFormat>Widescreen</PresentationFormat>
  <Paragraphs>209</Paragraphs>
  <Slides>21</Slides>
  <Notes>9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Century Schoolbook</vt:lpstr>
      <vt:lpstr>Trebuchet MS</vt:lpstr>
      <vt:lpstr>Mesh</vt:lpstr>
      <vt:lpstr>Mechanistic Study of intermediates in the water oxidation pathway</vt:lpstr>
      <vt:lpstr>Project Overview</vt:lpstr>
      <vt:lpstr>Oxygen Evolution Reaction Pathway</vt:lpstr>
      <vt:lpstr>Steady state Tafel – Water-In-Salt</vt:lpstr>
      <vt:lpstr>Fourier Transform Infrared Spectroscopy </vt:lpstr>
      <vt:lpstr>FTIR Configurations</vt:lpstr>
      <vt:lpstr>PowerPoint Presentation</vt:lpstr>
      <vt:lpstr>PowerPoint Presentation</vt:lpstr>
      <vt:lpstr>Water-In-Salt - FTIR</vt:lpstr>
      <vt:lpstr>Summary</vt:lpstr>
      <vt:lpstr>Future Plans</vt:lpstr>
      <vt:lpstr>Acknowledgements </vt:lpstr>
      <vt:lpstr>Questions</vt:lpstr>
      <vt:lpstr>Electrochemical Quartz Crystal Microbalance</vt:lpstr>
      <vt:lpstr>CoOx Film Deposition</vt:lpstr>
      <vt:lpstr>H2O vs. D2O vs. H218O</vt:lpstr>
      <vt:lpstr>Summary</vt:lpstr>
      <vt:lpstr>PowerPoint Presentation</vt:lpstr>
      <vt:lpstr>Fourier Transform Infrared Spectroscopy </vt:lpstr>
      <vt:lpstr>Motivation</vt:lpstr>
      <vt:lpstr>Water-In-Salt - FTIR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Mechanistic Study of intermediates in the water oxidation pathway</dc:title>
  <dc:creator>Croslow, Seth Wyatt</dc:creator>
  <cp:lastModifiedBy>Croslow, Seth Wyatt</cp:lastModifiedBy>
  <cp:revision>123</cp:revision>
  <dcterms:created xsi:type="dcterms:W3CDTF">2019-07-23T18:02:23Z</dcterms:created>
  <dcterms:modified xsi:type="dcterms:W3CDTF">2019-08-07T12:53:23Z</dcterms:modified>
</cp:coreProperties>
</file>