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308" r:id="rId2"/>
    <p:sldId id="309" r:id="rId3"/>
    <p:sldId id="256" r:id="rId4"/>
    <p:sldId id="263" r:id="rId5"/>
    <p:sldId id="337" r:id="rId6"/>
    <p:sldId id="338" r:id="rId7"/>
    <p:sldId id="339" r:id="rId8"/>
    <p:sldId id="311" r:id="rId9"/>
    <p:sldId id="312" r:id="rId10"/>
    <p:sldId id="313" r:id="rId11"/>
    <p:sldId id="257" r:id="rId12"/>
    <p:sldId id="258" r:id="rId13"/>
    <p:sldId id="259" r:id="rId14"/>
    <p:sldId id="260" r:id="rId15"/>
    <p:sldId id="340" r:id="rId16"/>
    <p:sldId id="277" r:id="rId17"/>
    <p:sldId id="278" r:id="rId18"/>
    <p:sldId id="279" r:id="rId19"/>
    <p:sldId id="280" r:id="rId20"/>
    <p:sldId id="281" r:id="rId21"/>
    <p:sldId id="282" r:id="rId22"/>
    <p:sldId id="286" r:id="rId23"/>
    <p:sldId id="264" r:id="rId24"/>
    <p:sldId id="265" r:id="rId25"/>
    <p:sldId id="314" r:id="rId26"/>
    <p:sldId id="315" r:id="rId27"/>
    <p:sldId id="316" r:id="rId28"/>
    <p:sldId id="266" r:id="rId29"/>
    <p:sldId id="267" r:id="rId30"/>
    <p:sldId id="268" r:id="rId31"/>
    <p:sldId id="293" r:id="rId32"/>
    <p:sldId id="318" r:id="rId33"/>
    <p:sldId id="291" r:id="rId34"/>
    <p:sldId id="347" r:id="rId35"/>
    <p:sldId id="275" r:id="rId36"/>
    <p:sldId id="298" r:id="rId37"/>
    <p:sldId id="299" r:id="rId38"/>
    <p:sldId id="300" r:id="rId39"/>
    <p:sldId id="319" r:id="rId40"/>
    <p:sldId id="320" r:id="rId41"/>
    <p:sldId id="321" r:id="rId42"/>
    <p:sldId id="322" r:id="rId43"/>
    <p:sldId id="323" r:id="rId44"/>
    <p:sldId id="324" r:id="rId45"/>
    <p:sldId id="325" r:id="rId46"/>
    <p:sldId id="326" r:id="rId47"/>
    <p:sldId id="356" r:id="rId48"/>
    <p:sldId id="327" r:id="rId49"/>
    <p:sldId id="328" r:id="rId50"/>
    <p:sldId id="333" r:id="rId51"/>
    <p:sldId id="334" r:id="rId52"/>
    <p:sldId id="342" r:id="rId53"/>
    <p:sldId id="331" r:id="rId54"/>
    <p:sldId id="353" r:id="rId55"/>
    <p:sldId id="352" r:id="rId56"/>
    <p:sldId id="348" r:id="rId57"/>
    <p:sldId id="354" r:id="rId58"/>
    <p:sldId id="355" r:id="rId59"/>
    <p:sldId id="329" r:id="rId60"/>
    <p:sldId id="330" r:id="rId61"/>
    <p:sldId id="344" r:id="rId62"/>
    <p:sldId id="345" r:id="rId63"/>
    <p:sldId id="349" r:id="rId64"/>
    <p:sldId id="350" r:id="rId65"/>
    <p:sldId id="351" r:id="rId66"/>
    <p:sldId id="346" r:id="rId67"/>
    <p:sldId id="306" r:id="rId68"/>
    <p:sldId id="307" r:id="rId6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ent Shraiberg" initials="B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3D00"/>
    <a:srgbClr val="FBA89F"/>
    <a:srgbClr val="DD8F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40" autoAdjust="0"/>
    <p:restoredTop sz="94660"/>
  </p:normalViewPr>
  <p:slideViewPr>
    <p:cSldViewPr snapToGrid="0">
      <p:cViewPr>
        <p:scale>
          <a:sx n="106" d="100"/>
          <a:sy n="106" d="100"/>
        </p:scale>
        <p:origin x="-90" y="-54"/>
      </p:cViewPr>
      <p:guideLst>
        <p:guide orient="horz" pos="2160"/>
        <p:guide pos="3840"/>
      </p:guideLst>
    </p:cSldViewPr>
  </p:slideViewPr>
  <p:notesTextViewPr>
    <p:cViewPr>
      <p:scale>
        <a:sx n="1" d="1"/>
        <a:sy n="1" d="1"/>
      </p:scale>
      <p:origin x="0" y="0"/>
    </p:cViewPr>
  </p:notesTextViewPr>
  <p:sorterViewPr>
    <p:cViewPr>
      <p:scale>
        <a:sx n="100" d="100"/>
        <a:sy n="100" d="100"/>
      </p:scale>
      <p:origin x="0" y="217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13113\Shore%20Share\Reversals\Summary%20of%20Reversals%20(new).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2.xml"/><Relationship Id="rId1" Type="http://schemas.openxmlformats.org/officeDocument/2006/relationships/oleObject" Target="file:///\\C13113\Shore%20Share\Precipitation\Chicago%20Weather.xlsx" TargetMode="External"/><Relationship Id="rId4"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Reversals</a:t>
            </a:r>
            <a:r>
              <a:rPr lang="en-US" baseline="0"/>
              <a:t> to Lake Michigan (2000 - 2017)</a:t>
            </a:r>
            <a:endParaRPr lang="en-US"/>
          </a:p>
        </c:rich>
      </c:tx>
      <c:layout/>
      <c:overlay val="0"/>
    </c:title>
    <c:autoTitleDeleted val="0"/>
    <c:plotArea>
      <c:layout>
        <c:manualLayout>
          <c:layoutTarget val="inner"/>
          <c:xMode val="edge"/>
          <c:yMode val="edge"/>
          <c:x val="7.007458683049235E-2"/>
          <c:y val="8.4876568946279596E-2"/>
          <c:w val="0.91380819705229155"/>
          <c:h val="0.69497770418637139"/>
        </c:manualLayout>
      </c:layout>
      <c:barChart>
        <c:barDir val="col"/>
        <c:grouping val="stacked"/>
        <c:varyColors val="0"/>
        <c:ser>
          <c:idx val="0"/>
          <c:order val="0"/>
          <c:tx>
            <c:strRef>
              <c:f>'Reversals85-12'!$B$1</c:f>
              <c:strCache>
                <c:ptCount val="1"/>
                <c:pt idx="0">
                  <c:v>O'Brien Lock</c:v>
                </c:pt>
              </c:strCache>
            </c:strRef>
          </c:tx>
          <c:invertIfNegative val="0"/>
          <c:cat>
            <c:strRef>
              <c:f>'Reversals85-12'!$A$15:$A$32</c:f>
              <c:strCache>
                <c:ptCount val="18"/>
                <c:pt idx="0">
                  <c:v>08/02/2001</c:v>
                </c:pt>
                <c:pt idx="1">
                  <c:v>08/31/2001</c:v>
                </c:pt>
                <c:pt idx="2">
                  <c:v>10/13/2001</c:v>
                </c:pt>
                <c:pt idx="3">
                  <c:v>08/22/2002</c:v>
                </c:pt>
                <c:pt idx="4">
                  <c:v>08/23-24/2007</c:v>
                </c:pt>
                <c:pt idx="5">
                  <c:v>09/13-16/2008</c:v>
                </c:pt>
                <c:pt idx="6">
                  <c:v>12/27-28/2008</c:v>
                </c:pt>
                <c:pt idx="7">
                  <c:v>02/26-27/2009</c:v>
                </c:pt>
                <c:pt idx="8">
                  <c:v>03/08/2009</c:v>
                </c:pt>
                <c:pt idx="9">
                  <c:v>06/16/2009</c:v>
                </c:pt>
                <c:pt idx="10">
                  <c:v>07/24/2010</c:v>
                </c:pt>
                <c:pt idx="11">
                  <c:v>05/29/2011</c:v>
                </c:pt>
                <c:pt idx="12">
                  <c:v>07/24/2011</c:v>
                </c:pt>
                <c:pt idx="13">
                  <c:v>04/18/2013</c:v>
                </c:pt>
                <c:pt idx="14">
                  <c:v>06/30-07/01/2014</c:v>
                </c:pt>
                <c:pt idx="15">
                  <c:v>06/15-06/16/2015</c:v>
                </c:pt>
                <c:pt idx="16">
                  <c:v>7/24/2016</c:v>
                </c:pt>
                <c:pt idx="17">
                  <c:v>4/29-4/30/2017</c:v>
                </c:pt>
              </c:strCache>
            </c:strRef>
          </c:cat>
          <c:val>
            <c:numRef>
              <c:f>'Reversals85-12'!$B$15:$B$32</c:f>
              <c:numCache>
                <c:formatCode>General</c:formatCode>
                <c:ptCount val="18"/>
                <c:pt idx="5" formatCode="_(* #,##0.0_);_(* \(#,##0.0\);_(* &quot;-&quot;??_);_(@_)">
                  <c:v>2669.2</c:v>
                </c:pt>
                <c:pt idx="13">
                  <c:v>3185.6</c:v>
                </c:pt>
              </c:numCache>
            </c:numRef>
          </c:val>
        </c:ser>
        <c:ser>
          <c:idx val="1"/>
          <c:order val="1"/>
          <c:tx>
            <c:strRef>
              <c:f>'Reversals85-12'!$C$1</c:f>
              <c:strCache>
                <c:ptCount val="1"/>
                <c:pt idx="0">
                  <c:v>CRCW</c:v>
                </c:pt>
              </c:strCache>
            </c:strRef>
          </c:tx>
          <c:invertIfNegative val="0"/>
          <c:cat>
            <c:strRef>
              <c:f>'Reversals85-12'!$A$15:$A$32</c:f>
              <c:strCache>
                <c:ptCount val="18"/>
                <c:pt idx="0">
                  <c:v>08/02/2001</c:v>
                </c:pt>
                <c:pt idx="1">
                  <c:v>08/31/2001</c:v>
                </c:pt>
                <c:pt idx="2">
                  <c:v>10/13/2001</c:v>
                </c:pt>
                <c:pt idx="3">
                  <c:v>08/22/2002</c:v>
                </c:pt>
                <c:pt idx="4">
                  <c:v>08/23-24/2007</c:v>
                </c:pt>
                <c:pt idx="5">
                  <c:v>09/13-16/2008</c:v>
                </c:pt>
                <c:pt idx="6">
                  <c:v>12/27-28/2008</c:v>
                </c:pt>
                <c:pt idx="7">
                  <c:v>02/26-27/2009</c:v>
                </c:pt>
                <c:pt idx="8">
                  <c:v>03/08/2009</c:v>
                </c:pt>
                <c:pt idx="9">
                  <c:v>06/16/2009</c:v>
                </c:pt>
                <c:pt idx="10">
                  <c:v>07/24/2010</c:v>
                </c:pt>
                <c:pt idx="11">
                  <c:v>05/29/2011</c:v>
                </c:pt>
                <c:pt idx="12">
                  <c:v>07/24/2011</c:v>
                </c:pt>
                <c:pt idx="13">
                  <c:v>04/18/2013</c:v>
                </c:pt>
                <c:pt idx="14">
                  <c:v>06/30-07/01/2014</c:v>
                </c:pt>
                <c:pt idx="15">
                  <c:v>06/15-06/16/2015</c:v>
                </c:pt>
                <c:pt idx="16">
                  <c:v>7/24/2016</c:v>
                </c:pt>
                <c:pt idx="17">
                  <c:v>4/29-4/30/2017</c:v>
                </c:pt>
              </c:strCache>
            </c:strRef>
          </c:cat>
          <c:val>
            <c:numRef>
              <c:f>'Reversals85-12'!$C$15:$C$32</c:f>
              <c:numCache>
                <c:formatCode>General</c:formatCode>
                <c:ptCount val="18"/>
                <c:pt idx="0" formatCode="_(* #,##0.0_);_(* \(#,##0.0\);_(* &quot;-&quot;??_);_(@_)">
                  <c:v>883.1</c:v>
                </c:pt>
                <c:pt idx="3" formatCode="_(* #,##0.0_);_(* \(#,##0.0\);_(* &quot;-&quot;??_);_(@_)">
                  <c:v>1296.4000000000001</c:v>
                </c:pt>
                <c:pt idx="5" formatCode="_(* #,##0.0_);_(* \(#,##0.0\);_(* &quot;-&quot;??_);_(@_)">
                  <c:v>5438.2</c:v>
                </c:pt>
                <c:pt idx="10" formatCode="_(* #,##0.0_);_(* \(#,##0.0\);_(* &quot;-&quot;??_);_(@_)">
                  <c:v>5784.6</c:v>
                </c:pt>
                <c:pt idx="12" formatCode="_(* #,##0.0_);_(* \(#,##0.0\);_(* &quot;-&quot;??_);_(@_)">
                  <c:v>1716.2</c:v>
                </c:pt>
                <c:pt idx="13">
                  <c:v>6104.7</c:v>
                </c:pt>
                <c:pt idx="14">
                  <c:v>362</c:v>
                </c:pt>
                <c:pt idx="15" formatCode="_(* #,##0.0_);_(* \(#,##0.0\);_(* &quot;-&quot;??_);_(@_)">
                  <c:v>997.5</c:v>
                </c:pt>
              </c:numCache>
            </c:numRef>
          </c:val>
        </c:ser>
        <c:ser>
          <c:idx val="2"/>
          <c:order val="2"/>
          <c:tx>
            <c:strRef>
              <c:f>'Reversals85-12'!$D$1</c:f>
              <c:strCache>
                <c:ptCount val="1"/>
                <c:pt idx="0">
                  <c:v>Wilmette</c:v>
                </c:pt>
              </c:strCache>
            </c:strRef>
          </c:tx>
          <c:invertIfNegative val="0"/>
          <c:cat>
            <c:strRef>
              <c:f>'Reversals85-12'!$A$15:$A$32</c:f>
              <c:strCache>
                <c:ptCount val="18"/>
                <c:pt idx="0">
                  <c:v>08/02/2001</c:v>
                </c:pt>
                <c:pt idx="1">
                  <c:v>08/31/2001</c:v>
                </c:pt>
                <c:pt idx="2">
                  <c:v>10/13/2001</c:v>
                </c:pt>
                <c:pt idx="3">
                  <c:v>08/22/2002</c:v>
                </c:pt>
                <c:pt idx="4">
                  <c:v>08/23-24/2007</c:v>
                </c:pt>
                <c:pt idx="5">
                  <c:v>09/13-16/2008</c:v>
                </c:pt>
                <c:pt idx="6">
                  <c:v>12/27-28/2008</c:v>
                </c:pt>
                <c:pt idx="7">
                  <c:v>02/26-27/2009</c:v>
                </c:pt>
                <c:pt idx="8">
                  <c:v>03/08/2009</c:v>
                </c:pt>
                <c:pt idx="9">
                  <c:v>06/16/2009</c:v>
                </c:pt>
                <c:pt idx="10">
                  <c:v>07/24/2010</c:v>
                </c:pt>
                <c:pt idx="11">
                  <c:v>05/29/2011</c:v>
                </c:pt>
                <c:pt idx="12">
                  <c:v>07/24/2011</c:v>
                </c:pt>
                <c:pt idx="13">
                  <c:v>04/18/2013</c:v>
                </c:pt>
                <c:pt idx="14">
                  <c:v>06/30-07/01/2014</c:v>
                </c:pt>
                <c:pt idx="15">
                  <c:v>06/15-06/16/2015</c:v>
                </c:pt>
                <c:pt idx="16">
                  <c:v>7/24/2016</c:v>
                </c:pt>
                <c:pt idx="17">
                  <c:v>4/29-4/30/2017</c:v>
                </c:pt>
              </c:strCache>
            </c:strRef>
          </c:cat>
          <c:val>
            <c:numRef>
              <c:f>'Reversals85-12'!$D$15:$D$32</c:f>
              <c:numCache>
                <c:formatCode>_(* #,##0.0_);_(* \(#,##0.0\);_(* "-"??_);_(@_)</c:formatCode>
                <c:ptCount val="18"/>
                <c:pt idx="0">
                  <c:v>139.9</c:v>
                </c:pt>
                <c:pt idx="1">
                  <c:v>75.3</c:v>
                </c:pt>
                <c:pt idx="2">
                  <c:v>90.7</c:v>
                </c:pt>
                <c:pt idx="3">
                  <c:v>455.4</c:v>
                </c:pt>
                <c:pt idx="4">
                  <c:v>224</c:v>
                </c:pt>
                <c:pt idx="5">
                  <c:v>2941.7</c:v>
                </c:pt>
                <c:pt idx="6">
                  <c:v>460.8</c:v>
                </c:pt>
                <c:pt idx="7">
                  <c:v>78.900000000000006</c:v>
                </c:pt>
                <c:pt idx="8">
                  <c:v>143.1</c:v>
                </c:pt>
                <c:pt idx="9">
                  <c:v>191.6</c:v>
                </c:pt>
                <c:pt idx="10">
                  <c:v>750.3</c:v>
                </c:pt>
                <c:pt idx="11">
                  <c:v>107</c:v>
                </c:pt>
                <c:pt idx="12">
                  <c:v>504.3</c:v>
                </c:pt>
                <c:pt idx="13">
                  <c:v>1429.2</c:v>
                </c:pt>
                <c:pt idx="14">
                  <c:v>163</c:v>
                </c:pt>
                <c:pt idx="15">
                  <c:v>167.2</c:v>
                </c:pt>
                <c:pt idx="16">
                  <c:v>34.01</c:v>
                </c:pt>
                <c:pt idx="17">
                  <c:v>19.3</c:v>
                </c:pt>
              </c:numCache>
            </c:numRef>
          </c:val>
        </c:ser>
        <c:dLbls>
          <c:showLegendKey val="0"/>
          <c:showVal val="0"/>
          <c:showCatName val="0"/>
          <c:showSerName val="0"/>
          <c:showPercent val="0"/>
          <c:showBubbleSize val="0"/>
        </c:dLbls>
        <c:gapWidth val="150"/>
        <c:overlap val="100"/>
        <c:axId val="136873472"/>
        <c:axId val="136875392"/>
      </c:barChart>
      <c:catAx>
        <c:axId val="136873472"/>
        <c:scaling>
          <c:orientation val="minMax"/>
        </c:scaling>
        <c:delete val="0"/>
        <c:axPos val="b"/>
        <c:title>
          <c:tx>
            <c:rich>
              <a:bodyPr/>
              <a:lstStyle/>
              <a:p>
                <a:pPr>
                  <a:defRPr/>
                </a:pPr>
                <a:r>
                  <a:rPr lang="en-US"/>
                  <a:t>Date</a:t>
                </a:r>
              </a:p>
            </c:rich>
          </c:tx>
          <c:layout/>
          <c:overlay val="0"/>
        </c:title>
        <c:numFmt formatCode="General" sourceLinked="0"/>
        <c:majorTickMark val="out"/>
        <c:minorTickMark val="none"/>
        <c:tickLblPos val="nextTo"/>
        <c:crossAx val="136875392"/>
        <c:crosses val="autoZero"/>
        <c:auto val="1"/>
        <c:lblAlgn val="ctr"/>
        <c:lblOffset val="100"/>
        <c:noMultiLvlLbl val="0"/>
      </c:catAx>
      <c:valAx>
        <c:axId val="136875392"/>
        <c:scaling>
          <c:orientation val="minMax"/>
        </c:scaling>
        <c:delete val="0"/>
        <c:axPos val="l"/>
        <c:majorGridlines/>
        <c:title>
          <c:tx>
            <c:rich>
              <a:bodyPr rot="-5400000" vert="horz"/>
              <a:lstStyle/>
              <a:p>
                <a:pPr>
                  <a:defRPr/>
                </a:pPr>
                <a:r>
                  <a:rPr lang="en-US"/>
                  <a:t>Volume (million</a:t>
                </a:r>
                <a:r>
                  <a:rPr lang="en-US" baseline="0"/>
                  <a:t> gallons)</a:t>
                </a:r>
                <a:endParaRPr lang="en-US"/>
              </a:p>
            </c:rich>
          </c:tx>
          <c:layout/>
          <c:overlay val="0"/>
        </c:title>
        <c:numFmt formatCode="#,##0" sourceLinked="0"/>
        <c:majorTickMark val="out"/>
        <c:minorTickMark val="none"/>
        <c:tickLblPos val="nextTo"/>
        <c:crossAx val="136873472"/>
        <c:crosses val="autoZero"/>
        <c:crossBetween val="between"/>
      </c:valAx>
      <c:spPr>
        <a:noFill/>
        <a:ln w="25400">
          <a:noFill/>
        </a:ln>
      </c:spPr>
    </c:plotArea>
    <c:legend>
      <c:legendPos val="b"/>
      <c:layout/>
      <c:overlay val="0"/>
    </c:legend>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Annual Precipitation in Chicago (1960 - 2016)</a:t>
            </a:r>
          </a:p>
        </c:rich>
      </c:tx>
      <c:layout/>
      <c:overlay val="0"/>
      <c:spPr>
        <a:noFill/>
        <a:ln>
          <a:noFill/>
        </a:ln>
        <a:effectLst/>
      </c:spPr>
    </c:title>
    <c:autoTitleDeleted val="0"/>
    <c:plotArea>
      <c:layout>
        <c:manualLayout>
          <c:layoutTarget val="inner"/>
          <c:xMode val="edge"/>
          <c:yMode val="edge"/>
          <c:x val="8.3265263046639421E-2"/>
          <c:y val="7.8248945147679327E-2"/>
          <c:w val="0.90578128824788262"/>
          <c:h val="0.8575037376657032"/>
        </c:manualLayout>
      </c:layout>
      <c:barChart>
        <c:barDir val="col"/>
        <c:grouping val="clustered"/>
        <c:varyColors val="0"/>
        <c:ser>
          <c:idx val="0"/>
          <c:order val="0"/>
          <c:spPr>
            <a:solidFill>
              <a:schemeClr val="accent1"/>
            </a:solidFill>
            <a:ln>
              <a:noFill/>
            </a:ln>
            <a:effectLst/>
          </c:spPr>
          <c:invertIfNegative val="0"/>
          <c:cat>
            <c:numRef>
              <c:f>'All-Year'!$A$91:$A$147</c:f>
              <c:numCache>
                <c:formatCode>0</c:formatCode>
                <c:ptCount val="57"/>
                <c:pt idx="0">
                  <c:v>1960</c:v>
                </c:pt>
                <c:pt idx="1">
                  <c:v>1961</c:v>
                </c:pt>
                <c:pt idx="2">
                  <c:v>1962</c:v>
                </c:pt>
                <c:pt idx="3">
                  <c:v>1963</c:v>
                </c:pt>
                <c:pt idx="4">
                  <c:v>1964</c:v>
                </c:pt>
                <c:pt idx="5">
                  <c:v>1965</c:v>
                </c:pt>
                <c:pt idx="6">
                  <c:v>1966</c:v>
                </c:pt>
                <c:pt idx="7">
                  <c:v>1967</c:v>
                </c:pt>
                <c:pt idx="8">
                  <c:v>1968</c:v>
                </c:pt>
                <c:pt idx="9">
                  <c:v>1969</c:v>
                </c:pt>
                <c:pt idx="10">
                  <c:v>1970</c:v>
                </c:pt>
                <c:pt idx="11">
                  <c:v>1971</c:v>
                </c:pt>
                <c:pt idx="12">
                  <c:v>1972</c:v>
                </c:pt>
                <c:pt idx="13">
                  <c:v>1973</c:v>
                </c:pt>
                <c:pt idx="14">
                  <c:v>1974</c:v>
                </c:pt>
                <c:pt idx="15">
                  <c:v>1975</c:v>
                </c:pt>
                <c:pt idx="16">
                  <c:v>1976</c:v>
                </c:pt>
                <c:pt idx="17">
                  <c:v>1977</c:v>
                </c:pt>
                <c:pt idx="18">
                  <c:v>1978</c:v>
                </c:pt>
                <c:pt idx="19">
                  <c:v>1979</c:v>
                </c:pt>
                <c:pt idx="20">
                  <c:v>1980</c:v>
                </c:pt>
                <c:pt idx="21">
                  <c:v>1981</c:v>
                </c:pt>
                <c:pt idx="22">
                  <c:v>1982</c:v>
                </c:pt>
                <c:pt idx="23">
                  <c:v>1983</c:v>
                </c:pt>
                <c:pt idx="24">
                  <c:v>1984</c:v>
                </c:pt>
                <c:pt idx="25">
                  <c:v>1985</c:v>
                </c:pt>
                <c:pt idx="26">
                  <c:v>1986</c:v>
                </c:pt>
                <c:pt idx="27">
                  <c:v>1987</c:v>
                </c:pt>
                <c:pt idx="28">
                  <c:v>1988</c:v>
                </c:pt>
                <c:pt idx="29">
                  <c:v>1989</c:v>
                </c:pt>
                <c:pt idx="30">
                  <c:v>1990</c:v>
                </c:pt>
                <c:pt idx="31">
                  <c:v>1991</c:v>
                </c:pt>
                <c:pt idx="32">
                  <c:v>1992</c:v>
                </c:pt>
                <c:pt idx="33">
                  <c:v>1993</c:v>
                </c:pt>
                <c:pt idx="34">
                  <c:v>1994</c:v>
                </c:pt>
                <c:pt idx="35">
                  <c:v>1995</c:v>
                </c:pt>
                <c:pt idx="36">
                  <c:v>1996</c:v>
                </c:pt>
                <c:pt idx="37">
                  <c:v>1997</c:v>
                </c:pt>
                <c:pt idx="38">
                  <c:v>1998</c:v>
                </c:pt>
                <c:pt idx="39">
                  <c:v>1999</c:v>
                </c:pt>
                <c:pt idx="40">
                  <c:v>2000</c:v>
                </c:pt>
                <c:pt idx="41">
                  <c:v>2001</c:v>
                </c:pt>
                <c:pt idx="42">
                  <c:v>2002</c:v>
                </c:pt>
                <c:pt idx="43">
                  <c:v>2003</c:v>
                </c:pt>
                <c:pt idx="44">
                  <c:v>2004</c:v>
                </c:pt>
                <c:pt idx="45">
                  <c:v>2005</c:v>
                </c:pt>
                <c:pt idx="46">
                  <c:v>2006</c:v>
                </c:pt>
                <c:pt idx="47">
                  <c:v>2007</c:v>
                </c:pt>
                <c:pt idx="48">
                  <c:v>2008</c:v>
                </c:pt>
                <c:pt idx="49">
                  <c:v>2009</c:v>
                </c:pt>
                <c:pt idx="50">
                  <c:v>2010</c:v>
                </c:pt>
                <c:pt idx="51">
                  <c:v>2011</c:v>
                </c:pt>
                <c:pt idx="52">
                  <c:v>2012</c:v>
                </c:pt>
                <c:pt idx="53">
                  <c:v>2013</c:v>
                </c:pt>
                <c:pt idx="54">
                  <c:v>2014</c:v>
                </c:pt>
                <c:pt idx="55">
                  <c:v>2015</c:v>
                </c:pt>
                <c:pt idx="56">
                  <c:v>2016</c:v>
                </c:pt>
              </c:numCache>
            </c:numRef>
          </c:cat>
          <c:val>
            <c:numRef>
              <c:f>'All-Year'!$C$91:$C$147</c:f>
              <c:numCache>
                <c:formatCode>General</c:formatCode>
                <c:ptCount val="57"/>
                <c:pt idx="0">
                  <c:v>27.84</c:v>
                </c:pt>
                <c:pt idx="1">
                  <c:v>42.9</c:v>
                </c:pt>
                <c:pt idx="2">
                  <c:v>22.220000000000002</c:v>
                </c:pt>
                <c:pt idx="3">
                  <c:v>28.020000000000003</c:v>
                </c:pt>
                <c:pt idx="4">
                  <c:v>26.950000000000003</c:v>
                </c:pt>
                <c:pt idx="5">
                  <c:v>42.050000000000004</c:v>
                </c:pt>
                <c:pt idx="6">
                  <c:v>36.76</c:v>
                </c:pt>
                <c:pt idx="7">
                  <c:v>41.1</c:v>
                </c:pt>
                <c:pt idx="8">
                  <c:v>29.730000000000004</c:v>
                </c:pt>
                <c:pt idx="9">
                  <c:v>36.779999999999994</c:v>
                </c:pt>
                <c:pt idx="10">
                  <c:v>46.089999999999996</c:v>
                </c:pt>
                <c:pt idx="11">
                  <c:v>29.580000000000002</c:v>
                </c:pt>
                <c:pt idx="12">
                  <c:v>41.19</c:v>
                </c:pt>
                <c:pt idx="13">
                  <c:v>37.99</c:v>
                </c:pt>
                <c:pt idx="14">
                  <c:v>37.53</c:v>
                </c:pt>
                <c:pt idx="15">
                  <c:v>42.05</c:v>
                </c:pt>
                <c:pt idx="16">
                  <c:v>33.979999999999997</c:v>
                </c:pt>
                <c:pt idx="17">
                  <c:v>41.289999999999992</c:v>
                </c:pt>
                <c:pt idx="18">
                  <c:v>33.51</c:v>
                </c:pt>
                <c:pt idx="19">
                  <c:v>38.04</c:v>
                </c:pt>
                <c:pt idx="20">
                  <c:v>38.659999999999997</c:v>
                </c:pt>
                <c:pt idx="21">
                  <c:v>39.189999999999991</c:v>
                </c:pt>
                <c:pt idx="22">
                  <c:v>44.68</c:v>
                </c:pt>
                <c:pt idx="23">
                  <c:v>49.349999999999994</c:v>
                </c:pt>
                <c:pt idx="24">
                  <c:v>34</c:v>
                </c:pt>
                <c:pt idx="25">
                  <c:v>40.070000000000007</c:v>
                </c:pt>
                <c:pt idx="26">
                  <c:v>31.73</c:v>
                </c:pt>
                <c:pt idx="27">
                  <c:v>41.350000000000009</c:v>
                </c:pt>
                <c:pt idx="28">
                  <c:v>33.36</c:v>
                </c:pt>
                <c:pt idx="29">
                  <c:v>29.45</c:v>
                </c:pt>
                <c:pt idx="30">
                  <c:v>43.12</c:v>
                </c:pt>
                <c:pt idx="31">
                  <c:v>35.020000000000003</c:v>
                </c:pt>
                <c:pt idx="32">
                  <c:v>30.119999999999997</c:v>
                </c:pt>
                <c:pt idx="33">
                  <c:v>44.9</c:v>
                </c:pt>
                <c:pt idx="34">
                  <c:v>29.59</c:v>
                </c:pt>
                <c:pt idx="35">
                  <c:v>32.880000000000003</c:v>
                </c:pt>
                <c:pt idx="36">
                  <c:v>30.720000000000002</c:v>
                </c:pt>
                <c:pt idx="37">
                  <c:v>31.71</c:v>
                </c:pt>
                <c:pt idx="38">
                  <c:v>37.53</c:v>
                </c:pt>
                <c:pt idx="39">
                  <c:v>38.25</c:v>
                </c:pt>
                <c:pt idx="40">
                  <c:v>33.36</c:v>
                </c:pt>
                <c:pt idx="41">
                  <c:v>45.769999999999996</c:v>
                </c:pt>
                <c:pt idx="42">
                  <c:v>33.92</c:v>
                </c:pt>
                <c:pt idx="43">
                  <c:v>32.019999999999996</c:v>
                </c:pt>
                <c:pt idx="44">
                  <c:v>31.580000000000005</c:v>
                </c:pt>
                <c:pt idx="45">
                  <c:v>24.089999999999996</c:v>
                </c:pt>
                <c:pt idx="46">
                  <c:v>41.959999999999994</c:v>
                </c:pt>
                <c:pt idx="47">
                  <c:v>35.800000000000004</c:v>
                </c:pt>
                <c:pt idx="48">
                  <c:v>50.86</c:v>
                </c:pt>
                <c:pt idx="49">
                  <c:v>42.569999999999993</c:v>
                </c:pt>
                <c:pt idx="50">
                  <c:v>37.61</c:v>
                </c:pt>
                <c:pt idx="51">
                  <c:v>49.83</c:v>
                </c:pt>
                <c:pt idx="52">
                  <c:v>26.910000000000004</c:v>
                </c:pt>
                <c:pt idx="53">
                  <c:v>42.09</c:v>
                </c:pt>
                <c:pt idx="54">
                  <c:v>39.47</c:v>
                </c:pt>
                <c:pt idx="55">
                  <c:v>39.85</c:v>
                </c:pt>
                <c:pt idx="56">
                  <c:v>35.97</c:v>
                </c:pt>
              </c:numCache>
            </c:numRef>
          </c:val>
        </c:ser>
        <c:dLbls>
          <c:showLegendKey val="0"/>
          <c:showVal val="0"/>
          <c:showCatName val="0"/>
          <c:showSerName val="0"/>
          <c:showPercent val="0"/>
          <c:showBubbleSize val="0"/>
        </c:dLbls>
        <c:gapWidth val="219"/>
        <c:overlap val="-27"/>
        <c:axId val="146102912"/>
        <c:axId val="146125184"/>
      </c:barChart>
      <c:catAx>
        <c:axId val="146102912"/>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46125184"/>
        <c:crosses val="autoZero"/>
        <c:auto val="1"/>
        <c:lblAlgn val="ctr"/>
        <c:lblOffset val="100"/>
        <c:noMultiLvlLbl val="0"/>
      </c:catAx>
      <c:valAx>
        <c:axId val="1461251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b="1" baseline="0"/>
                  <a:t>Precipitation (Inches)</a:t>
                </a:r>
              </a:p>
            </c:rich>
          </c:tx>
          <c:layout>
            <c:manualLayout>
              <c:xMode val="edge"/>
              <c:yMode val="edge"/>
              <c:x val="8.5158150851581509E-3"/>
              <c:y val="0.36450596365327753"/>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102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0.46336</cdr:x>
      <cdr:y>0.13491</cdr:y>
    </cdr:from>
    <cdr:to>
      <cdr:x>0.56884</cdr:x>
      <cdr:y>0.28019</cdr:y>
    </cdr:to>
    <cdr:sp macro="" textlink="">
      <cdr:nvSpPr>
        <cdr:cNvPr id="2" name="TextBox 1"/>
        <cdr:cNvSpPr txBox="1"/>
      </cdr:nvSpPr>
      <cdr:spPr>
        <a:xfrm xmlns:a="http://schemas.openxmlformats.org/drawingml/2006/main">
          <a:off x="4016829" y="84908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cdr:x>
      <cdr:y>0</cdr:y>
    </cdr:from>
    <cdr:to>
      <cdr:x>0.07032</cdr:x>
      <cdr:y>0.03978</cdr:y>
    </cdr:to>
    <cdr:sp macro="" textlink="">
      <cdr:nvSpPr>
        <cdr:cNvPr id="16" name="TextBox 1"/>
        <cdr:cNvSpPr txBox="1"/>
      </cdr:nvSpPr>
      <cdr:spPr>
        <a:xfrm xmlns:a="http://schemas.openxmlformats.org/drawingml/2006/main">
          <a:off x="0" y="0"/>
          <a:ext cx="609603" cy="2503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100"/>
        </a:p>
      </cdr:txBody>
    </cdr:sp>
  </cdr:relSizeAnchor>
  <cdr:relSizeAnchor xmlns:cdr="http://schemas.openxmlformats.org/drawingml/2006/chartDrawing">
    <cdr:from>
      <cdr:x>0</cdr:x>
      <cdr:y>0</cdr:y>
    </cdr:from>
    <cdr:to>
      <cdr:x>0.07032</cdr:x>
      <cdr:y>0.03978</cdr:y>
    </cdr:to>
    <cdr:sp macro="" textlink="">
      <cdr:nvSpPr>
        <cdr:cNvPr id="17" name="TextBox 1"/>
        <cdr:cNvSpPr txBox="1"/>
      </cdr:nvSpPr>
      <cdr:spPr>
        <a:xfrm xmlns:a="http://schemas.openxmlformats.org/drawingml/2006/main">
          <a:off x="0" y="0"/>
          <a:ext cx="609603" cy="2503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endParaRPr lang="en-US" sz="1100"/>
        </a:p>
      </cdr:txBody>
    </cdr:sp>
  </cdr:relSizeAnchor>
  <cdr:relSizeAnchor xmlns:cdr="http://schemas.openxmlformats.org/drawingml/2006/chartDrawing">
    <cdr:from>
      <cdr:x>0.75374</cdr:x>
      <cdr:y>0.69161</cdr:y>
    </cdr:from>
    <cdr:to>
      <cdr:x>0.85922</cdr:x>
      <cdr:y>0.83689</cdr:y>
    </cdr:to>
    <cdr:sp macro="" textlink="">
      <cdr:nvSpPr>
        <cdr:cNvPr id="30" name="TextBox 29"/>
        <cdr:cNvSpPr txBox="1"/>
      </cdr:nvSpPr>
      <cdr:spPr>
        <a:xfrm xmlns:a="http://schemas.openxmlformats.org/drawingml/2006/main">
          <a:off x="6534150" y="43529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0.06374</cdr:x>
      <cdr:y>0.67927</cdr:y>
    </cdr:from>
    <cdr:to>
      <cdr:x>0.16924</cdr:x>
      <cdr:y>0.82451</cdr:y>
    </cdr:to>
    <cdr:sp macro="" textlink="">
      <cdr:nvSpPr>
        <cdr:cNvPr id="3" name="TextBox 2"/>
        <cdr:cNvSpPr txBox="1"/>
      </cdr:nvSpPr>
      <cdr:spPr>
        <a:xfrm xmlns:a="http://schemas.openxmlformats.org/drawingml/2006/main">
          <a:off x="552441" y="4276701"/>
          <a:ext cx="914448" cy="91443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a:t>1,023.0</a:t>
          </a:r>
        </a:p>
      </cdr:txBody>
    </cdr:sp>
  </cdr:relSizeAnchor>
  <cdr:relSizeAnchor xmlns:cdr="http://schemas.openxmlformats.org/drawingml/2006/chartDrawing">
    <cdr:from>
      <cdr:x>0.12234</cdr:x>
      <cdr:y>0.73575</cdr:y>
    </cdr:from>
    <cdr:to>
      <cdr:x>0.22783</cdr:x>
      <cdr:y>0.88099</cdr:y>
    </cdr:to>
    <cdr:sp macro="" textlink="">
      <cdr:nvSpPr>
        <cdr:cNvPr id="36" name="TextBox 1"/>
        <cdr:cNvSpPr txBox="1"/>
      </cdr:nvSpPr>
      <cdr:spPr>
        <a:xfrm xmlns:a="http://schemas.openxmlformats.org/drawingml/2006/main">
          <a:off x="1060449" y="4632301"/>
          <a:ext cx="914361" cy="91443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75.3</a:t>
          </a:r>
        </a:p>
      </cdr:txBody>
    </cdr:sp>
  </cdr:relSizeAnchor>
  <cdr:relSizeAnchor xmlns:cdr="http://schemas.openxmlformats.org/drawingml/2006/chartDrawing">
    <cdr:from>
      <cdr:x>0.17289</cdr:x>
      <cdr:y>0.73424</cdr:y>
    </cdr:from>
    <cdr:to>
      <cdr:x>0.27839</cdr:x>
      <cdr:y>0.87948</cdr:y>
    </cdr:to>
    <cdr:sp macro="" textlink="">
      <cdr:nvSpPr>
        <cdr:cNvPr id="37" name="TextBox 1"/>
        <cdr:cNvSpPr txBox="1"/>
      </cdr:nvSpPr>
      <cdr:spPr>
        <a:xfrm xmlns:a="http://schemas.openxmlformats.org/drawingml/2006/main">
          <a:off x="1498575" y="4622776"/>
          <a:ext cx="914448" cy="91443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90.7</a:t>
          </a:r>
        </a:p>
      </cdr:txBody>
    </cdr:sp>
  </cdr:relSizeAnchor>
  <cdr:relSizeAnchor xmlns:cdr="http://schemas.openxmlformats.org/drawingml/2006/chartDrawing">
    <cdr:from>
      <cdr:x>0.21355</cdr:x>
      <cdr:y>0.62532</cdr:y>
    </cdr:from>
    <cdr:to>
      <cdr:x>0.31905</cdr:x>
      <cdr:y>0.77055</cdr:y>
    </cdr:to>
    <cdr:sp macro="" textlink="">
      <cdr:nvSpPr>
        <cdr:cNvPr id="38" name="TextBox 1"/>
        <cdr:cNvSpPr txBox="1"/>
      </cdr:nvSpPr>
      <cdr:spPr>
        <a:xfrm xmlns:a="http://schemas.openxmlformats.org/drawingml/2006/main">
          <a:off x="1850996" y="3937003"/>
          <a:ext cx="914448" cy="9143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1,751.8</a:t>
          </a:r>
        </a:p>
      </cdr:txBody>
    </cdr:sp>
  </cdr:relSizeAnchor>
  <cdr:relSizeAnchor xmlns:cdr="http://schemas.openxmlformats.org/drawingml/2006/chartDrawing">
    <cdr:from>
      <cdr:x>0.2707</cdr:x>
      <cdr:y>0.72667</cdr:y>
    </cdr:from>
    <cdr:to>
      <cdr:x>0.37619</cdr:x>
      <cdr:y>0.87191</cdr:y>
    </cdr:to>
    <cdr:sp macro="" textlink="">
      <cdr:nvSpPr>
        <cdr:cNvPr id="39" name="TextBox 1"/>
        <cdr:cNvSpPr txBox="1"/>
      </cdr:nvSpPr>
      <cdr:spPr>
        <a:xfrm xmlns:a="http://schemas.openxmlformats.org/drawingml/2006/main">
          <a:off x="2346339" y="4575151"/>
          <a:ext cx="914361" cy="91443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224.0</a:t>
          </a:r>
        </a:p>
      </cdr:txBody>
    </cdr:sp>
  </cdr:relSizeAnchor>
  <cdr:relSizeAnchor xmlns:cdr="http://schemas.openxmlformats.org/drawingml/2006/chartDrawing">
    <cdr:from>
      <cdr:x>0.31026</cdr:x>
      <cdr:y>0.10187</cdr:y>
    </cdr:from>
    <cdr:to>
      <cdr:x>0.41575</cdr:x>
      <cdr:y>0.2471</cdr:y>
    </cdr:to>
    <cdr:sp macro="" textlink="">
      <cdr:nvSpPr>
        <cdr:cNvPr id="40" name="TextBox 1"/>
        <cdr:cNvSpPr txBox="1"/>
      </cdr:nvSpPr>
      <cdr:spPr>
        <a:xfrm xmlns:a="http://schemas.openxmlformats.org/drawingml/2006/main">
          <a:off x="2689235" y="641367"/>
          <a:ext cx="914361" cy="9143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11,049.1</a:t>
          </a:r>
        </a:p>
      </cdr:txBody>
    </cdr:sp>
  </cdr:relSizeAnchor>
  <cdr:relSizeAnchor xmlns:cdr="http://schemas.openxmlformats.org/drawingml/2006/chartDrawing">
    <cdr:from>
      <cdr:x>0.37179</cdr:x>
      <cdr:y>0.71609</cdr:y>
    </cdr:from>
    <cdr:to>
      <cdr:x>0.47729</cdr:x>
      <cdr:y>0.86132</cdr:y>
    </cdr:to>
    <cdr:sp macro="" textlink="">
      <cdr:nvSpPr>
        <cdr:cNvPr id="41" name="TextBox 1"/>
        <cdr:cNvSpPr txBox="1"/>
      </cdr:nvSpPr>
      <cdr:spPr>
        <a:xfrm xmlns:a="http://schemas.openxmlformats.org/drawingml/2006/main">
          <a:off x="3222620" y="4508521"/>
          <a:ext cx="914448" cy="9143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460.8</a:t>
          </a:r>
        </a:p>
      </cdr:txBody>
    </cdr:sp>
  </cdr:relSizeAnchor>
  <cdr:relSizeAnchor xmlns:cdr="http://schemas.openxmlformats.org/drawingml/2006/chartDrawing">
    <cdr:from>
      <cdr:x>0.42564</cdr:x>
      <cdr:y>0.72971</cdr:y>
    </cdr:from>
    <cdr:to>
      <cdr:x>0.53113</cdr:x>
      <cdr:y>0.87494</cdr:y>
    </cdr:to>
    <cdr:sp macro="" textlink="">
      <cdr:nvSpPr>
        <cdr:cNvPr id="42" name="TextBox 1"/>
        <cdr:cNvSpPr txBox="1"/>
      </cdr:nvSpPr>
      <cdr:spPr>
        <a:xfrm xmlns:a="http://schemas.openxmlformats.org/drawingml/2006/main">
          <a:off x="3689378" y="4594246"/>
          <a:ext cx="914361" cy="9143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78.9</a:t>
          </a:r>
        </a:p>
      </cdr:txBody>
    </cdr:sp>
  </cdr:relSizeAnchor>
  <cdr:relSizeAnchor xmlns:cdr="http://schemas.openxmlformats.org/drawingml/2006/chartDrawing">
    <cdr:from>
      <cdr:x>0.47289</cdr:x>
      <cdr:y>0.7297</cdr:y>
    </cdr:from>
    <cdr:to>
      <cdr:x>0.57839</cdr:x>
      <cdr:y>0.87494</cdr:y>
    </cdr:to>
    <cdr:sp macro="" textlink="">
      <cdr:nvSpPr>
        <cdr:cNvPr id="43" name="TextBox 1"/>
        <cdr:cNvSpPr txBox="1"/>
      </cdr:nvSpPr>
      <cdr:spPr>
        <a:xfrm xmlns:a="http://schemas.openxmlformats.org/drawingml/2006/main">
          <a:off x="4098901" y="4594219"/>
          <a:ext cx="914447" cy="91443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143.1</a:t>
          </a:r>
        </a:p>
      </cdr:txBody>
    </cdr:sp>
  </cdr:relSizeAnchor>
  <cdr:relSizeAnchor xmlns:cdr="http://schemas.openxmlformats.org/drawingml/2006/chartDrawing">
    <cdr:from>
      <cdr:x>0.52344</cdr:x>
      <cdr:y>0.72819</cdr:y>
    </cdr:from>
    <cdr:to>
      <cdr:x>0.62894</cdr:x>
      <cdr:y>0.87342</cdr:y>
    </cdr:to>
    <cdr:sp macro="" textlink="">
      <cdr:nvSpPr>
        <cdr:cNvPr id="44" name="TextBox 1"/>
        <cdr:cNvSpPr txBox="1"/>
      </cdr:nvSpPr>
      <cdr:spPr>
        <a:xfrm xmlns:a="http://schemas.openxmlformats.org/drawingml/2006/main">
          <a:off x="4537056" y="4584712"/>
          <a:ext cx="914447" cy="9143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191.6</a:t>
          </a:r>
        </a:p>
      </cdr:txBody>
    </cdr:sp>
  </cdr:relSizeAnchor>
  <cdr:relSizeAnchor xmlns:cdr="http://schemas.openxmlformats.org/drawingml/2006/chartDrawing">
    <cdr:from>
      <cdr:x>0.5707</cdr:x>
      <cdr:y>0.35754</cdr:y>
    </cdr:from>
    <cdr:to>
      <cdr:x>0.67619</cdr:x>
      <cdr:y>0.50277</cdr:y>
    </cdr:to>
    <cdr:sp macro="" textlink="">
      <cdr:nvSpPr>
        <cdr:cNvPr id="45" name="TextBox 1"/>
        <cdr:cNvSpPr txBox="1"/>
      </cdr:nvSpPr>
      <cdr:spPr>
        <a:xfrm xmlns:a="http://schemas.openxmlformats.org/drawingml/2006/main">
          <a:off x="4946674" y="2251090"/>
          <a:ext cx="914361" cy="9143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6,534.9</a:t>
          </a:r>
        </a:p>
      </cdr:txBody>
    </cdr:sp>
  </cdr:relSizeAnchor>
  <cdr:relSizeAnchor xmlns:cdr="http://schemas.openxmlformats.org/drawingml/2006/chartDrawing">
    <cdr:from>
      <cdr:x>0.62564</cdr:x>
      <cdr:y>0.73424</cdr:y>
    </cdr:from>
    <cdr:to>
      <cdr:x>0.73114</cdr:x>
      <cdr:y>0.87947</cdr:y>
    </cdr:to>
    <cdr:sp macro="" textlink="">
      <cdr:nvSpPr>
        <cdr:cNvPr id="46" name="TextBox 1"/>
        <cdr:cNvSpPr txBox="1"/>
      </cdr:nvSpPr>
      <cdr:spPr>
        <a:xfrm xmlns:a="http://schemas.openxmlformats.org/drawingml/2006/main">
          <a:off x="5422862" y="4622821"/>
          <a:ext cx="914447" cy="9143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107.0</a:t>
          </a:r>
        </a:p>
      </cdr:txBody>
    </cdr:sp>
  </cdr:relSizeAnchor>
  <cdr:relSizeAnchor xmlns:cdr="http://schemas.openxmlformats.org/drawingml/2006/chartDrawing">
    <cdr:from>
      <cdr:x>0.6696</cdr:x>
      <cdr:y>0.60868</cdr:y>
    </cdr:from>
    <cdr:to>
      <cdr:x>0.77509</cdr:x>
      <cdr:y>0.75391</cdr:y>
    </cdr:to>
    <cdr:sp macro="" textlink="">
      <cdr:nvSpPr>
        <cdr:cNvPr id="47" name="TextBox 1"/>
        <cdr:cNvSpPr txBox="1"/>
      </cdr:nvSpPr>
      <cdr:spPr>
        <a:xfrm xmlns:a="http://schemas.openxmlformats.org/drawingml/2006/main">
          <a:off x="5803896" y="3832238"/>
          <a:ext cx="914361" cy="9143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2,220.5</a:t>
          </a:r>
        </a:p>
      </cdr:txBody>
    </cdr:sp>
  </cdr:relSizeAnchor>
  <cdr:relSizeAnchor xmlns:cdr="http://schemas.openxmlformats.org/drawingml/2006/chartDrawing">
    <cdr:from>
      <cdr:x>0.71685</cdr:x>
      <cdr:y>0.117</cdr:y>
    </cdr:from>
    <cdr:to>
      <cdr:x>0.82235</cdr:x>
      <cdr:y>0.26223</cdr:y>
    </cdr:to>
    <cdr:sp macro="" textlink="">
      <cdr:nvSpPr>
        <cdr:cNvPr id="48" name="TextBox 1"/>
        <cdr:cNvSpPr txBox="1"/>
      </cdr:nvSpPr>
      <cdr:spPr>
        <a:xfrm xmlns:a="http://schemas.openxmlformats.org/drawingml/2006/main">
          <a:off x="6213447" y="736617"/>
          <a:ext cx="914448" cy="9143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10,719.5</a:t>
          </a:r>
        </a:p>
      </cdr:txBody>
    </cdr:sp>
  </cdr:relSizeAnchor>
  <cdr:relSizeAnchor xmlns:cdr="http://schemas.openxmlformats.org/drawingml/2006/chartDrawing">
    <cdr:from>
      <cdr:x>0.77839</cdr:x>
      <cdr:y>0.71004</cdr:y>
    </cdr:from>
    <cdr:to>
      <cdr:x>0.88389</cdr:x>
      <cdr:y>0.85527</cdr:y>
    </cdr:to>
    <cdr:sp macro="" textlink="">
      <cdr:nvSpPr>
        <cdr:cNvPr id="49" name="TextBox 1"/>
        <cdr:cNvSpPr txBox="1"/>
      </cdr:nvSpPr>
      <cdr:spPr>
        <a:xfrm xmlns:a="http://schemas.openxmlformats.org/drawingml/2006/main">
          <a:off x="6746851" y="4470412"/>
          <a:ext cx="914447" cy="9143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525.0</a:t>
          </a:r>
        </a:p>
      </cdr:txBody>
    </cdr:sp>
  </cdr:relSizeAnchor>
  <cdr:relSizeAnchor xmlns:cdr="http://schemas.openxmlformats.org/drawingml/2006/chartDrawing">
    <cdr:from>
      <cdr:x>0.82454</cdr:x>
      <cdr:y>0.6707</cdr:y>
    </cdr:from>
    <cdr:to>
      <cdr:x>0.93004</cdr:x>
      <cdr:y>0.81593</cdr:y>
    </cdr:to>
    <cdr:sp macro="" textlink="">
      <cdr:nvSpPr>
        <cdr:cNvPr id="50" name="TextBox 1"/>
        <cdr:cNvSpPr txBox="1"/>
      </cdr:nvSpPr>
      <cdr:spPr>
        <a:xfrm xmlns:a="http://schemas.openxmlformats.org/drawingml/2006/main">
          <a:off x="7146916" y="4222753"/>
          <a:ext cx="914448" cy="9143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1,164.7</a:t>
          </a:r>
        </a:p>
      </cdr:txBody>
    </cdr:sp>
  </cdr:relSizeAnchor>
  <cdr:relSizeAnchor xmlns:cdr="http://schemas.openxmlformats.org/drawingml/2006/chartDrawing">
    <cdr:from>
      <cdr:x>0.88058</cdr:x>
      <cdr:y>0.73575</cdr:y>
    </cdr:from>
    <cdr:to>
      <cdr:x>0.98608</cdr:x>
      <cdr:y>0.88098</cdr:y>
    </cdr:to>
    <cdr:sp macro="" textlink="">
      <cdr:nvSpPr>
        <cdr:cNvPr id="51" name="TextBox 1"/>
        <cdr:cNvSpPr txBox="1"/>
      </cdr:nvSpPr>
      <cdr:spPr>
        <a:xfrm xmlns:a="http://schemas.openxmlformats.org/drawingml/2006/main">
          <a:off x="7632686" y="4632328"/>
          <a:ext cx="914448" cy="9143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34.0 *</a:t>
          </a:r>
        </a:p>
      </cdr:txBody>
    </cdr:sp>
  </cdr:relSizeAnchor>
  <cdr:relSizeAnchor xmlns:cdr="http://schemas.openxmlformats.org/drawingml/2006/chartDrawing">
    <cdr:from>
      <cdr:x>0.93077</cdr:x>
      <cdr:y>0.73424</cdr:y>
    </cdr:from>
    <cdr:to>
      <cdr:x>0.97912</cdr:x>
      <cdr:y>0.87947</cdr:y>
    </cdr:to>
    <cdr:sp macro="" textlink="">
      <cdr:nvSpPr>
        <cdr:cNvPr id="52" name="TextBox 1"/>
        <cdr:cNvSpPr txBox="1"/>
      </cdr:nvSpPr>
      <cdr:spPr>
        <a:xfrm xmlns:a="http://schemas.openxmlformats.org/drawingml/2006/main">
          <a:off x="8067653" y="4622803"/>
          <a:ext cx="419086" cy="9143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19.3*</a:t>
          </a:r>
        </a:p>
      </cdr:txBody>
    </cdr:sp>
  </cdr:relSizeAnchor>
  <cdr:relSizeAnchor xmlns:cdr="http://schemas.openxmlformats.org/drawingml/2006/chartDrawing">
    <cdr:from>
      <cdr:x>0.82784</cdr:x>
      <cdr:y>0.95916</cdr:y>
    </cdr:from>
    <cdr:to>
      <cdr:x>0.87619</cdr:x>
      <cdr:y>0.98941</cdr:y>
    </cdr:to>
    <cdr:sp macro="" textlink="">
      <cdr:nvSpPr>
        <cdr:cNvPr id="24" name="TextBox 1"/>
        <cdr:cNvSpPr txBox="1"/>
      </cdr:nvSpPr>
      <cdr:spPr>
        <a:xfrm xmlns:a="http://schemas.openxmlformats.org/drawingml/2006/main">
          <a:off x="7175500" y="6038879"/>
          <a:ext cx="419086" cy="19047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a:t>* Reversal at Wilmette</a:t>
          </a:r>
        </a:p>
      </cdr:txBody>
    </cdr:sp>
  </cdr:relSizeAnchor>
</c:userShapes>
</file>

<file path=ppt/drawings/drawing2.xml><?xml version="1.0" encoding="utf-8"?>
<c:userShapes xmlns:c="http://schemas.openxmlformats.org/drawingml/2006/chart">
  <cdr:relSizeAnchor xmlns:cdr="http://schemas.openxmlformats.org/drawingml/2006/chartDrawing">
    <cdr:from>
      <cdr:x>0.02166</cdr:x>
      <cdr:y>0.3924</cdr:y>
    </cdr:from>
    <cdr:to>
      <cdr:x>0.10829</cdr:x>
      <cdr:y>0.43987</cdr:y>
    </cdr:to>
    <cdr:sp macro="" textlink="">
      <cdr:nvSpPr>
        <cdr:cNvPr id="2" name="TextBox 1"/>
        <cdr:cNvSpPr txBox="1"/>
      </cdr:nvSpPr>
      <cdr:spPr>
        <a:xfrm xmlns:a="http://schemas.openxmlformats.org/drawingml/2006/main">
          <a:off x="276214" y="2362175"/>
          <a:ext cx="1104877" cy="2857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b="1" baseline="0" dirty="0">
              <a:solidFill>
                <a:schemeClr val="accent2"/>
              </a:solidFill>
            </a:rPr>
            <a:t>Average</a:t>
          </a:r>
        </a:p>
      </cdr:txBody>
    </cdr:sp>
  </cdr:relSizeAnchor>
  <cdr:relSizeAnchor xmlns:cdr="http://schemas.openxmlformats.org/drawingml/2006/chartDrawing">
    <cdr:from>
      <cdr:x>0.78353</cdr:x>
      <cdr:y>0.1085</cdr:y>
    </cdr:from>
    <cdr:to>
      <cdr:x>0.94773</cdr:x>
      <cdr:y>0.14659</cdr:y>
    </cdr:to>
    <cdr:sp macro="" textlink="">
      <cdr:nvSpPr>
        <cdr:cNvPr id="3" name="TextBox 2"/>
        <cdr:cNvSpPr txBox="1"/>
      </cdr:nvSpPr>
      <cdr:spPr>
        <a:xfrm xmlns:a="http://schemas.openxmlformats.org/drawingml/2006/main">
          <a:off x="9552792" y="637363"/>
          <a:ext cx="2001912" cy="2236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900" b="1" baseline="0" dirty="0"/>
            <a:t>2008 was the wettest year on record.</a:t>
          </a:r>
        </a:p>
      </cdr:txBody>
    </cdr:sp>
  </cdr:relSizeAnchor>
  <cdr:relSizeAnchor xmlns:cdr="http://schemas.openxmlformats.org/drawingml/2006/chartDrawing">
    <cdr:from>
      <cdr:x>0.8454</cdr:x>
      <cdr:y>0.13835</cdr:y>
    </cdr:from>
    <cdr:to>
      <cdr:x>1</cdr:x>
      <cdr:y>0.17158</cdr:y>
    </cdr:to>
    <cdr:sp macro="" textlink="">
      <cdr:nvSpPr>
        <cdr:cNvPr id="4" name="TextBox 1"/>
        <cdr:cNvSpPr txBox="1"/>
      </cdr:nvSpPr>
      <cdr:spPr>
        <a:xfrm xmlns:a="http://schemas.openxmlformats.org/drawingml/2006/main">
          <a:off x="10307118" y="812683"/>
          <a:ext cx="1884883" cy="195197"/>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b="1" baseline="0" dirty="0"/>
            <a:t>2011 was the second wettest year.</a:t>
          </a:r>
        </a:p>
      </cdr:txBody>
    </cdr:sp>
  </cdr:relSizeAnchor>
  <cdr:relSizeAnchor xmlns:cdr="http://schemas.openxmlformats.org/drawingml/2006/chartDrawing">
    <cdr:from>
      <cdr:x>0.07319</cdr:x>
      <cdr:y>0.41456</cdr:y>
    </cdr:from>
    <cdr:to>
      <cdr:x>0.99403</cdr:x>
      <cdr:y>0.41456</cdr:y>
    </cdr:to>
    <cdr:cxnSp macro="">
      <cdr:nvCxnSpPr>
        <cdr:cNvPr id="6" name="Straight Connector 5"/>
        <cdr:cNvCxnSpPr/>
      </cdr:nvCxnSpPr>
      <cdr:spPr>
        <a:xfrm xmlns:a="http://schemas.openxmlformats.org/drawingml/2006/main">
          <a:off x="933450" y="2495550"/>
          <a:ext cx="11744325" cy="0"/>
        </a:xfrm>
        <a:prstGeom xmlns:a="http://schemas.openxmlformats.org/drawingml/2006/main" prst="line">
          <a:avLst/>
        </a:prstGeom>
        <a:ln xmlns:a="http://schemas.openxmlformats.org/drawingml/2006/main" w="28575">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0.90618</cdr:x>
      <cdr:y>0.17406</cdr:y>
    </cdr:from>
    <cdr:to>
      <cdr:x>0.93176</cdr:x>
      <cdr:y>0.21984</cdr:y>
    </cdr:to>
    <cdr:cxnSp macro="">
      <cdr:nvCxnSpPr>
        <cdr:cNvPr id="7" name="Straight Arrow Connector 6"/>
        <cdr:cNvCxnSpPr/>
      </cdr:nvCxnSpPr>
      <cdr:spPr>
        <a:xfrm xmlns:a="http://schemas.openxmlformats.org/drawingml/2006/main" flipH="1">
          <a:off x="11048105" y="1022423"/>
          <a:ext cx="311971" cy="26894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6CA5B66-8BE0-EA48-9FC0-B7A9BFF46896}" type="datetimeFigureOut">
              <a:rPr lang="en-US" smtClean="0"/>
              <a:pPr/>
              <a:t>10/12/2017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7DEB438-0AF8-AC47-99CA-78655E0AD1BD}" type="slidenum">
              <a:rPr lang="en-US" smtClean="0"/>
              <a:pPr/>
              <a:t>‹#›</a:t>
            </a:fld>
            <a:endParaRPr lang="en-US"/>
          </a:p>
        </p:txBody>
      </p:sp>
    </p:spTree>
    <p:extLst>
      <p:ext uri="{BB962C8B-B14F-4D97-AF65-F5344CB8AC3E}">
        <p14:creationId xmlns:p14="http://schemas.microsoft.com/office/powerpoint/2010/main" val="34173071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DC75257-758B-D643-9861-5F5D467822F7}" type="datetimeFigureOut">
              <a:rPr lang="en-US" smtClean="0"/>
              <a:pPr/>
              <a:t>10/12/2017</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D19862F-4E1B-6C4B-9AA2-ECB559D15B9F}" type="slidenum">
              <a:rPr lang="en-US" smtClean="0"/>
              <a:pPr/>
              <a:t>‹#›</a:t>
            </a:fld>
            <a:endParaRPr lang="en-US"/>
          </a:p>
        </p:txBody>
      </p:sp>
    </p:spTree>
    <p:extLst>
      <p:ext uri="{BB962C8B-B14F-4D97-AF65-F5344CB8AC3E}">
        <p14:creationId xmlns:p14="http://schemas.microsoft.com/office/powerpoint/2010/main" val="36648995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18435"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43B17CF9-DA38-48EF-AB4E-EA51AE9C2A25}" type="slidenum">
              <a:rPr lang="en-US" sz="1200">
                <a:latin typeface="Calibri" pitchFamily="34" charset="0"/>
                <a:cs typeface="ＭＳ Ｐゴシック"/>
              </a:rPr>
              <a:pPr algn="r"/>
              <a:t>1</a:t>
            </a:fld>
            <a:endParaRPr lang="en-US" sz="1200">
              <a:latin typeface="Calibri" pitchFamily="34" charset="0"/>
              <a:cs typeface="ＭＳ Ｐゴシック"/>
            </a:endParaRPr>
          </a:p>
        </p:txBody>
      </p:sp>
    </p:spTree>
    <p:extLst>
      <p:ext uri="{BB962C8B-B14F-4D97-AF65-F5344CB8AC3E}">
        <p14:creationId xmlns:p14="http://schemas.microsoft.com/office/powerpoint/2010/main" val="3607675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41987" name="Slide Number Placeholder 3"/>
          <p:cNvSpPr>
            <a:spLocks noGrp="1"/>
          </p:cNvSpPr>
          <p:nvPr>
            <p:ph type="sldNum" sz="quarter" idx="5"/>
          </p:nvPr>
        </p:nvSpPr>
        <p:spPr bwMode="auto">
          <a:noFill/>
          <a:ln>
            <a:miter lim="800000"/>
            <a:headEnd/>
            <a:tailEnd/>
          </a:ln>
        </p:spPr>
        <p:txBody>
          <a:bodyPr/>
          <a:lstStyle/>
          <a:p>
            <a:fld id="{BC581955-2B30-4537-B08E-9C8AE3CC12B0}" type="slidenum">
              <a:rPr lang="en-US" smtClean="0">
                <a:latin typeface="Calibri" pitchFamily="34" charset="0"/>
                <a:ea typeface="ＭＳ Ｐゴシック"/>
                <a:cs typeface="ＭＳ Ｐゴシック"/>
              </a:rPr>
              <a:pPr/>
              <a:t>27</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3649815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1924" name="Slide Number Placeholder 3"/>
          <p:cNvSpPr>
            <a:spLocks noGrp="1"/>
          </p:cNvSpPr>
          <p:nvPr>
            <p:ph type="sldNum" sz="quarter" idx="5"/>
          </p:nvPr>
        </p:nvSpPr>
        <p:spPr bwMode="auto">
          <a:ln>
            <a:miter lim="800000"/>
            <a:headEnd/>
            <a:tailEnd/>
          </a:ln>
        </p:spPr>
        <p:txBody>
          <a:bodyPr/>
          <a:lstStyle/>
          <a:p>
            <a:fld id="{2A31DDBF-3A90-4B4A-BA6D-AC3DCCE27156}" type="slidenum">
              <a:rPr lang="en-US"/>
              <a:pPr/>
              <a:t>28</a:t>
            </a:fld>
            <a:endParaRPr lang="en-US"/>
          </a:p>
        </p:txBody>
      </p:sp>
    </p:spTree>
    <p:extLst>
      <p:ext uri="{BB962C8B-B14F-4D97-AF65-F5344CB8AC3E}">
        <p14:creationId xmlns:p14="http://schemas.microsoft.com/office/powerpoint/2010/main" val="330279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2948" name="Slide Number Placeholder 3"/>
          <p:cNvSpPr>
            <a:spLocks noGrp="1"/>
          </p:cNvSpPr>
          <p:nvPr>
            <p:ph type="sldNum" sz="quarter" idx="5"/>
          </p:nvPr>
        </p:nvSpPr>
        <p:spPr bwMode="auto">
          <a:ln>
            <a:miter lim="800000"/>
            <a:headEnd/>
            <a:tailEnd/>
          </a:ln>
        </p:spPr>
        <p:txBody>
          <a:bodyPr/>
          <a:lstStyle/>
          <a:p>
            <a:fld id="{75D1472C-9D9A-924A-8B02-ADFD31FF74A8}" type="slidenum">
              <a:rPr lang="en-US"/>
              <a:pPr/>
              <a:t>29</a:t>
            </a:fld>
            <a:endParaRPr lang="en-US"/>
          </a:p>
        </p:txBody>
      </p:sp>
    </p:spTree>
    <p:extLst>
      <p:ext uri="{BB962C8B-B14F-4D97-AF65-F5344CB8AC3E}">
        <p14:creationId xmlns:p14="http://schemas.microsoft.com/office/powerpoint/2010/main" val="27740054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83972" name="Slide Number Placeholder 3"/>
          <p:cNvSpPr>
            <a:spLocks noGrp="1"/>
          </p:cNvSpPr>
          <p:nvPr>
            <p:ph type="sldNum" sz="quarter" idx="5"/>
          </p:nvPr>
        </p:nvSpPr>
        <p:spPr bwMode="auto">
          <a:ln>
            <a:miter lim="800000"/>
            <a:headEnd/>
            <a:tailEnd/>
          </a:ln>
        </p:spPr>
        <p:txBody>
          <a:bodyPr/>
          <a:lstStyle/>
          <a:p>
            <a:fld id="{B2B96AEA-6290-154E-A683-2892901F283C}" type="slidenum">
              <a:rPr lang="en-US"/>
              <a:pPr/>
              <a:t>30</a:t>
            </a:fld>
            <a:endParaRPr lang="en-US"/>
          </a:p>
        </p:txBody>
      </p:sp>
    </p:spTree>
    <p:extLst>
      <p:ext uri="{BB962C8B-B14F-4D97-AF65-F5344CB8AC3E}">
        <p14:creationId xmlns:p14="http://schemas.microsoft.com/office/powerpoint/2010/main" val="3118464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B311804-491E-3948-B786-3F2C7E895FFF}" type="slidenum">
              <a:rPr lang="en-US" smtClean="0"/>
              <a:pPr/>
              <a:t>33</a:t>
            </a:fld>
            <a:endParaRPr lang="en-US"/>
          </a:p>
        </p:txBody>
      </p:sp>
    </p:spTree>
    <p:extLst>
      <p:ext uri="{BB962C8B-B14F-4D97-AF65-F5344CB8AC3E}">
        <p14:creationId xmlns:p14="http://schemas.microsoft.com/office/powerpoint/2010/main" val="4255616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9998F7-5AB0-49BD-8C31-43B8261A2F4F}" type="slidenum">
              <a:rPr lang="en-US" smtClean="0"/>
              <a:pPr fontAlgn="base">
                <a:spcBef>
                  <a:spcPct val="0"/>
                </a:spcBef>
                <a:spcAft>
                  <a:spcPct val="0"/>
                </a:spcAft>
                <a:defRPr/>
              </a:pPr>
              <a:t>36</a:t>
            </a:fld>
            <a:endParaRPr lang="en-US" smtClean="0"/>
          </a:p>
        </p:txBody>
      </p:sp>
    </p:spTree>
    <p:extLst>
      <p:ext uri="{BB962C8B-B14F-4D97-AF65-F5344CB8AC3E}">
        <p14:creationId xmlns:p14="http://schemas.microsoft.com/office/powerpoint/2010/main" val="3547219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BDF387-106F-41C3-9DC2-347B5335444B}" type="slidenum">
              <a:rPr lang="en-US" smtClean="0"/>
              <a:pPr fontAlgn="base">
                <a:spcBef>
                  <a:spcPct val="0"/>
                </a:spcBef>
                <a:spcAft>
                  <a:spcPct val="0"/>
                </a:spcAft>
                <a:defRPr/>
              </a:pPr>
              <a:t>37</a:t>
            </a:fld>
            <a:endParaRPr lang="en-US" smtClean="0"/>
          </a:p>
        </p:txBody>
      </p:sp>
    </p:spTree>
    <p:extLst>
      <p:ext uri="{BB962C8B-B14F-4D97-AF65-F5344CB8AC3E}">
        <p14:creationId xmlns:p14="http://schemas.microsoft.com/office/powerpoint/2010/main" val="2415787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11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D01B4C-1E53-40BC-BA9F-2F3969ED3400}" type="slidenum">
              <a:rPr lang="en-US" smtClean="0"/>
              <a:pPr fontAlgn="base">
                <a:spcBef>
                  <a:spcPct val="0"/>
                </a:spcBef>
                <a:spcAft>
                  <a:spcPct val="0"/>
                </a:spcAft>
                <a:defRPr/>
              </a:pPr>
              <a:t>38</a:t>
            </a:fld>
            <a:endParaRPr lang="en-US" smtClean="0"/>
          </a:p>
        </p:txBody>
      </p:sp>
    </p:spTree>
    <p:extLst>
      <p:ext uri="{BB962C8B-B14F-4D97-AF65-F5344CB8AC3E}">
        <p14:creationId xmlns:p14="http://schemas.microsoft.com/office/powerpoint/2010/main" val="1995156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64515" name="Slide Number Placeholder 3"/>
          <p:cNvSpPr>
            <a:spLocks noGrp="1"/>
          </p:cNvSpPr>
          <p:nvPr>
            <p:ph type="sldNum" sz="quarter" idx="5"/>
          </p:nvPr>
        </p:nvSpPr>
        <p:spPr bwMode="auto">
          <a:noFill/>
          <a:ln>
            <a:miter lim="800000"/>
            <a:headEnd/>
            <a:tailEnd/>
          </a:ln>
        </p:spPr>
        <p:txBody>
          <a:bodyPr/>
          <a:lstStyle/>
          <a:p>
            <a:fld id="{2839F950-4508-4682-8092-84F7C7282AF2}" type="slidenum">
              <a:rPr lang="en-US" smtClean="0">
                <a:latin typeface="Calibri" pitchFamily="34" charset="0"/>
                <a:ea typeface="ＭＳ Ｐゴシック"/>
                <a:cs typeface="ＭＳ Ｐゴシック"/>
              </a:rPr>
              <a:pPr/>
              <a:t>39</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2937089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66563" name="Slide Number Placeholder 3"/>
          <p:cNvSpPr>
            <a:spLocks noGrp="1"/>
          </p:cNvSpPr>
          <p:nvPr>
            <p:ph type="sldNum" sz="quarter" idx="5"/>
          </p:nvPr>
        </p:nvSpPr>
        <p:spPr bwMode="auto">
          <a:noFill/>
          <a:ln>
            <a:miter lim="800000"/>
            <a:headEnd/>
            <a:tailEnd/>
          </a:ln>
        </p:spPr>
        <p:txBody>
          <a:bodyPr/>
          <a:lstStyle/>
          <a:p>
            <a:fld id="{45B5F9A4-45F4-40F6-9031-70835EA727AA}" type="slidenum">
              <a:rPr lang="en-US" smtClean="0">
                <a:latin typeface="Calibri" pitchFamily="34" charset="0"/>
                <a:ea typeface="ＭＳ Ｐゴシック"/>
                <a:cs typeface="ＭＳ Ｐゴシック"/>
              </a:rPr>
              <a:pPr/>
              <a:t>40</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269757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355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lIns="90167" tIns="45084" rIns="90167" bIns="45084" numCol="1" anchor="t" anchorCtr="0" compatLnSpc="1">
            <a:prstTxWarp prst="textNoShape">
              <a:avLst/>
            </a:prstTxWarp>
          </a:bodyPr>
          <a:lstStyle/>
          <a:p>
            <a:pPr>
              <a:spcBef>
                <a:spcPct val="50000"/>
              </a:spcBef>
            </a:pPr>
            <a:r>
              <a:rPr lang="en-US" smtClean="0">
                <a:solidFill>
                  <a:schemeClr val="accent2"/>
                </a:solidFill>
                <a:ea typeface="ＭＳ Ｐゴシック"/>
                <a:cs typeface="ＭＳ Ｐゴシック"/>
              </a:rPr>
              <a:t>Industry was booming. The Union Stockyards opened in 1865.  While industry and the city grew, public health was deteriorating. Water-born illnesses like cholera, typhoid fever and dysentery caused thousands of deaths.</a:t>
            </a:r>
          </a:p>
        </p:txBody>
      </p:sp>
    </p:spTree>
    <p:extLst>
      <p:ext uri="{BB962C8B-B14F-4D97-AF65-F5344CB8AC3E}">
        <p14:creationId xmlns:p14="http://schemas.microsoft.com/office/powerpoint/2010/main" val="240792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noTextEdi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68611" name="Slide Number Placeholder 3"/>
          <p:cNvSpPr>
            <a:spLocks noGrp="1"/>
          </p:cNvSpPr>
          <p:nvPr>
            <p:ph type="sldNum" sz="quarter" idx="5"/>
          </p:nvPr>
        </p:nvSpPr>
        <p:spPr bwMode="auto">
          <a:noFill/>
          <a:ln>
            <a:miter lim="800000"/>
            <a:headEnd/>
            <a:tailEnd/>
          </a:ln>
        </p:spPr>
        <p:txBody>
          <a:bodyPr/>
          <a:lstStyle/>
          <a:p>
            <a:fld id="{B0B892F8-EBDF-4F39-804E-918C9E7AE019}" type="slidenum">
              <a:rPr lang="en-US" smtClean="0">
                <a:latin typeface="Calibri" pitchFamily="34" charset="0"/>
                <a:ea typeface="ＭＳ Ｐゴシック"/>
                <a:cs typeface="ＭＳ Ｐゴシック"/>
              </a:rPr>
              <a:pPr/>
              <a:t>41</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1474079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noTextEdi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70659" name="Slide Number Placeholder 3"/>
          <p:cNvSpPr>
            <a:spLocks noGrp="1"/>
          </p:cNvSpPr>
          <p:nvPr>
            <p:ph type="sldNum" sz="quarter" idx="5"/>
          </p:nvPr>
        </p:nvSpPr>
        <p:spPr bwMode="auto">
          <a:noFill/>
          <a:ln>
            <a:miter lim="800000"/>
            <a:headEnd/>
            <a:tailEnd/>
          </a:ln>
        </p:spPr>
        <p:txBody>
          <a:bodyPr/>
          <a:lstStyle/>
          <a:p>
            <a:fld id="{47E4A33D-8FE0-4F7D-944E-1CF464A7AE4F}" type="slidenum">
              <a:rPr lang="en-US" smtClean="0">
                <a:latin typeface="Calibri" pitchFamily="34" charset="0"/>
                <a:ea typeface="ＭＳ Ｐゴシック"/>
                <a:cs typeface="ＭＳ Ｐゴシック"/>
              </a:rPr>
              <a:pPr/>
              <a:t>42</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710003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bwMode="auto">
          <a:noFill/>
          <a:ln>
            <a:solidFill>
              <a:srgbClr val="000000"/>
            </a:solidFill>
            <a:miter lim="800000"/>
            <a:headEnd/>
            <a:tailEnd/>
          </a:ln>
        </p:spPr>
      </p:sp>
      <p:sp>
        <p:nvSpPr>
          <p:cNvPr id="727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72707" name="Slide Number Placeholder 3"/>
          <p:cNvSpPr>
            <a:spLocks noGrp="1"/>
          </p:cNvSpPr>
          <p:nvPr>
            <p:ph type="sldNum" sz="quarter" idx="5"/>
          </p:nvPr>
        </p:nvSpPr>
        <p:spPr bwMode="auto">
          <a:noFill/>
          <a:ln>
            <a:miter lim="800000"/>
            <a:headEnd/>
            <a:tailEnd/>
          </a:ln>
        </p:spPr>
        <p:txBody>
          <a:bodyPr/>
          <a:lstStyle/>
          <a:p>
            <a:fld id="{B9112AE9-C08A-4CAF-BCE7-E627012490EC}" type="slidenum">
              <a:rPr lang="en-US" smtClean="0">
                <a:latin typeface="Calibri" pitchFamily="34" charset="0"/>
                <a:ea typeface="ＭＳ Ｐゴシック"/>
                <a:cs typeface="ＭＳ Ｐゴシック"/>
              </a:rPr>
              <a:pPr/>
              <a:t>43</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1031985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30000" dirty="0" smtClean="0">
              <a:latin typeface="Helvetica" pitchFamily="34" charset="0"/>
            </a:endParaRPr>
          </a:p>
          <a:p>
            <a:r>
              <a:rPr lang="en-US" baseline="30000" dirty="0" smtClean="0">
                <a:latin typeface="Helvetica" pitchFamily="34" charset="0"/>
              </a:rPr>
              <a:t>MWRD Facility Improvements  </a:t>
            </a:r>
          </a:p>
          <a:p>
            <a:endParaRPr lang="en-US" baseline="30000" dirty="0" smtClean="0">
              <a:latin typeface="Helvetica" pitchFamily="34" charset="0"/>
            </a:endParaRPr>
          </a:p>
          <a:p>
            <a:r>
              <a:rPr lang="en-US" baseline="30000" dirty="0" smtClean="0">
                <a:latin typeface="Helvetica" pitchFamily="34" charset="0"/>
              </a:rPr>
              <a:t>Generating up to 80 MW of electricity from sewage</a:t>
            </a:r>
            <a:r>
              <a:rPr lang="en-US" dirty="0" smtClean="0">
                <a:latin typeface="Helvetica" pitchFamily="34" charset="0"/>
              </a:rPr>
              <a:t> </a:t>
            </a:r>
            <a:r>
              <a:rPr lang="en-US" baseline="30000" dirty="0" smtClean="0">
                <a:latin typeface="Helvetica" pitchFamily="34" charset="0"/>
              </a:rPr>
              <a:t>treatment solids and organic matter	   	</a:t>
            </a:r>
          </a:p>
          <a:p>
            <a:endParaRPr lang="en-US" baseline="30000" dirty="0" smtClean="0">
              <a:latin typeface="Helvetica" pitchFamily="34" charset="0"/>
            </a:endParaRPr>
          </a:p>
          <a:p>
            <a:r>
              <a:rPr lang="en-US" baseline="30000" dirty="0" smtClean="0">
                <a:latin typeface="Helvetica" pitchFamily="34" charset="0"/>
              </a:rPr>
              <a:t>Capturing and using heat energy from  co-generation facilities</a:t>
            </a:r>
          </a:p>
          <a:p>
            <a:endParaRPr lang="en-US" baseline="30000" dirty="0" smtClean="0">
              <a:latin typeface="Helvetica" pitchFamily="34" charset="0"/>
            </a:endParaRPr>
          </a:p>
          <a:p>
            <a:r>
              <a:rPr lang="en-US" baseline="30000" dirty="0" smtClean="0">
                <a:latin typeface="Helvetica" pitchFamily="34" charset="0"/>
              </a:rPr>
              <a:t>Save $20 million per year in wastewater plant </a:t>
            </a:r>
            <a:r>
              <a:rPr lang="en-US" dirty="0" smtClean="0">
                <a:latin typeface="Helvetica" pitchFamily="34" charset="0"/>
              </a:rPr>
              <a:t> </a:t>
            </a:r>
            <a:r>
              <a:rPr lang="en-US" baseline="30000" dirty="0" smtClean="0">
                <a:latin typeface="Helvetica" pitchFamily="34" charset="0"/>
              </a:rPr>
              <a:t>electricity purchase costs </a:t>
            </a:r>
          </a:p>
          <a:p>
            <a:endParaRPr lang="en-US" baseline="30000" dirty="0" smtClean="0">
              <a:latin typeface="Helvetica" pitchFamily="34" charset="0"/>
            </a:endParaRPr>
          </a:p>
          <a:p>
            <a:r>
              <a:rPr lang="en-US" baseline="30000" dirty="0" smtClean="0">
                <a:latin typeface="Helvetica" pitchFamily="34" charset="0"/>
              </a:rPr>
              <a:t>Generating $9 million per year in electricity revenue </a:t>
            </a:r>
          </a:p>
          <a:p>
            <a:endParaRPr lang="en-US" baseline="30000" dirty="0" smtClean="0">
              <a:latin typeface="Helvetica" pitchFamily="34" charset="0"/>
            </a:endParaRPr>
          </a:p>
          <a:p>
            <a:r>
              <a:rPr lang="en-US" baseline="30000" dirty="0" smtClean="0">
                <a:latin typeface="Helvetica" pitchFamily="34" charset="0"/>
              </a:rPr>
              <a:t>Eliminating 850,000 tons per year of waste to landfills</a:t>
            </a:r>
          </a:p>
          <a:p>
            <a:endParaRPr lang="en-US" baseline="30000" dirty="0" smtClean="0">
              <a:latin typeface="Arial" pitchFamily="34" charset="0"/>
              <a:cs typeface="Arial" pitchFamily="34" charset="0"/>
            </a:endParaRPr>
          </a:p>
          <a:p>
            <a:r>
              <a:rPr lang="en-US" baseline="30000" dirty="0" smtClean="0">
                <a:latin typeface="Arial" pitchFamily="34" charset="0"/>
                <a:cs typeface="Arial" pitchFamily="34" charset="0"/>
              </a:rPr>
              <a:t>Eliminating $38 million per year in landfill</a:t>
            </a:r>
            <a:r>
              <a:rPr lang="en-US" dirty="0" smtClean="0">
                <a:latin typeface="Arial" pitchFamily="34" charset="0"/>
                <a:cs typeface="Arial" pitchFamily="34" charset="0"/>
              </a:rPr>
              <a:t> </a:t>
            </a:r>
            <a:r>
              <a:rPr lang="en-US" baseline="30000" dirty="0" smtClean="0">
                <a:latin typeface="Arial" pitchFamily="34" charset="0"/>
                <a:cs typeface="Arial" pitchFamily="34" charset="0"/>
              </a:rPr>
              <a:t>tipping fees</a:t>
            </a:r>
          </a:p>
          <a:p>
            <a:endParaRPr lang="en-US" baseline="30000" dirty="0" smtClean="0">
              <a:latin typeface="Arial" pitchFamily="34" charset="0"/>
              <a:cs typeface="Arial" pitchFamily="34" charset="0"/>
            </a:endParaRPr>
          </a:p>
          <a:p>
            <a:r>
              <a:rPr lang="en-US" baseline="30000" dirty="0" smtClean="0">
                <a:latin typeface="Arial" pitchFamily="34" charset="0"/>
                <a:cs typeface="Arial" pitchFamily="34" charset="0"/>
              </a:rPr>
              <a:t>Producing up to 35 million equivalent gallons of gasoline per year of CNG vehicle fuel</a:t>
            </a:r>
          </a:p>
          <a:p>
            <a:endParaRPr lang="en-US" baseline="30000" dirty="0" smtClean="0">
              <a:latin typeface="Arial" pitchFamily="34" charset="0"/>
              <a:cs typeface="Arial" pitchFamily="34" charset="0"/>
            </a:endParaRPr>
          </a:p>
          <a:p>
            <a:r>
              <a:rPr lang="en-US" baseline="30000" dirty="0" smtClean="0">
                <a:latin typeface="Arial" pitchFamily="34" charset="0"/>
                <a:cs typeface="Arial" pitchFamily="34" charset="0"/>
              </a:rPr>
              <a:t>Reducing 488,000 MT eCO2/yr greenhouse gases from fossil fuel</a:t>
            </a:r>
            <a:r>
              <a:rPr lang="en-US" dirty="0" smtClean="0">
                <a:latin typeface="Arial" pitchFamily="34" charset="0"/>
                <a:cs typeface="Arial" pitchFamily="34" charset="0"/>
              </a:rPr>
              <a:t> </a:t>
            </a:r>
            <a:r>
              <a:rPr lang="en-US" baseline="30000" dirty="0" smtClean="0">
                <a:latin typeface="Arial" pitchFamily="34" charset="0"/>
                <a:cs typeface="Arial" pitchFamily="34" charset="0"/>
              </a:rPr>
              <a:t>power plants emissions</a:t>
            </a:r>
          </a:p>
          <a:p>
            <a:endParaRPr lang="en-US" baseline="30000" dirty="0" smtClean="0">
              <a:latin typeface="Arial" pitchFamily="34" charset="0"/>
              <a:cs typeface="Arial" pitchFamily="34" charset="0"/>
            </a:endParaRPr>
          </a:p>
          <a:p>
            <a:r>
              <a:rPr lang="en-US" baseline="30000" dirty="0" smtClean="0">
                <a:latin typeface="Arial" pitchFamily="34" charset="0"/>
                <a:cs typeface="Arial" pitchFamily="34" charset="0"/>
              </a:rPr>
              <a:t>Reducing 357,000 MT eCO2/yr greenhouse gases from vehicle emissions</a:t>
            </a:r>
          </a:p>
          <a:p>
            <a:endParaRPr lang="en-US" baseline="30000" dirty="0" smtClean="0">
              <a:latin typeface="Arial" pitchFamily="34" charset="0"/>
              <a:cs typeface="Arial" pitchFamily="34" charset="0"/>
            </a:endParaRPr>
          </a:p>
          <a:p>
            <a:r>
              <a:rPr lang="en-US" baseline="30000" dirty="0" smtClean="0">
                <a:latin typeface="Arial" pitchFamily="34" charset="0"/>
                <a:cs typeface="Arial" pitchFamily="34" charset="0"/>
              </a:rPr>
              <a:t>Recovering 10,000 tons per year of phosphorus as a slow-release fertilizer</a:t>
            </a:r>
          </a:p>
          <a:p>
            <a:endParaRPr lang="en-US" dirty="0"/>
          </a:p>
        </p:txBody>
      </p:sp>
      <p:sp>
        <p:nvSpPr>
          <p:cNvPr id="4" name="Slide Number Placeholder 3"/>
          <p:cNvSpPr>
            <a:spLocks noGrp="1"/>
          </p:cNvSpPr>
          <p:nvPr>
            <p:ph type="sldNum" sz="quarter" idx="10"/>
          </p:nvPr>
        </p:nvSpPr>
        <p:spPr/>
        <p:txBody>
          <a:bodyPr/>
          <a:lstStyle/>
          <a:p>
            <a:fld id="{698C0204-D695-4B72-83BF-8A7B0002B2A7}" type="slidenum">
              <a:rPr lang="en-US" smtClean="0"/>
              <a:pPr/>
              <a:t>45</a:t>
            </a:fld>
            <a:endParaRPr lang="en-US"/>
          </a:p>
        </p:txBody>
      </p:sp>
    </p:spTree>
    <p:extLst>
      <p:ext uri="{BB962C8B-B14F-4D97-AF65-F5344CB8AC3E}">
        <p14:creationId xmlns:p14="http://schemas.microsoft.com/office/powerpoint/2010/main" val="24394661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23">
              <a:defRPr/>
            </a:pPr>
            <a:r>
              <a:rPr lang="en-US" sz="1600" baseline="30000" dirty="0">
                <a:latin typeface="Arial" pitchFamily="34" charset="0"/>
                <a:cs typeface="Arial" pitchFamily="34" charset="0"/>
              </a:rPr>
              <a:t>A significant reduction of landfill waste is possible. Chicago’s Blue Bin program has been implemented to reclaim recyclable plastic, metal and paper, but there is also valuable material in the black bins. An additional 15% of the waste in the black bins may be recovered for recycling. Organic matter can be extracted  from  the black bins using a screen and press process; as a result, 30% of black bin waste could go to the MWRD for anaerobic digestion. Of the remaining 55%, 30% may be suitable for producing </a:t>
            </a:r>
            <a:r>
              <a:rPr lang="en-US" sz="1600" baseline="30000" dirty="0" err="1">
                <a:latin typeface="Arial" pitchFamily="34" charset="0"/>
                <a:cs typeface="Arial" pitchFamily="34" charset="0"/>
              </a:rPr>
              <a:t>syngas</a:t>
            </a:r>
            <a:r>
              <a:rPr lang="en-US" sz="1600" baseline="30000" dirty="0">
                <a:latin typeface="Arial" pitchFamily="34" charset="0"/>
                <a:cs typeface="Arial" pitchFamily="34" charset="0"/>
              </a:rPr>
              <a:t> in a gasification process. The </a:t>
            </a:r>
            <a:r>
              <a:rPr lang="en-US" sz="1600" baseline="30000" dirty="0" err="1">
                <a:latin typeface="Arial" pitchFamily="34" charset="0"/>
                <a:cs typeface="Arial" pitchFamily="34" charset="0"/>
              </a:rPr>
              <a:t>syngas</a:t>
            </a:r>
            <a:r>
              <a:rPr lang="en-US" sz="1600" baseline="30000" dirty="0">
                <a:latin typeface="Arial" pitchFamily="34" charset="0"/>
                <a:cs typeface="Arial" pitchFamily="34" charset="0"/>
              </a:rPr>
              <a:t> can be combusted for electricity generation. This would reduce the overall volume of black bin residuals sent to the landfill to 15% of the current volume, a reduction of 85%.  </a:t>
            </a:r>
          </a:p>
          <a:p>
            <a:endParaRPr lang="en-US" dirty="0"/>
          </a:p>
        </p:txBody>
      </p:sp>
      <p:sp>
        <p:nvSpPr>
          <p:cNvPr id="4" name="Slide Number Placeholder 3"/>
          <p:cNvSpPr>
            <a:spLocks noGrp="1"/>
          </p:cNvSpPr>
          <p:nvPr>
            <p:ph type="sldNum" sz="quarter" idx="10"/>
          </p:nvPr>
        </p:nvSpPr>
        <p:spPr/>
        <p:txBody>
          <a:bodyPr/>
          <a:lstStyle/>
          <a:p>
            <a:fld id="{698C0204-D695-4B72-83BF-8A7B0002B2A7}" type="slidenum">
              <a:rPr lang="en-US" smtClean="0"/>
              <a:pPr/>
              <a:t>46</a:t>
            </a:fld>
            <a:endParaRPr lang="en-US"/>
          </a:p>
        </p:txBody>
      </p:sp>
    </p:spTree>
    <p:extLst>
      <p:ext uri="{BB962C8B-B14F-4D97-AF65-F5344CB8AC3E}">
        <p14:creationId xmlns:p14="http://schemas.microsoft.com/office/powerpoint/2010/main" val="32838332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30000" dirty="0" smtClean="0">
              <a:latin typeface="Arial" pitchFamily="34" charset="0"/>
              <a:cs typeface="Arial" pitchFamily="34" charset="0"/>
            </a:endParaRPr>
          </a:p>
          <a:p>
            <a:pPr algn="just"/>
            <a:r>
              <a:rPr lang="en-US" baseline="30000" dirty="0" err="1" smtClean="0">
                <a:latin typeface="Arial" pitchFamily="34" charset="0"/>
                <a:cs typeface="Arial" pitchFamily="34" charset="0"/>
              </a:rPr>
              <a:t>Brownfields</a:t>
            </a:r>
            <a:r>
              <a:rPr lang="en-US" baseline="30000" dirty="0" smtClean="0">
                <a:latin typeface="Arial" pitchFamily="34" charset="0"/>
                <a:cs typeface="Arial" pitchFamily="34" charset="0"/>
              </a:rPr>
              <a:t> could be converted into recreational parks, rain gardens, and commercial greenhouses using the blend of composted </a:t>
            </a:r>
            <a:r>
              <a:rPr lang="en-US" baseline="30000" dirty="0" err="1" smtClean="0">
                <a:latin typeface="Arial" pitchFamily="34" charset="0"/>
                <a:cs typeface="Arial" pitchFamily="34" charset="0"/>
              </a:rPr>
              <a:t>biosolids</a:t>
            </a:r>
            <a:r>
              <a:rPr lang="en-US" baseline="30000" dirty="0" smtClean="0">
                <a:latin typeface="Arial" pitchFamily="34" charset="0"/>
                <a:cs typeface="Arial" pitchFamily="34" charset="0"/>
              </a:rPr>
              <a:t> and yard waste blend to build healthy soil and turf surfaces. </a:t>
            </a:r>
          </a:p>
          <a:p>
            <a:pPr algn="just"/>
            <a:endParaRPr lang="en-US" baseline="30000" dirty="0" smtClean="0">
              <a:latin typeface="Arial" pitchFamily="34" charset="0"/>
              <a:cs typeface="Arial" pitchFamily="34" charset="0"/>
            </a:endParaRPr>
          </a:p>
          <a:p>
            <a:pPr algn="just"/>
            <a:r>
              <a:rPr lang="en-US" baseline="30000" dirty="0" smtClean="0">
                <a:latin typeface="Arial" pitchFamily="34" charset="0"/>
                <a:cs typeface="Arial" pitchFamily="34" charset="0"/>
              </a:rPr>
              <a:t>Carbon dioxide produced from biogas cleaning processes could be used as a supplement to increase productivity and improve the economic viability of greenhouses and algal ponds installed on reclaimed </a:t>
            </a:r>
            <a:r>
              <a:rPr lang="en-US" baseline="30000" dirty="0" err="1" smtClean="0">
                <a:latin typeface="Arial" pitchFamily="34" charset="0"/>
                <a:cs typeface="Arial" pitchFamily="34" charset="0"/>
              </a:rPr>
              <a:t>brownfields</a:t>
            </a:r>
            <a:r>
              <a:rPr lang="en-US" baseline="30000" dirty="0" smtClean="0">
                <a:latin typeface="Arial" pitchFamily="34" charset="0"/>
                <a:cs typeface="Arial" pitchFamily="34" charset="0"/>
              </a:rPr>
              <a:t>.</a:t>
            </a:r>
            <a:endParaRPr lang="en-US" sz="2000" baseline="30000" dirty="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47</a:t>
            </a:fld>
            <a:endParaRPr lang="en-US"/>
          </a:p>
        </p:txBody>
      </p:sp>
    </p:spTree>
    <p:extLst>
      <p:ext uri="{BB962C8B-B14F-4D97-AF65-F5344CB8AC3E}">
        <p14:creationId xmlns:p14="http://schemas.microsoft.com/office/powerpoint/2010/main" val="3881318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endParaRPr lang="en-US" sz="1800" baseline="30000" dirty="0">
              <a:latin typeface="Arial" pitchFamily="34" charset="0"/>
              <a:cs typeface="Arial" pitchFamily="34" charset="0"/>
            </a:endParaRPr>
          </a:p>
          <a:p>
            <a:pPr algn="just"/>
            <a:r>
              <a:rPr lang="en-US" sz="1800" baseline="30000" dirty="0">
                <a:latin typeface="Arial" pitchFamily="34" charset="0"/>
                <a:cs typeface="Arial" pitchFamily="34" charset="0"/>
              </a:rPr>
              <a:t>The MWRD Stickney and Calumet plants require on average 45 MW of electricity. MWRD digesters currently produce enough biogas to generate 13 MW of electricity, which could be used to offset this demand. With treatment plant process modifications based on new technologies, the electricity generation can be increased to 22 MW, and the plants’ energy demand reduced to 35 MW. Co-digestion of treatment plant solids with the addition of high-strength organic solids and waste material from black bins, institutional food waste, industrial food processing waste, high-strength industrial waste, fats, oils and grease and biodiesel processing waste, can produce up to 80 MW of electricity. Since the two largest MWRD facilities, Stickney and Calumet, could potentially require 35 MW of electricity, up to 44 MW of electricity could be sold back to the grid, which is enough to power about 13,200 homes.</a:t>
            </a:r>
          </a:p>
          <a:p>
            <a:endParaRPr lang="en-US" dirty="0"/>
          </a:p>
        </p:txBody>
      </p:sp>
      <p:sp>
        <p:nvSpPr>
          <p:cNvPr id="4" name="Slide Number Placeholder 3"/>
          <p:cNvSpPr>
            <a:spLocks noGrp="1"/>
          </p:cNvSpPr>
          <p:nvPr>
            <p:ph type="sldNum" sz="quarter" idx="10"/>
          </p:nvPr>
        </p:nvSpPr>
        <p:spPr/>
        <p:txBody>
          <a:bodyPr/>
          <a:lstStyle/>
          <a:p>
            <a:fld id="{698C0204-D695-4B72-83BF-8A7B0002B2A7}" type="slidenum">
              <a:rPr lang="en-US" smtClean="0"/>
              <a:pPr/>
              <a:t>48</a:t>
            </a:fld>
            <a:endParaRPr lang="en-US"/>
          </a:p>
        </p:txBody>
      </p:sp>
    </p:spTree>
    <p:extLst>
      <p:ext uri="{BB962C8B-B14F-4D97-AF65-F5344CB8AC3E}">
        <p14:creationId xmlns:p14="http://schemas.microsoft.com/office/powerpoint/2010/main" val="3949301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buFont typeface="Arial" pitchFamily="34" charset="0"/>
              <a:buNone/>
            </a:pPr>
            <a:endParaRPr lang="en-US" sz="1600" baseline="30000" dirty="0">
              <a:latin typeface="Arial" charset="0"/>
            </a:endParaRPr>
          </a:p>
          <a:p>
            <a:pPr algn="just">
              <a:buFont typeface="Arial" pitchFamily="34" charset="0"/>
              <a:buChar char="•"/>
            </a:pPr>
            <a:r>
              <a:rPr lang="en-US" sz="1600" baseline="30000" dirty="0">
                <a:latin typeface="Arial" charset="0"/>
              </a:rPr>
              <a:t>The additional natural gas produced in MWRD digesters can be converted to compressed natural gas (CNG) for vehicle fuel in sufficient amounts to offset 35 million equivalent gallons of gasoline per year. </a:t>
            </a:r>
          </a:p>
          <a:p>
            <a:pPr algn="just">
              <a:buFont typeface="Arial" pitchFamily="34" charset="0"/>
              <a:buChar char="•"/>
            </a:pPr>
            <a:r>
              <a:rPr lang="en-US" sz="1600" baseline="30000" dirty="0">
                <a:latin typeface="Arial" charset="0"/>
              </a:rPr>
              <a:t>The resulting steady supply of CNG could also be made available to the public and reduce the CTA’s and City of Chicago’s reliance upon gasoline and diesel fuel. </a:t>
            </a:r>
          </a:p>
          <a:p>
            <a:pPr algn="just">
              <a:buFont typeface="Arial" pitchFamily="34" charset="0"/>
              <a:buChar char="•"/>
            </a:pPr>
            <a:r>
              <a:rPr lang="en-US" sz="1600" baseline="30000" dirty="0">
                <a:latin typeface="Arial" charset="0"/>
              </a:rPr>
              <a:t>The city fleet uses about 8 million gallons of fuel per year. If the entire fleet were to be converted to CNG that would result in a reduction of 8,000 MT eCO</a:t>
            </a:r>
            <a:r>
              <a:rPr lang="en-US" sz="1600" baseline="-25000" dirty="0">
                <a:latin typeface="Arial" charset="0"/>
              </a:rPr>
              <a:t>2</a:t>
            </a:r>
            <a:r>
              <a:rPr lang="en-US" sz="1600" baseline="30000" dirty="0">
                <a:latin typeface="Arial" charset="0"/>
              </a:rPr>
              <a:t> per year.</a:t>
            </a:r>
          </a:p>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49</a:t>
            </a:fld>
            <a:endParaRPr lang="en-US"/>
          </a:p>
        </p:txBody>
      </p:sp>
    </p:spTree>
    <p:extLst>
      <p:ext uri="{BB962C8B-B14F-4D97-AF65-F5344CB8AC3E}">
        <p14:creationId xmlns:p14="http://schemas.microsoft.com/office/powerpoint/2010/main" val="3115976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Sewage</a:t>
            </a:r>
            <a:r>
              <a:rPr lang="en-US" baseline="0" dirty="0" smtClean="0"/>
              <a:t> solids combine with high strength waste, food waste, and FOGs in anaerobic digesters where bacteria systematically break down organic matter into simpler compounds, producing digester gas or “biogas”. Biogas is about 60% methane, 35% carbon dioxide, and 5% volatile organic and sulfur compounds.</a:t>
            </a:r>
          </a:p>
          <a:p>
            <a:endParaRPr lang="en-US" baseline="0" dirty="0" smtClean="0"/>
          </a:p>
          <a:p>
            <a:r>
              <a:rPr lang="en-US" baseline="0" dirty="0" smtClean="0"/>
              <a:t>Source: “MWRD Perspectives on Co-Digestion and Biogas Utilization” – Thomas </a:t>
            </a:r>
            <a:r>
              <a:rPr lang="en-US" baseline="0" dirty="0" err="1" smtClean="0"/>
              <a:t>Kunetz</a:t>
            </a:r>
            <a:endParaRPr lang="en-US" dirty="0"/>
          </a:p>
        </p:txBody>
      </p:sp>
      <p:sp>
        <p:nvSpPr>
          <p:cNvPr id="4" name="Slide Number Placeholder 3"/>
          <p:cNvSpPr>
            <a:spLocks noGrp="1"/>
          </p:cNvSpPr>
          <p:nvPr>
            <p:ph type="sldNum" sz="quarter" idx="10"/>
          </p:nvPr>
        </p:nvSpPr>
        <p:spPr/>
        <p:txBody>
          <a:bodyPr/>
          <a:lstStyle/>
          <a:p>
            <a:fld id="{89C21B85-A862-42BA-870F-84C46D67CC7D}" type="slidenum">
              <a:rPr lang="en-US" smtClean="0"/>
              <a:pPr/>
              <a:t>50</a:t>
            </a:fld>
            <a:endParaRPr lang="en-US"/>
          </a:p>
        </p:txBody>
      </p:sp>
    </p:spTree>
    <p:extLst>
      <p:ext uri="{BB962C8B-B14F-4D97-AF65-F5344CB8AC3E}">
        <p14:creationId xmlns:p14="http://schemas.microsoft.com/office/powerpoint/2010/main" val="4077178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eaLnBrk="0" fontAlgn="base" hangingPunct="0">
              <a:spcBef>
                <a:spcPct val="30000"/>
              </a:spcBef>
              <a:spcAft>
                <a:spcPct val="0"/>
              </a:spcAft>
              <a:defRPr/>
            </a:pPr>
            <a:r>
              <a:rPr lang="en-US" sz="1400" baseline="30000" dirty="0">
                <a:solidFill>
                  <a:schemeClr val="accent3"/>
                </a:solidFill>
                <a:latin typeface="Arial" pitchFamily="34" charset="0"/>
                <a:cs typeface="Arial" pitchFamily="34" charset="0"/>
              </a:rPr>
              <a:t>Chicago and the MWRD have the resources available to produce a unique blend of custom topsoil by combining </a:t>
            </a:r>
            <a:r>
              <a:rPr lang="en-US" sz="1400" baseline="30000" dirty="0" err="1">
                <a:solidFill>
                  <a:schemeClr val="accent3"/>
                </a:solidFill>
                <a:latin typeface="Arial" pitchFamily="34" charset="0"/>
                <a:cs typeface="Arial" pitchFamily="34" charset="0"/>
              </a:rPr>
              <a:t>biosolids</a:t>
            </a:r>
            <a:r>
              <a:rPr lang="en-US" sz="1400" baseline="30000" dirty="0">
                <a:solidFill>
                  <a:schemeClr val="accent3"/>
                </a:solidFill>
                <a:latin typeface="Arial" pitchFamily="34" charset="0"/>
                <a:cs typeface="Arial" pitchFamily="34" charset="0"/>
              </a:rPr>
              <a:t> and residential yard waste. The blended product has a greater range of uses than either product alone, and  would help reduce landscaping costs for the city, park district, and local municipalities and provide a revenue source if sold to the public.  </a:t>
            </a:r>
          </a:p>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53</a:t>
            </a:fld>
            <a:endParaRPr lang="en-US"/>
          </a:p>
        </p:txBody>
      </p:sp>
    </p:spTree>
    <p:extLst>
      <p:ext uri="{BB962C8B-B14F-4D97-AF65-F5344CB8AC3E}">
        <p14:creationId xmlns:p14="http://schemas.microsoft.com/office/powerpoint/2010/main" val="1639337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7650" name="Rectangle 3"/>
          <p:cNvSpPr>
            <a:spLocks noGrp="1" noChangeArrowheads="1"/>
          </p:cNvSpPr>
          <p:nvPr>
            <p:ph type="body" idx="1"/>
          </p:nvPr>
        </p:nvSpPr>
        <p:spPr bwMode="auto">
          <a:xfrm>
            <a:off x="934720" y="4415790"/>
            <a:ext cx="5140960" cy="4183380"/>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smtClean="0">
              <a:ea typeface="ＭＳ Ｐゴシック"/>
              <a:cs typeface="ＭＳ Ｐゴシック"/>
            </a:endParaRPr>
          </a:p>
        </p:txBody>
      </p:sp>
    </p:spTree>
    <p:extLst>
      <p:ext uri="{BB962C8B-B14F-4D97-AF65-F5344CB8AC3E}">
        <p14:creationId xmlns:p14="http://schemas.microsoft.com/office/powerpoint/2010/main" val="1768439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eaLnBrk="0" fontAlgn="base" hangingPunct="0">
              <a:spcBef>
                <a:spcPct val="30000"/>
              </a:spcBef>
              <a:spcAft>
                <a:spcPct val="0"/>
              </a:spcAft>
              <a:defRPr/>
            </a:pPr>
            <a:r>
              <a:rPr lang="en-US" sz="1400" baseline="30000" dirty="0">
                <a:latin typeface="Arial" pitchFamily="34" charset="0"/>
                <a:cs typeface="Arial" pitchFamily="34" charset="0"/>
              </a:rPr>
              <a:t>The MWRD has the ability to reduce energy consumption at water reclamation plants with modifications to the wastewater treatment process without reducing the quality of the effluent. For example, it is possible for the MWRD to reduce electricity demand at water reclamation plants by 120,000,000 kWh per year by converting from an activated sludge process to a mainstream </a:t>
            </a:r>
            <a:r>
              <a:rPr lang="en-US" sz="1400" baseline="30000" dirty="0" err="1">
                <a:latin typeface="Arial" pitchFamily="34" charset="0"/>
                <a:cs typeface="Arial" pitchFamily="34" charset="0"/>
              </a:rPr>
              <a:t>denitritation</a:t>
            </a:r>
            <a:r>
              <a:rPr lang="en-US" sz="1400" baseline="30000" dirty="0">
                <a:latin typeface="Arial" pitchFamily="34" charset="0"/>
                <a:cs typeface="Arial" pitchFamily="34" charset="0"/>
              </a:rPr>
              <a:t> process.</a:t>
            </a:r>
          </a:p>
          <a:p>
            <a:endParaRPr lang="en-US" dirty="0"/>
          </a:p>
        </p:txBody>
      </p:sp>
      <p:sp>
        <p:nvSpPr>
          <p:cNvPr id="4" name="Slide Number Placeholder 3"/>
          <p:cNvSpPr>
            <a:spLocks noGrp="1"/>
          </p:cNvSpPr>
          <p:nvPr>
            <p:ph type="sldNum" sz="quarter" idx="10"/>
          </p:nvPr>
        </p:nvSpPr>
        <p:spPr/>
        <p:txBody>
          <a:bodyPr/>
          <a:lstStyle/>
          <a:p>
            <a:pPr>
              <a:defRPr/>
            </a:pPr>
            <a:fld id="{055C929C-085E-44AF-B99B-8A939DCB7B33}" type="slidenum">
              <a:rPr lang="en-US" smtClean="0"/>
              <a:pPr>
                <a:defRPr/>
              </a:pPr>
              <a:t>59</a:t>
            </a:fld>
            <a:endParaRPr lang="en-US"/>
          </a:p>
        </p:txBody>
      </p:sp>
    </p:spTree>
    <p:extLst>
      <p:ext uri="{BB962C8B-B14F-4D97-AF65-F5344CB8AC3E}">
        <p14:creationId xmlns:p14="http://schemas.microsoft.com/office/powerpoint/2010/main" val="30918437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23">
              <a:defRPr/>
            </a:pPr>
            <a:r>
              <a:rPr lang="en-US" baseline="30000" dirty="0" smtClean="0">
                <a:latin typeface="Arial" pitchFamily="34" charset="0"/>
                <a:cs typeface="Arial" pitchFamily="34" charset="0"/>
              </a:rPr>
              <a:t>Phosphorus is a non-renewable resource and is essential for all life; there are no substitutes. It is essential for high-yield agriculture and a myriad of industrial uses. World supplies are dwindling. The MWRD has the means to recover up to 10,000 tons per year of phosphorus and convert it into a usable, marketable product. Recovering phosphorus locally is sustainable versus the alternative: rock mining and transporting tremendous distances. </a:t>
            </a:r>
          </a:p>
          <a:p>
            <a:endParaRPr lang="en-US" dirty="0"/>
          </a:p>
        </p:txBody>
      </p:sp>
      <p:sp>
        <p:nvSpPr>
          <p:cNvPr id="4" name="Slide Number Placeholder 3"/>
          <p:cNvSpPr>
            <a:spLocks noGrp="1"/>
          </p:cNvSpPr>
          <p:nvPr>
            <p:ph type="sldNum" sz="quarter" idx="10"/>
          </p:nvPr>
        </p:nvSpPr>
        <p:spPr/>
        <p:txBody>
          <a:bodyPr/>
          <a:lstStyle/>
          <a:p>
            <a:fld id="{698C0204-D695-4B72-83BF-8A7B0002B2A7}" type="slidenum">
              <a:rPr lang="en-US" smtClean="0"/>
              <a:pPr/>
              <a:t>60</a:t>
            </a:fld>
            <a:endParaRPr lang="en-US"/>
          </a:p>
        </p:txBody>
      </p:sp>
    </p:spTree>
    <p:extLst>
      <p:ext uri="{BB962C8B-B14F-4D97-AF65-F5344CB8AC3E}">
        <p14:creationId xmlns:p14="http://schemas.microsoft.com/office/powerpoint/2010/main" val="41190780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ＭＳ Ｐゴシック" panose="020B0600070205080204" pitchFamily="34" charset="-128"/>
            </a:endParaRP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7024" indent="-291163">
              <a:defRPr>
                <a:solidFill>
                  <a:schemeClr val="tx1"/>
                </a:solidFill>
                <a:latin typeface="Arial" panose="020B0604020202020204" pitchFamily="34" charset="0"/>
                <a:ea typeface="ＭＳ Ｐゴシック" panose="020B0600070205080204" pitchFamily="34" charset="-128"/>
              </a:defRPr>
            </a:lvl2pPr>
            <a:lvl3pPr marL="1164653" indent="-232930">
              <a:defRPr>
                <a:solidFill>
                  <a:schemeClr val="tx1"/>
                </a:solidFill>
                <a:latin typeface="Arial" panose="020B0604020202020204" pitchFamily="34" charset="0"/>
                <a:ea typeface="ＭＳ Ｐゴシック" panose="020B0600070205080204" pitchFamily="34" charset="-128"/>
              </a:defRPr>
            </a:lvl3pPr>
            <a:lvl4pPr marL="1630514" indent="-232930">
              <a:defRPr>
                <a:solidFill>
                  <a:schemeClr val="tx1"/>
                </a:solidFill>
                <a:latin typeface="Arial" panose="020B0604020202020204" pitchFamily="34" charset="0"/>
                <a:ea typeface="ＭＳ Ｐゴシック" panose="020B0600070205080204" pitchFamily="34" charset="-128"/>
              </a:defRPr>
            </a:lvl4pPr>
            <a:lvl5pPr marL="2096375" indent="-232930">
              <a:defRPr>
                <a:solidFill>
                  <a:schemeClr val="tx1"/>
                </a:solidFill>
                <a:latin typeface="Arial" panose="020B0604020202020204" pitchFamily="34" charset="0"/>
                <a:ea typeface="ＭＳ Ｐゴシック" panose="020B0600070205080204" pitchFamily="34" charset="-128"/>
              </a:defRPr>
            </a:lvl5pPr>
            <a:lvl6pPr marL="2562236" indent="-23293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28096" indent="-23293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93957" indent="-23293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59819" indent="-23293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037F816-857F-425F-B8CA-4050BF68D7E6}" type="slidenum">
              <a:rPr lang="en-US" altLang="en-US">
                <a:latin typeface="Calibri" panose="020F0502020204030204" pitchFamily="34" charset="0"/>
              </a:rPr>
              <a:pPr/>
              <a:t>66</a:t>
            </a:fld>
            <a:endParaRPr lang="en-US" altLang="en-US">
              <a:latin typeface="Calibri" panose="020F0502020204030204" pitchFamily="34" charset="0"/>
            </a:endParaRPr>
          </a:p>
        </p:txBody>
      </p:sp>
    </p:spTree>
    <p:extLst>
      <p:ext uri="{BB962C8B-B14F-4D97-AF65-F5344CB8AC3E}">
        <p14:creationId xmlns:p14="http://schemas.microsoft.com/office/powerpoint/2010/main" val="42609674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76803" name="Notes Placeholder 2"/>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ea typeface="ＭＳ Ｐゴシック" pitchFamily="-111" charset="-128"/>
              <a:cs typeface="ＭＳ Ｐゴシック" pitchFamily="-111" charset="-128"/>
            </a:endParaRPr>
          </a:p>
        </p:txBody>
      </p:sp>
      <p:sp>
        <p:nvSpPr>
          <p:cNvPr id="76804"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prstTxWarp prst="textNoShape">
              <a:avLst/>
            </a:prstTxWarp>
          </a:bodyPr>
          <a:lstStyle/>
          <a:p>
            <a:pPr algn="r"/>
            <a:fld id="{FDE5E488-FA67-A345-B590-491871F73319}" type="slidenum">
              <a:rPr lang="en-US" sz="1200">
                <a:latin typeface="Calibri" pitchFamily="-111" charset="0"/>
              </a:rPr>
              <a:pPr algn="r"/>
              <a:t>67</a:t>
            </a:fld>
            <a:endParaRPr lang="en-US" sz="1200">
              <a:latin typeface="Calibri" pitchFamily="-111" charset="0"/>
            </a:endParaRPr>
          </a:p>
        </p:txBody>
      </p:sp>
    </p:spTree>
    <p:extLst>
      <p:ext uri="{BB962C8B-B14F-4D97-AF65-F5344CB8AC3E}">
        <p14:creationId xmlns:p14="http://schemas.microsoft.com/office/powerpoint/2010/main" val="3730582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a:lstStyle/>
          <a:p>
            <a:fld id="{06DD0C97-315B-4042-B7CD-956664A48D7B}" type="slidenum">
              <a:rPr lang="en-US">
                <a:latin typeface="Calibri" pitchFamily="-111" charset="0"/>
                <a:ea typeface="ＭＳ Ｐゴシック" pitchFamily="-111" charset="-128"/>
                <a:cs typeface="ＭＳ Ｐゴシック" pitchFamily="-111" charset="-128"/>
              </a:rPr>
              <a:pPr/>
              <a:t>68</a:t>
            </a:fld>
            <a:endParaRPr lang="en-US">
              <a:latin typeface="Calibri" pitchFamily="-111" charset="0"/>
              <a:ea typeface="ＭＳ Ｐゴシック" pitchFamily="-111" charset="-128"/>
              <a:cs typeface="ＭＳ Ｐゴシック" pitchFamily="-111" charset="-128"/>
            </a:endParaRPr>
          </a:p>
        </p:txBody>
      </p:sp>
      <p:sp>
        <p:nvSpPr>
          <p:cNvPr id="78851" name="Slide Image Placeholder 1"/>
          <p:cNvSpPr>
            <a:spLocks noGrp="1" noRot="1" noChangeAspect="1" noTextEdit="1"/>
          </p:cNvSpPr>
          <p:nvPr>
            <p:ph type="sldImg"/>
          </p:nvPr>
        </p:nvSpPr>
        <p:spPr bwMode="auto">
          <a:solidFill>
            <a:srgbClr val="FFFFFF"/>
          </a:solidFill>
          <a:ln>
            <a:solidFill>
              <a:srgbClr val="000000"/>
            </a:solidFill>
            <a:miter lim="800000"/>
            <a:headEnd/>
            <a:tailEnd/>
          </a:ln>
        </p:spPr>
      </p:sp>
      <p:sp>
        <p:nvSpPr>
          <p:cNvPr id="78852" name="Notes Placeholder 2"/>
          <p:cNvSpPr>
            <a:spLocks noGrp="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a:ea typeface="ＭＳ Ｐゴシック" pitchFamily="-111" charset="-128"/>
              <a:cs typeface="ＭＳ Ｐゴシック" pitchFamily="-111" charset="-128"/>
            </a:endParaRPr>
          </a:p>
        </p:txBody>
      </p:sp>
      <p:sp>
        <p:nvSpPr>
          <p:cNvPr id="78853"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prstTxWarp prst="textNoShape">
              <a:avLst/>
            </a:prstTxWarp>
          </a:bodyPr>
          <a:lstStyle/>
          <a:p>
            <a:pPr algn="r"/>
            <a:fld id="{DA724722-B4EC-C14D-A8BA-1B58021D8433}" type="slidenum">
              <a:rPr lang="en-US" sz="1200">
                <a:latin typeface="Calibri" pitchFamily="-111" charset="0"/>
              </a:rPr>
              <a:pPr algn="r"/>
              <a:t>68</a:t>
            </a:fld>
            <a:endParaRPr lang="en-US" sz="1200">
              <a:latin typeface="Calibri" pitchFamily="-111" charset="0"/>
            </a:endParaRPr>
          </a:p>
        </p:txBody>
      </p:sp>
    </p:spTree>
    <p:extLst>
      <p:ext uri="{BB962C8B-B14F-4D97-AF65-F5344CB8AC3E}">
        <p14:creationId xmlns:p14="http://schemas.microsoft.com/office/powerpoint/2010/main" val="70337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70FCD3DA-1282-4CBC-8278-BB84608B9A13}" type="slidenum">
              <a:rPr lang="en-US" smtClean="0">
                <a:latin typeface="Calibri" pitchFamily="34" charset="0"/>
                <a:ea typeface="ＭＳ Ｐゴシック"/>
                <a:cs typeface="ＭＳ Ｐゴシック"/>
              </a:rPr>
              <a:pPr/>
              <a:t>15</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3914042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p:spPr>
      </p:sp>
      <p:sp>
        <p:nvSpPr>
          <p:cNvPr id="33794" name="Notes Placeholder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33795"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27C6A206-5F82-4EF6-BB08-F7627B933A0E}" type="slidenum">
              <a:rPr lang="en-US" sz="1200">
                <a:latin typeface="Calibri" pitchFamily="34" charset="0"/>
                <a:cs typeface="ＭＳ Ｐゴシック"/>
              </a:rPr>
              <a:pPr algn="r"/>
              <a:t>16</a:t>
            </a:fld>
            <a:endParaRPr lang="en-US" sz="1200">
              <a:latin typeface="Calibri" pitchFamily="34" charset="0"/>
              <a:cs typeface="ＭＳ Ｐゴシック"/>
            </a:endParaRPr>
          </a:p>
        </p:txBody>
      </p:sp>
    </p:spTree>
    <p:extLst>
      <p:ext uri="{BB962C8B-B14F-4D97-AF65-F5344CB8AC3E}">
        <p14:creationId xmlns:p14="http://schemas.microsoft.com/office/powerpoint/2010/main" val="2859770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9D1C85F8-91F5-474E-BCB9-7F1E614407AE}" type="slidenum">
              <a:rPr lang="en-US"/>
              <a:pPr/>
              <a:t>23</a:t>
            </a:fld>
            <a:endParaRPr lang="en-US"/>
          </a:p>
        </p:txBody>
      </p:sp>
      <p:sp>
        <p:nvSpPr>
          <p:cNvPr id="36867" name="Slide Image Placeholder 1"/>
          <p:cNvSpPr>
            <a:spLocks noGrp="1" noRot="1" noChangeAspect="1" noTextEdit="1"/>
          </p:cNvSpPr>
          <p:nvPr>
            <p:ph type="sldImg"/>
          </p:nvPr>
        </p:nvSpPr>
        <p:spPr bwMode="auto">
          <a:noFill/>
          <a:ln>
            <a:solidFill>
              <a:srgbClr val="000000"/>
            </a:solidFill>
            <a:miter lim="800000"/>
            <a:headEnd/>
            <a:tailEnd/>
          </a:ln>
        </p:spPr>
      </p:sp>
      <p:sp>
        <p:nvSpPr>
          <p:cNvPr id="36868" name="Notes Placeholder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ea typeface="ＭＳ Ｐゴシック" pitchFamily="-111" charset="-128"/>
              <a:cs typeface="ＭＳ Ｐゴシック" pitchFamily="-111" charset="-128"/>
            </a:endParaRPr>
          </a:p>
        </p:txBody>
      </p:sp>
      <p:sp>
        <p:nvSpPr>
          <p:cNvPr id="36869"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prstTxWarp prst="textNoShape">
              <a:avLst/>
            </a:prstTxWarp>
          </a:bodyPr>
          <a:lstStyle/>
          <a:p>
            <a:pPr algn="r"/>
            <a:fld id="{27AB90B8-D617-944C-81CB-653F531AD957}" type="slidenum">
              <a:rPr lang="en-US" sz="1200">
                <a:latin typeface="Calibri" pitchFamily="-111" charset="0"/>
              </a:rPr>
              <a:pPr algn="r"/>
              <a:t>23</a:t>
            </a:fld>
            <a:endParaRPr lang="en-US" sz="1200">
              <a:latin typeface="Calibri" pitchFamily="-111" charset="0"/>
            </a:endParaRPr>
          </a:p>
        </p:txBody>
      </p:sp>
    </p:spTree>
    <p:extLst>
      <p:ext uri="{BB962C8B-B14F-4D97-AF65-F5344CB8AC3E}">
        <p14:creationId xmlns:p14="http://schemas.microsoft.com/office/powerpoint/2010/main" val="2923547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37891" name="Slide Number Placeholder 3"/>
          <p:cNvSpPr>
            <a:spLocks noGrp="1"/>
          </p:cNvSpPr>
          <p:nvPr>
            <p:ph type="sldNum" sz="quarter" idx="5"/>
          </p:nvPr>
        </p:nvSpPr>
        <p:spPr bwMode="auto">
          <a:noFill/>
          <a:ln>
            <a:miter lim="800000"/>
            <a:headEnd/>
            <a:tailEnd/>
          </a:ln>
        </p:spPr>
        <p:txBody>
          <a:bodyPr/>
          <a:lstStyle/>
          <a:p>
            <a:fld id="{66BDE7DB-12E8-44DA-AFA7-4292331001D4}" type="slidenum">
              <a:rPr lang="en-US" smtClean="0">
                <a:latin typeface="Calibri" pitchFamily="34" charset="0"/>
                <a:ea typeface="ＭＳ Ｐゴシック"/>
                <a:cs typeface="ＭＳ Ｐゴシック"/>
              </a:rPr>
              <a:pPr/>
              <a:t>24</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2250997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35843" name="Slide Number Placeholder 3"/>
          <p:cNvSpPr txBox="1">
            <a:spLocks noGrp="1"/>
          </p:cNvSpPr>
          <p:nvPr/>
        </p:nvSpPr>
        <p:spPr bwMode="auto">
          <a:xfrm>
            <a:off x="3970938" y="8829967"/>
            <a:ext cx="3037840" cy="464820"/>
          </a:xfrm>
          <a:prstGeom prst="rect">
            <a:avLst/>
          </a:prstGeom>
          <a:noFill/>
          <a:ln w="9525">
            <a:noFill/>
            <a:miter lim="800000"/>
            <a:headEnd/>
            <a:tailEnd/>
          </a:ln>
        </p:spPr>
        <p:txBody>
          <a:bodyPr lIns="93177" tIns="46589" rIns="93177" bIns="46589" anchor="b"/>
          <a:lstStyle/>
          <a:p>
            <a:pPr algn="r"/>
            <a:fld id="{6701858D-B28C-4D9B-89F6-3EF740B24456}" type="slidenum">
              <a:rPr lang="en-US" sz="1200">
                <a:latin typeface="Calibri" pitchFamily="34" charset="0"/>
                <a:cs typeface="ＭＳ Ｐゴシック"/>
              </a:rPr>
              <a:pPr algn="r"/>
              <a:t>25</a:t>
            </a:fld>
            <a:endParaRPr lang="en-US" sz="1200">
              <a:latin typeface="Calibri" pitchFamily="34" charset="0"/>
              <a:cs typeface="ＭＳ Ｐゴシック"/>
            </a:endParaRPr>
          </a:p>
        </p:txBody>
      </p:sp>
    </p:spTree>
    <p:extLst>
      <p:ext uri="{BB962C8B-B14F-4D97-AF65-F5344CB8AC3E}">
        <p14:creationId xmlns:p14="http://schemas.microsoft.com/office/powerpoint/2010/main" val="511504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a:cs typeface="ＭＳ Ｐゴシック"/>
            </a:endParaRPr>
          </a:p>
        </p:txBody>
      </p:sp>
      <p:sp>
        <p:nvSpPr>
          <p:cNvPr id="39939" name="Slide Number Placeholder 3"/>
          <p:cNvSpPr>
            <a:spLocks noGrp="1"/>
          </p:cNvSpPr>
          <p:nvPr>
            <p:ph type="sldNum" sz="quarter" idx="5"/>
          </p:nvPr>
        </p:nvSpPr>
        <p:spPr bwMode="auto">
          <a:noFill/>
          <a:ln>
            <a:miter lim="800000"/>
            <a:headEnd/>
            <a:tailEnd/>
          </a:ln>
        </p:spPr>
        <p:txBody>
          <a:bodyPr/>
          <a:lstStyle/>
          <a:p>
            <a:fld id="{188C64F2-B894-462C-81E9-4FD37735967D}" type="slidenum">
              <a:rPr lang="en-US" smtClean="0">
                <a:latin typeface="Calibri" pitchFamily="34" charset="0"/>
                <a:ea typeface="ＭＳ Ｐゴシック"/>
                <a:cs typeface="ＭＳ Ｐゴシック"/>
              </a:rPr>
              <a:pPr/>
              <a:t>26</a:t>
            </a:fld>
            <a:endParaRPr lang="en-US" smtClean="0">
              <a:latin typeface="Calibri" pitchFamily="34" charset="0"/>
              <a:ea typeface="ＭＳ Ｐゴシック"/>
              <a:cs typeface="ＭＳ Ｐゴシック"/>
            </a:endParaRPr>
          </a:p>
        </p:txBody>
      </p:sp>
    </p:spTree>
    <p:extLst>
      <p:ext uri="{BB962C8B-B14F-4D97-AF65-F5344CB8AC3E}">
        <p14:creationId xmlns:p14="http://schemas.microsoft.com/office/powerpoint/2010/main" val="3527621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FCFF80-2AE3-42C9-AD31-D63ABB0EF7BE}" type="datetimeFigureOut">
              <a:rPr lang="en-US" smtClean="0"/>
              <a:pPr/>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FE1BC-C57C-4AC7-88ED-EF06938FD29D}" type="slidenum">
              <a:rPr lang="en-US" smtClean="0"/>
              <a:pPr/>
              <a:t>‹#›</a:t>
            </a:fld>
            <a:endParaRPr lang="en-US"/>
          </a:p>
        </p:txBody>
      </p:sp>
    </p:spTree>
    <p:extLst>
      <p:ext uri="{BB962C8B-B14F-4D97-AF65-F5344CB8AC3E}">
        <p14:creationId xmlns:p14="http://schemas.microsoft.com/office/powerpoint/2010/main" val="1878419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FCFF80-2AE3-42C9-AD31-D63ABB0EF7BE}" type="datetimeFigureOut">
              <a:rPr lang="en-US" smtClean="0"/>
              <a:pPr/>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FE1BC-C57C-4AC7-88ED-EF06938FD29D}" type="slidenum">
              <a:rPr lang="en-US" smtClean="0"/>
              <a:pPr/>
              <a:t>‹#›</a:t>
            </a:fld>
            <a:endParaRPr lang="en-US"/>
          </a:p>
        </p:txBody>
      </p:sp>
    </p:spTree>
    <p:extLst>
      <p:ext uri="{BB962C8B-B14F-4D97-AF65-F5344CB8AC3E}">
        <p14:creationId xmlns:p14="http://schemas.microsoft.com/office/powerpoint/2010/main" val="3791287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FCFF80-2AE3-42C9-AD31-D63ABB0EF7BE}" type="datetimeFigureOut">
              <a:rPr lang="en-US" smtClean="0"/>
              <a:pPr/>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FE1BC-C57C-4AC7-88ED-EF06938FD29D}" type="slidenum">
              <a:rPr lang="en-US" smtClean="0"/>
              <a:pPr/>
              <a:t>‹#›</a:t>
            </a:fld>
            <a:endParaRPr lang="en-US"/>
          </a:p>
        </p:txBody>
      </p:sp>
    </p:spTree>
    <p:extLst>
      <p:ext uri="{BB962C8B-B14F-4D97-AF65-F5344CB8AC3E}">
        <p14:creationId xmlns:p14="http://schemas.microsoft.com/office/powerpoint/2010/main" val="3182098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FCFF80-2AE3-42C9-AD31-D63ABB0EF7BE}" type="datetimeFigureOut">
              <a:rPr lang="en-US" smtClean="0"/>
              <a:pPr/>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FE1BC-C57C-4AC7-88ED-EF06938FD29D}" type="slidenum">
              <a:rPr lang="en-US" smtClean="0"/>
              <a:pPr/>
              <a:t>‹#›</a:t>
            </a:fld>
            <a:endParaRPr lang="en-US"/>
          </a:p>
        </p:txBody>
      </p:sp>
    </p:spTree>
    <p:extLst>
      <p:ext uri="{BB962C8B-B14F-4D97-AF65-F5344CB8AC3E}">
        <p14:creationId xmlns:p14="http://schemas.microsoft.com/office/powerpoint/2010/main" val="282841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FCFF80-2AE3-42C9-AD31-D63ABB0EF7BE}" type="datetimeFigureOut">
              <a:rPr lang="en-US" smtClean="0"/>
              <a:pPr/>
              <a:t>10/12/2017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FE1BC-C57C-4AC7-88ED-EF06938FD29D}" type="slidenum">
              <a:rPr lang="en-US" smtClean="0"/>
              <a:pPr/>
              <a:t>‹#›</a:t>
            </a:fld>
            <a:endParaRPr lang="en-US"/>
          </a:p>
        </p:txBody>
      </p:sp>
    </p:spTree>
    <p:extLst>
      <p:ext uri="{BB962C8B-B14F-4D97-AF65-F5344CB8AC3E}">
        <p14:creationId xmlns:p14="http://schemas.microsoft.com/office/powerpoint/2010/main" val="3750378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FCFF80-2AE3-42C9-AD31-D63ABB0EF7BE}" type="datetimeFigureOut">
              <a:rPr lang="en-US" smtClean="0"/>
              <a:pPr/>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FE1BC-C57C-4AC7-88ED-EF06938FD29D}" type="slidenum">
              <a:rPr lang="en-US" smtClean="0"/>
              <a:pPr/>
              <a:t>‹#›</a:t>
            </a:fld>
            <a:endParaRPr lang="en-US"/>
          </a:p>
        </p:txBody>
      </p:sp>
    </p:spTree>
    <p:extLst>
      <p:ext uri="{BB962C8B-B14F-4D97-AF65-F5344CB8AC3E}">
        <p14:creationId xmlns:p14="http://schemas.microsoft.com/office/powerpoint/2010/main" val="2016901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FCFF80-2AE3-42C9-AD31-D63ABB0EF7BE}" type="datetimeFigureOut">
              <a:rPr lang="en-US" smtClean="0"/>
              <a:pPr/>
              <a:t>10/12/2017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4FE1BC-C57C-4AC7-88ED-EF06938FD29D}" type="slidenum">
              <a:rPr lang="en-US" smtClean="0"/>
              <a:pPr/>
              <a:t>‹#›</a:t>
            </a:fld>
            <a:endParaRPr lang="en-US"/>
          </a:p>
        </p:txBody>
      </p:sp>
    </p:spTree>
    <p:extLst>
      <p:ext uri="{BB962C8B-B14F-4D97-AF65-F5344CB8AC3E}">
        <p14:creationId xmlns:p14="http://schemas.microsoft.com/office/powerpoint/2010/main" val="2388630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FCFF80-2AE3-42C9-AD31-D63ABB0EF7BE}" type="datetimeFigureOut">
              <a:rPr lang="en-US" smtClean="0"/>
              <a:pPr/>
              <a:t>10/12/2017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4FE1BC-C57C-4AC7-88ED-EF06938FD29D}" type="slidenum">
              <a:rPr lang="en-US" smtClean="0"/>
              <a:pPr/>
              <a:t>‹#›</a:t>
            </a:fld>
            <a:endParaRPr lang="en-US"/>
          </a:p>
        </p:txBody>
      </p:sp>
    </p:spTree>
    <p:extLst>
      <p:ext uri="{BB962C8B-B14F-4D97-AF65-F5344CB8AC3E}">
        <p14:creationId xmlns:p14="http://schemas.microsoft.com/office/powerpoint/2010/main" val="2226370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CFF80-2AE3-42C9-AD31-D63ABB0EF7BE}" type="datetimeFigureOut">
              <a:rPr lang="en-US" smtClean="0"/>
              <a:pPr/>
              <a:t>10/12/2017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4FE1BC-C57C-4AC7-88ED-EF06938FD29D}" type="slidenum">
              <a:rPr lang="en-US" smtClean="0"/>
              <a:pPr/>
              <a:t>‹#›</a:t>
            </a:fld>
            <a:endParaRPr lang="en-US"/>
          </a:p>
        </p:txBody>
      </p:sp>
    </p:spTree>
    <p:extLst>
      <p:ext uri="{BB962C8B-B14F-4D97-AF65-F5344CB8AC3E}">
        <p14:creationId xmlns:p14="http://schemas.microsoft.com/office/powerpoint/2010/main" val="37673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FCFF80-2AE3-42C9-AD31-D63ABB0EF7BE}" type="datetimeFigureOut">
              <a:rPr lang="en-US" smtClean="0"/>
              <a:pPr/>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FE1BC-C57C-4AC7-88ED-EF06938FD29D}" type="slidenum">
              <a:rPr lang="en-US" smtClean="0"/>
              <a:pPr/>
              <a:t>‹#›</a:t>
            </a:fld>
            <a:endParaRPr lang="en-US"/>
          </a:p>
        </p:txBody>
      </p:sp>
    </p:spTree>
    <p:extLst>
      <p:ext uri="{BB962C8B-B14F-4D97-AF65-F5344CB8AC3E}">
        <p14:creationId xmlns:p14="http://schemas.microsoft.com/office/powerpoint/2010/main" val="2650410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FCFF80-2AE3-42C9-AD31-D63ABB0EF7BE}" type="datetimeFigureOut">
              <a:rPr lang="en-US" smtClean="0"/>
              <a:pPr/>
              <a:t>10/12/2017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FE1BC-C57C-4AC7-88ED-EF06938FD29D}" type="slidenum">
              <a:rPr lang="en-US" smtClean="0"/>
              <a:pPr/>
              <a:t>‹#›</a:t>
            </a:fld>
            <a:endParaRPr lang="en-US"/>
          </a:p>
        </p:txBody>
      </p:sp>
    </p:spTree>
    <p:extLst>
      <p:ext uri="{BB962C8B-B14F-4D97-AF65-F5344CB8AC3E}">
        <p14:creationId xmlns:p14="http://schemas.microsoft.com/office/powerpoint/2010/main" val="3888923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FCFF80-2AE3-42C9-AD31-D63ABB0EF7BE}" type="datetimeFigureOut">
              <a:rPr lang="en-US" smtClean="0"/>
              <a:pPr/>
              <a:t>10/12/2017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FE1BC-C57C-4AC7-88ED-EF06938FD29D}" type="slidenum">
              <a:rPr lang="en-US" smtClean="0"/>
              <a:pPr/>
              <a:t>‹#›</a:t>
            </a:fld>
            <a:endParaRPr lang="en-US"/>
          </a:p>
        </p:txBody>
      </p:sp>
    </p:spTree>
    <p:extLst>
      <p:ext uri="{BB962C8B-B14F-4D97-AF65-F5344CB8AC3E}">
        <p14:creationId xmlns:p14="http://schemas.microsoft.com/office/powerpoint/2010/main" val="15526249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4.png"/><Relationship Id="rId2" Type="http://schemas.openxmlformats.org/officeDocument/2006/relationships/video" Target="file:///\\altamanuserv1\data\Projects%25202009\Shore%2520MWRD\Power%2520Point\MWRD%2520Animation.wmv" TargetMode="External"/><Relationship Id="rId1" Type="http://schemas.microsoft.com/office/2007/relationships/media" Target="file:///\\altamanuserv1\data\Projects%25202009\Shore%2520MWRD\Power%2520Point\MWRD%2520Animation.wmv" TargetMode="External"/><Relationship Id="rId6" Type="http://schemas.openxmlformats.org/officeDocument/2006/relationships/image" Target="../media/image43.png"/><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5.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1.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png"/><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1.pn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a:grpSpLocks/>
          </p:cNvGrpSpPr>
          <p:nvPr/>
        </p:nvGrpSpPr>
        <p:grpSpPr bwMode="auto">
          <a:xfrm>
            <a:off x="369455" y="4648200"/>
            <a:ext cx="7295322" cy="1447800"/>
            <a:chOff x="228600" y="762000"/>
            <a:chExt cx="6018641" cy="1447800"/>
          </a:xfrm>
        </p:grpSpPr>
        <p:sp>
          <p:nvSpPr>
            <p:cNvPr id="24" name="Rounded Rectangle 23"/>
            <p:cNvSpPr/>
            <p:nvPr/>
          </p:nvSpPr>
          <p:spPr>
            <a:xfrm>
              <a:off x="228600" y="762000"/>
              <a:ext cx="3962400" cy="1447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7427" name="TextBox 24"/>
            <p:cNvSpPr txBox="1">
              <a:spLocks noChangeArrowheads="1"/>
            </p:cNvSpPr>
            <p:nvPr/>
          </p:nvSpPr>
          <p:spPr bwMode="auto">
            <a:xfrm>
              <a:off x="996067" y="1219200"/>
              <a:ext cx="2209800" cy="274638"/>
            </a:xfrm>
            <a:prstGeom prst="rect">
              <a:avLst/>
            </a:prstGeom>
            <a:noFill/>
            <a:ln w="9525">
              <a:noFill/>
              <a:miter lim="800000"/>
              <a:headEnd/>
              <a:tailEnd/>
            </a:ln>
          </p:spPr>
          <p:txBody>
            <a:bodyPr>
              <a:spAutoFit/>
            </a:bodyPr>
            <a:lstStyle/>
            <a:p>
              <a:r>
                <a:rPr lang="en-US" sz="1200" b="1" dirty="0">
                  <a:solidFill>
                    <a:schemeClr val="bg1"/>
                  </a:solidFill>
                  <a:cs typeface="ＭＳ Ｐゴシック"/>
                </a:rPr>
                <a:t>of the World’s Available</a:t>
              </a:r>
              <a:endParaRPr lang="en-US" sz="1200" dirty="0">
                <a:solidFill>
                  <a:schemeClr val="bg1"/>
                </a:solidFill>
                <a:cs typeface="ＭＳ Ｐゴシック"/>
              </a:endParaRPr>
            </a:p>
          </p:txBody>
        </p:sp>
        <p:sp>
          <p:nvSpPr>
            <p:cNvPr id="26" name="TextBox 25"/>
            <p:cNvSpPr txBox="1">
              <a:spLocks noChangeArrowheads="1"/>
            </p:cNvSpPr>
            <p:nvPr/>
          </p:nvSpPr>
          <p:spPr bwMode="auto">
            <a:xfrm>
              <a:off x="1639536" y="807244"/>
              <a:ext cx="982663" cy="549275"/>
            </a:xfrm>
            <a:prstGeom prst="rect">
              <a:avLst/>
            </a:prstGeom>
            <a:noFill/>
            <a:ln w="9525">
              <a:noFill/>
              <a:miter lim="800000"/>
              <a:headEnd/>
              <a:tailEnd/>
            </a:ln>
            <a:effectLst>
              <a:outerShdw dist="38100" algn="l" rotWithShape="0">
                <a:srgbClr val="808080">
                  <a:alpha val="39998"/>
                </a:srgbClr>
              </a:outerShdw>
            </a:effectLst>
          </p:spPr>
          <p:txBody>
            <a:bodyPr>
              <a:spAutoFit/>
            </a:bodyPr>
            <a:lstStyle/>
            <a:p>
              <a:pPr fontAlgn="auto">
                <a:spcBef>
                  <a:spcPts val="0"/>
                </a:spcBef>
                <a:spcAft>
                  <a:spcPts val="0"/>
                </a:spcAft>
                <a:defRPr/>
              </a:pPr>
              <a:r>
                <a:rPr lang="en-US" sz="3000" b="1" dirty="0">
                  <a:solidFill>
                    <a:schemeClr val="bg1"/>
                  </a:solidFill>
                  <a:latin typeface="Arial" pitchFamily="34" charset="0"/>
                  <a:ea typeface="+mn-ea"/>
                  <a:cs typeface="Arial" pitchFamily="34" charset="0"/>
                </a:rPr>
                <a:t>20%</a:t>
              </a:r>
            </a:p>
          </p:txBody>
        </p:sp>
        <p:sp>
          <p:nvSpPr>
            <p:cNvPr id="28" name="TextBox 27"/>
            <p:cNvSpPr txBox="1">
              <a:spLocks noChangeArrowheads="1"/>
            </p:cNvSpPr>
            <p:nvPr/>
          </p:nvSpPr>
          <p:spPr bwMode="auto">
            <a:xfrm>
              <a:off x="1599041" y="1569243"/>
              <a:ext cx="4648200" cy="579438"/>
            </a:xfrm>
            <a:prstGeom prst="rect">
              <a:avLst/>
            </a:prstGeom>
            <a:noFill/>
            <a:ln w="9525">
              <a:noFill/>
              <a:miter lim="800000"/>
              <a:headEnd/>
              <a:tailEnd/>
            </a:ln>
            <a:effectLst>
              <a:outerShdw dist="38100" dir="2700000" algn="tl" rotWithShape="0">
                <a:srgbClr val="808080">
                  <a:alpha val="39998"/>
                </a:srgbClr>
              </a:outerShdw>
            </a:effectLst>
          </p:spPr>
          <p:txBody>
            <a:bodyPr>
              <a:spAutoFit/>
            </a:bodyPr>
            <a:lstStyle/>
            <a:p>
              <a:pPr fontAlgn="auto">
                <a:spcBef>
                  <a:spcPts val="0"/>
                </a:spcBef>
                <a:spcAft>
                  <a:spcPts val="0"/>
                </a:spcAft>
                <a:defRPr/>
              </a:pPr>
              <a:r>
                <a:rPr lang="en-US" sz="3200" b="1" dirty="0">
                  <a:solidFill>
                    <a:schemeClr val="bg1"/>
                  </a:solidFill>
                  <a:latin typeface="Arial" pitchFamily="34" charset="0"/>
                  <a:ea typeface="+mn-ea"/>
                  <a:cs typeface="Arial" pitchFamily="34" charset="0"/>
                </a:rPr>
                <a:t>Great Lakes</a:t>
              </a:r>
            </a:p>
          </p:txBody>
        </p:sp>
        <p:sp>
          <p:nvSpPr>
            <p:cNvPr id="29" name="TextBox 28"/>
            <p:cNvSpPr txBox="1"/>
            <p:nvPr/>
          </p:nvSpPr>
          <p:spPr>
            <a:xfrm>
              <a:off x="457200" y="987425"/>
              <a:ext cx="1295400" cy="284693"/>
            </a:xfrm>
            <a:prstGeom prst="rect">
              <a:avLst/>
            </a:prstGeom>
            <a:noFill/>
          </p:spPr>
          <p:txBody>
            <a:bodyPr>
              <a:spAutoFit/>
            </a:bodyPr>
            <a:lstStyle/>
            <a:p>
              <a:pPr algn="r" fontAlgn="auto">
                <a:spcBef>
                  <a:spcPts val="0"/>
                </a:spcBef>
                <a:spcAft>
                  <a:spcPts val="0"/>
                </a:spcAft>
                <a:defRPr/>
              </a:pPr>
              <a:r>
                <a:rPr lang="en-US" sz="1250" dirty="0">
                  <a:solidFill>
                    <a:schemeClr val="bg1"/>
                  </a:solidFill>
                  <a:latin typeface="Arial" pitchFamily="34" charset="0"/>
                  <a:ea typeface="+mn-ea"/>
                  <a:cs typeface="Arial" pitchFamily="34" charset="0"/>
                </a:rPr>
                <a:t>Approximately</a:t>
              </a:r>
            </a:p>
          </p:txBody>
        </p:sp>
        <p:sp>
          <p:nvSpPr>
            <p:cNvPr id="17431" name="TextBox 29"/>
            <p:cNvSpPr txBox="1">
              <a:spLocks noChangeArrowheads="1"/>
            </p:cNvSpPr>
            <p:nvPr/>
          </p:nvSpPr>
          <p:spPr bwMode="auto">
            <a:xfrm>
              <a:off x="1333499" y="1432719"/>
              <a:ext cx="3048000" cy="274638"/>
            </a:xfrm>
            <a:prstGeom prst="rect">
              <a:avLst/>
            </a:prstGeom>
            <a:noFill/>
            <a:ln w="9525">
              <a:noFill/>
              <a:miter lim="800000"/>
              <a:headEnd/>
              <a:tailEnd/>
            </a:ln>
          </p:spPr>
          <p:txBody>
            <a:bodyPr>
              <a:spAutoFit/>
            </a:bodyPr>
            <a:lstStyle/>
            <a:p>
              <a:r>
                <a:rPr lang="en-US" sz="1200" b="1" dirty="0">
                  <a:solidFill>
                    <a:schemeClr val="bg1"/>
                  </a:solidFill>
                  <a:cs typeface="ＭＳ Ｐゴシック"/>
                </a:rPr>
                <a:t>Fresh Water Lies Within the</a:t>
              </a:r>
              <a:endParaRPr lang="en-US" sz="1200" dirty="0">
                <a:solidFill>
                  <a:schemeClr val="bg1"/>
                </a:solidFill>
                <a:cs typeface="ＭＳ Ｐゴシック"/>
              </a:endParaRPr>
            </a:p>
          </p:txBody>
        </p:sp>
      </p:grpSp>
      <p:grpSp>
        <p:nvGrpSpPr>
          <p:cNvPr id="3" name="Group 38"/>
          <p:cNvGrpSpPr>
            <a:grpSpLocks/>
          </p:cNvGrpSpPr>
          <p:nvPr/>
        </p:nvGrpSpPr>
        <p:grpSpPr bwMode="auto">
          <a:xfrm>
            <a:off x="369455" y="2514600"/>
            <a:ext cx="6373091" cy="1524000"/>
            <a:chOff x="228600" y="685800"/>
            <a:chExt cx="5257800" cy="1524000"/>
          </a:xfrm>
        </p:grpSpPr>
        <p:sp>
          <p:nvSpPr>
            <p:cNvPr id="18" name="Rounded Rectangle 17"/>
            <p:cNvSpPr/>
            <p:nvPr/>
          </p:nvSpPr>
          <p:spPr>
            <a:xfrm>
              <a:off x="228600" y="762000"/>
              <a:ext cx="3429000" cy="1447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9" name="TextBox 18"/>
            <p:cNvSpPr txBox="1"/>
            <p:nvPr/>
          </p:nvSpPr>
          <p:spPr>
            <a:xfrm>
              <a:off x="1295400" y="1143000"/>
              <a:ext cx="2286000" cy="304800"/>
            </a:xfrm>
            <a:prstGeom prst="rect">
              <a:avLst/>
            </a:prstGeom>
            <a:noFill/>
          </p:spPr>
          <p:txBody>
            <a:bodyPr>
              <a:spAutoFit/>
            </a:bodyPr>
            <a:lstStyle/>
            <a:p>
              <a:pPr algn="r" fontAlgn="auto">
                <a:spcBef>
                  <a:spcPts val="0"/>
                </a:spcBef>
                <a:spcAft>
                  <a:spcPts val="0"/>
                </a:spcAft>
                <a:defRPr/>
              </a:pPr>
              <a:r>
                <a:rPr lang="en-US" sz="1400" dirty="0">
                  <a:solidFill>
                    <a:schemeClr val="bg1"/>
                  </a:solidFill>
                  <a:latin typeface="+mn-lt"/>
                  <a:ea typeface="+mn-ea"/>
                  <a:cs typeface="+mn-cs"/>
                </a:rPr>
                <a:t>Of water is available </a:t>
              </a:r>
              <a:r>
                <a:rPr lang="en-US" sz="1250" dirty="0">
                  <a:solidFill>
                    <a:schemeClr val="bg1"/>
                  </a:solidFill>
                  <a:latin typeface="Arial" pitchFamily="34" charset="0"/>
                  <a:ea typeface="+mn-ea"/>
                  <a:cs typeface="Arial" pitchFamily="34" charset="0"/>
                </a:rPr>
                <a:t>for</a:t>
              </a:r>
            </a:p>
          </p:txBody>
        </p:sp>
        <p:sp>
          <p:nvSpPr>
            <p:cNvPr id="20" name="TextBox 19"/>
            <p:cNvSpPr txBox="1">
              <a:spLocks noChangeArrowheads="1"/>
            </p:cNvSpPr>
            <p:nvPr/>
          </p:nvSpPr>
          <p:spPr bwMode="auto">
            <a:xfrm>
              <a:off x="2057400" y="685800"/>
              <a:ext cx="982663" cy="641350"/>
            </a:xfrm>
            <a:prstGeom prst="rect">
              <a:avLst/>
            </a:prstGeom>
            <a:noFill/>
            <a:ln w="9525">
              <a:noFill/>
              <a:miter lim="800000"/>
              <a:headEnd/>
              <a:tailEnd/>
            </a:ln>
            <a:effectLst>
              <a:outerShdw dist="38100" algn="l" rotWithShape="0">
                <a:srgbClr val="808080">
                  <a:alpha val="39998"/>
                </a:srgbClr>
              </a:outerShdw>
            </a:effectLst>
          </p:spPr>
          <p:txBody>
            <a:bodyPr>
              <a:spAutoFit/>
            </a:bodyPr>
            <a:lstStyle/>
            <a:p>
              <a:pPr fontAlgn="auto">
                <a:spcBef>
                  <a:spcPts val="0"/>
                </a:spcBef>
                <a:spcAft>
                  <a:spcPts val="0"/>
                </a:spcAft>
                <a:defRPr/>
              </a:pPr>
              <a:r>
                <a:rPr lang="en-US" sz="3600" b="1" dirty="0">
                  <a:solidFill>
                    <a:schemeClr val="bg1"/>
                  </a:solidFill>
                  <a:latin typeface="Arial" pitchFamily="34" charset="0"/>
                  <a:ea typeface="+mn-ea"/>
                  <a:cs typeface="Arial" pitchFamily="34" charset="0"/>
                </a:rPr>
                <a:t>1%</a:t>
              </a:r>
            </a:p>
          </p:txBody>
        </p:sp>
        <p:sp>
          <p:nvSpPr>
            <p:cNvPr id="21" name="TextBox 20"/>
            <p:cNvSpPr txBox="1">
              <a:spLocks noChangeArrowheads="1"/>
            </p:cNvSpPr>
            <p:nvPr/>
          </p:nvSpPr>
          <p:spPr bwMode="auto">
            <a:xfrm>
              <a:off x="533400" y="1143000"/>
              <a:ext cx="4648200" cy="641350"/>
            </a:xfrm>
            <a:prstGeom prst="rect">
              <a:avLst/>
            </a:prstGeom>
            <a:noFill/>
            <a:ln w="9525">
              <a:noFill/>
              <a:miter lim="800000"/>
              <a:headEnd/>
              <a:tailEnd/>
            </a:ln>
            <a:effectLst>
              <a:outerShdw dist="38100" dir="2700000" algn="tl" rotWithShape="0">
                <a:srgbClr val="808080">
                  <a:alpha val="39998"/>
                </a:srgbClr>
              </a:outerShdw>
            </a:effectLst>
          </p:spPr>
          <p:txBody>
            <a:bodyPr>
              <a:spAutoFit/>
            </a:bodyPr>
            <a:lstStyle/>
            <a:p>
              <a:pPr fontAlgn="auto">
                <a:spcBef>
                  <a:spcPts val="0"/>
                </a:spcBef>
                <a:spcAft>
                  <a:spcPts val="0"/>
                </a:spcAft>
                <a:defRPr/>
              </a:pPr>
              <a:r>
                <a:rPr lang="en-US" sz="3600" b="1" dirty="0">
                  <a:solidFill>
                    <a:schemeClr val="bg1"/>
                  </a:solidFill>
                  <a:latin typeface="Arial" pitchFamily="34" charset="0"/>
                  <a:ea typeface="+mn-ea"/>
                  <a:cs typeface="Arial" pitchFamily="34" charset="0"/>
                </a:rPr>
                <a:t>Human</a:t>
              </a:r>
            </a:p>
          </p:txBody>
        </p:sp>
        <p:sp>
          <p:nvSpPr>
            <p:cNvPr id="22" name="TextBox 21"/>
            <p:cNvSpPr txBox="1">
              <a:spLocks noChangeArrowheads="1"/>
            </p:cNvSpPr>
            <p:nvPr/>
          </p:nvSpPr>
          <p:spPr bwMode="auto">
            <a:xfrm>
              <a:off x="838200" y="1600200"/>
              <a:ext cx="4648200" cy="579438"/>
            </a:xfrm>
            <a:prstGeom prst="rect">
              <a:avLst/>
            </a:prstGeom>
            <a:noFill/>
            <a:ln w="9525">
              <a:noFill/>
              <a:miter lim="800000"/>
              <a:headEnd/>
              <a:tailEnd/>
            </a:ln>
            <a:effectLst>
              <a:outerShdw dist="38100" dir="2700000" algn="tl" rotWithShape="0">
                <a:srgbClr val="808080">
                  <a:alpha val="39998"/>
                </a:srgbClr>
              </a:outerShdw>
            </a:effectLst>
          </p:spPr>
          <p:txBody>
            <a:bodyPr>
              <a:spAutoFit/>
            </a:bodyPr>
            <a:lstStyle/>
            <a:p>
              <a:pPr fontAlgn="auto">
                <a:spcBef>
                  <a:spcPts val="0"/>
                </a:spcBef>
                <a:spcAft>
                  <a:spcPts val="0"/>
                </a:spcAft>
                <a:defRPr/>
              </a:pPr>
              <a:r>
                <a:rPr lang="en-US" sz="3200" b="1" dirty="0">
                  <a:solidFill>
                    <a:schemeClr val="bg1"/>
                  </a:solidFill>
                  <a:latin typeface="Arial" pitchFamily="34" charset="0"/>
                  <a:ea typeface="+mn-ea"/>
                  <a:cs typeface="Arial" pitchFamily="34" charset="0"/>
                </a:rPr>
                <a:t>Consumption</a:t>
              </a:r>
            </a:p>
          </p:txBody>
        </p:sp>
      </p:grpSp>
      <p:grpSp>
        <p:nvGrpSpPr>
          <p:cNvPr id="4" name="Group 38"/>
          <p:cNvGrpSpPr>
            <a:grpSpLocks/>
          </p:cNvGrpSpPr>
          <p:nvPr/>
        </p:nvGrpSpPr>
        <p:grpSpPr bwMode="auto">
          <a:xfrm>
            <a:off x="277091" y="990600"/>
            <a:ext cx="4987636" cy="1143000"/>
            <a:chOff x="228600" y="762000"/>
            <a:chExt cx="4114800" cy="1143000"/>
          </a:xfrm>
        </p:grpSpPr>
        <p:sp>
          <p:nvSpPr>
            <p:cNvPr id="10" name="Rounded Rectangle 9"/>
            <p:cNvSpPr/>
            <p:nvPr/>
          </p:nvSpPr>
          <p:spPr>
            <a:xfrm>
              <a:off x="228600" y="762000"/>
              <a:ext cx="38100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1" name="TextBox 10"/>
            <p:cNvSpPr txBox="1"/>
            <p:nvPr/>
          </p:nvSpPr>
          <p:spPr>
            <a:xfrm>
              <a:off x="1600200" y="990600"/>
              <a:ext cx="1844675" cy="284693"/>
            </a:xfrm>
            <a:prstGeom prst="rect">
              <a:avLst/>
            </a:prstGeom>
            <a:noFill/>
          </p:spPr>
          <p:txBody>
            <a:bodyPr>
              <a:spAutoFit/>
            </a:bodyPr>
            <a:lstStyle/>
            <a:p>
              <a:pPr algn="r" fontAlgn="auto">
                <a:spcBef>
                  <a:spcPts val="0"/>
                </a:spcBef>
                <a:spcAft>
                  <a:spcPts val="0"/>
                </a:spcAft>
                <a:defRPr/>
              </a:pPr>
              <a:r>
                <a:rPr lang="en-US" sz="1250" dirty="0">
                  <a:solidFill>
                    <a:schemeClr val="bg1"/>
                  </a:solidFill>
                  <a:latin typeface="Arial" pitchFamily="34" charset="0"/>
                  <a:ea typeface="+mn-ea"/>
                  <a:cs typeface="Arial" pitchFamily="34" charset="0"/>
                </a:rPr>
                <a:t>Of all water on Earth is </a:t>
              </a:r>
            </a:p>
          </p:txBody>
        </p:sp>
        <p:sp>
          <p:nvSpPr>
            <p:cNvPr id="12" name="TextBox 11"/>
            <p:cNvSpPr txBox="1">
              <a:spLocks noChangeArrowheads="1"/>
            </p:cNvSpPr>
            <p:nvPr/>
          </p:nvSpPr>
          <p:spPr bwMode="auto">
            <a:xfrm>
              <a:off x="838200" y="762000"/>
              <a:ext cx="982663" cy="701675"/>
            </a:xfrm>
            <a:prstGeom prst="rect">
              <a:avLst/>
            </a:prstGeom>
            <a:noFill/>
            <a:ln w="9525">
              <a:noFill/>
              <a:miter lim="800000"/>
              <a:headEnd/>
              <a:tailEnd/>
            </a:ln>
            <a:effectLst>
              <a:outerShdw dist="38100" algn="l" rotWithShape="0">
                <a:srgbClr val="808080">
                  <a:alpha val="39998"/>
                </a:srgbClr>
              </a:outerShdw>
            </a:effectLst>
          </p:spPr>
          <p:txBody>
            <a:bodyPr>
              <a:spAutoFit/>
            </a:bodyPr>
            <a:lstStyle/>
            <a:p>
              <a:pPr fontAlgn="auto">
                <a:spcBef>
                  <a:spcPts val="0"/>
                </a:spcBef>
                <a:spcAft>
                  <a:spcPts val="0"/>
                </a:spcAft>
                <a:defRPr/>
              </a:pPr>
              <a:r>
                <a:rPr lang="en-US" sz="4000" b="1" dirty="0">
                  <a:solidFill>
                    <a:schemeClr val="bg1"/>
                  </a:solidFill>
                  <a:latin typeface="Arial" pitchFamily="34" charset="0"/>
                  <a:ea typeface="+mn-ea"/>
                  <a:cs typeface="Arial" pitchFamily="34" charset="0"/>
                </a:rPr>
                <a:t>3%</a:t>
              </a:r>
            </a:p>
          </p:txBody>
        </p:sp>
        <p:sp>
          <p:nvSpPr>
            <p:cNvPr id="15" name="TextBox 14"/>
            <p:cNvSpPr txBox="1">
              <a:spLocks noChangeArrowheads="1"/>
            </p:cNvSpPr>
            <p:nvPr/>
          </p:nvSpPr>
          <p:spPr bwMode="auto">
            <a:xfrm>
              <a:off x="1676400" y="1143000"/>
              <a:ext cx="2667000" cy="579438"/>
            </a:xfrm>
            <a:prstGeom prst="rect">
              <a:avLst/>
            </a:prstGeom>
            <a:noFill/>
            <a:ln w="9525">
              <a:noFill/>
              <a:miter lim="800000"/>
              <a:headEnd/>
              <a:tailEnd/>
            </a:ln>
            <a:effectLst>
              <a:outerShdw dist="38100" dir="2700000" algn="tl" rotWithShape="0">
                <a:srgbClr val="808080">
                  <a:alpha val="39998"/>
                </a:srgbClr>
              </a:outerShdw>
            </a:effectLst>
          </p:spPr>
          <p:txBody>
            <a:bodyPr>
              <a:spAutoFit/>
            </a:bodyPr>
            <a:lstStyle/>
            <a:p>
              <a:pPr fontAlgn="auto">
                <a:spcBef>
                  <a:spcPts val="0"/>
                </a:spcBef>
                <a:spcAft>
                  <a:spcPts val="0"/>
                </a:spcAft>
                <a:defRPr/>
              </a:pPr>
              <a:r>
                <a:rPr lang="en-US" sz="3200" b="1" dirty="0">
                  <a:solidFill>
                    <a:schemeClr val="bg1"/>
                  </a:solidFill>
                  <a:latin typeface="Arial" pitchFamily="34" charset="0"/>
                  <a:ea typeface="+mn-ea"/>
                  <a:cs typeface="Arial" pitchFamily="34" charset="0"/>
                </a:rPr>
                <a:t>Freshwater</a:t>
              </a:r>
            </a:p>
          </p:txBody>
        </p:sp>
      </p:grpSp>
      <p:sp>
        <p:nvSpPr>
          <p:cNvPr id="14" name="Rectangle 1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7413"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pic>
        <p:nvPicPr>
          <p:cNvPr id="16" name="Picture 2" descr="nasa-globe-sm"/>
          <p:cNvPicPr>
            <a:picLocks noChangeAspect="1" noChangeArrowheads="1"/>
          </p:cNvPicPr>
          <p:nvPr/>
        </p:nvPicPr>
        <p:blipFill>
          <a:blip r:embed="rId4" cstate="print"/>
          <a:srcRect/>
          <a:stretch>
            <a:fillRect/>
          </a:stretch>
        </p:blipFill>
        <p:spPr bwMode="auto">
          <a:xfrm>
            <a:off x="5264727" y="685800"/>
            <a:ext cx="6650182" cy="54864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cxnSp>
        <p:nvCxnSpPr>
          <p:cNvPr id="6" name="Straight Connector 5"/>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7416" name="Picture 35" descr="Water.bmp"/>
          <p:cNvPicPr>
            <a:picLocks noChangeAspect="1"/>
          </p:cNvPicPr>
          <p:nvPr/>
        </p:nvPicPr>
        <p:blipFill>
          <a:blip r:embed="rId5" cstate="print"/>
          <a:srcRect/>
          <a:stretch>
            <a:fillRect/>
          </a:stretch>
        </p:blipFill>
        <p:spPr bwMode="auto">
          <a:xfrm>
            <a:off x="775471" y="6477000"/>
            <a:ext cx="642697" cy="2492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decel="5000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decel="5000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0-#ppt_w/2"/>
                                          </p:val>
                                        </p:tav>
                                        <p:tav tm="100000">
                                          <p:val>
                                            <p:strVal val="#ppt_x"/>
                                          </p:val>
                                        </p:tav>
                                      </p:tavLst>
                                    </p:anim>
                                    <p:anim calcmode="lin" valueType="num">
                                      <p:cBhvr additive="base">
                                        <p:cTn id="2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369455" y="228600"/>
            <a:ext cx="5818909" cy="914400"/>
            <a:chOff x="251460" y="2362200"/>
            <a:chExt cx="3962400" cy="1066800"/>
          </a:xfrm>
        </p:grpSpPr>
        <p:sp>
          <p:nvSpPr>
            <p:cNvPr id="16" name="Rounded Rectangle 15"/>
            <p:cNvSpPr/>
            <p:nvPr/>
          </p:nvSpPr>
          <p:spPr>
            <a:xfrm>
              <a:off x="251460" y="2362200"/>
              <a:ext cx="3962400" cy="1066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7" name="TextBox 16"/>
            <p:cNvSpPr txBox="1">
              <a:spLocks noChangeArrowheads="1"/>
            </p:cNvSpPr>
            <p:nvPr/>
          </p:nvSpPr>
          <p:spPr bwMode="auto">
            <a:xfrm>
              <a:off x="534489" y="2408503"/>
              <a:ext cx="3239105" cy="748242"/>
            </a:xfrm>
            <a:prstGeom prst="rect">
              <a:avLst/>
            </a:prstGeom>
            <a:noFill/>
            <a:ln w="9525">
              <a:noFill/>
              <a:miter lim="800000"/>
              <a:headEnd/>
              <a:tailEnd/>
            </a:ln>
            <a:effectLst>
              <a:outerShdw dist="38100" algn="l" rotWithShape="0">
                <a:srgbClr val="808080">
                  <a:alpha val="39998"/>
                </a:srgbClr>
              </a:outerShdw>
            </a:effectLst>
          </p:spPr>
          <p:txBody>
            <a:bodyPr>
              <a:spAutoFit/>
            </a:bodyPr>
            <a:lstStyle/>
            <a:p>
              <a:pPr fontAlgn="auto">
                <a:spcBef>
                  <a:spcPts val="0"/>
                </a:spcBef>
                <a:spcAft>
                  <a:spcPts val="0"/>
                </a:spcAft>
                <a:defRPr/>
              </a:pPr>
              <a:r>
                <a:rPr lang="en-US" sz="3600" b="1" dirty="0">
                  <a:solidFill>
                    <a:schemeClr val="bg1"/>
                  </a:solidFill>
                  <a:latin typeface="Arial" pitchFamily="34" charset="0"/>
                  <a:ea typeface="+mn-ea"/>
                  <a:cs typeface="Arial" pitchFamily="34" charset="0"/>
                </a:rPr>
                <a:t>Inherent Conflict</a:t>
              </a:r>
            </a:p>
          </p:txBody>
        </p:sp>
      </p:grpSp>
      <p:sp>
        <p:nvSpPr>
          <p:cNvPr id="14" name="Rectangle 1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6195" name="Rectangle 3"/>
          <p:cNvSpPr>
            <a:spLocks noGrp="1" noChangeAspect="1" noChangeArrowheads="1"/>
          </p:cNvSpPr>
          <p:nvPr/>
        </p:nvSpPr>
        <p:spPr bwMode="auto">
          <a:xfrm>
            <a:off x="1200727" y="1470579"/>
            <a:ext cx="9882909" cy="3950590"/>
          </a:xfrm>
          <a:prstGeom prst="rect">
            <a:avLst/>
          </a:prstGeom>
          <a:blipFill dpi="0" rotWithShape="1">
            <a:blip r:embed="rId3" cstate="print">
              <a:lum contrast="18000"/>
            </a:blip>
            <a:srcRect/>
            <a:stretch>
              <a:fillRect r="-9020"/>
            </a:stretch>
          </a:blipFill>
          <a:ln w="38100">
            <a:solidFill>
              <a:schemeClr val="tx1"/>
            </a:solidFill>
            <a:miter lim="800000"/>
            <a:headEnd/>
            <a:tailEnd/>
          </a:ln>
          <a:effectLst/>
        </p:spPr>
        <p:txBody>
          <a:bodyPr/>
          <a:lstStyle/>
          <a:p>
            <a:pPr>
              <a:defRPr/>
            </a:pPr>
            <a:endParaRPr lang="en-US">
              <a:ea typeface="+mn-ea"/>
              <a:cs typeface="+mn-cs"/>
            </a:endParaRPr>
          </a:p>
        </p:txBody>
      </p:sp>
      <p:pic>
        <p:nvPicPr>
          <p:cNvPr id="26630" name="Picture 14" descr="our.bmp"/>
          <p:cNvPicPr>
            <a:picLocks noChangeAspect="1"/>
          </p:cNvPicPr>
          <p:nvPr/>
        </p:nvPicPr>
        <p:blipFill>
          <a:blip r:embed="rId4" cstate="print"/>
          <a:srcRect/>
          <a:stretch>
            <a:fillRect/>
          </a:stretch>
        </p:blipFill>
        <p:spPr bwMode="auto">
          <a:xfrm>
            <a:off x="23091" y="6400800"/>
            <a:ext cx="663864" cy="363538"/>
          </a:xfrm>
          <a:prstGeom prst="rect">
            <a:avLst/>
          </a:prstGeom>
          <a:noFill/>
          <a:ln w="9525">
            <a:noFill/>
            <a:miter lim="800000"/>
            <a:headEnd/>
            <a:tailEnd/>
          </a:ln>
        </p:spPr>
      </p:pic>
      <p:pic>
        <p:nvPicPr>
          <p:cNvPr id="26631" name="Picture 20" descr="area.bmp"/>
          <p:cNvPicPr>
            <a:picLocks noChangeAspect="1"/>
          </p:cNvPicPr>
          <p:nvPr/>
        </p:nvPicPr>
        <p:blipFill>
          <a:blip r:embed="rId5" cstate="print"/>
          <a:srcRect/>
          <a:stretch>
            <a:fillRect/>
          </a:stretch>
        </p:blipFill>
        <p:spPr bwMode="auto">
          <a:xfrm>
            <a:off x="763925" y="6477000"/>
            <a:ext cx="621530" cy="292100"/>
          </a:xfrm>
          <a:prstGeom prst="rect">
            <a:avLst/>
          </a:prstGeom>
          <a:noFill/>
          <a:ln w="9525">
            <a:noFill/>
            <a:miter lim="800000"/>
            <a:headEnd/>
            <a:tailEnd/>
          </a:ln>
        </p:spPr>
      </p:pic>
      <p:grpSp>
        <p:nvGrpSpPr>
          <p:cNvPr id="4" name="Group 37"/>
          <p:cNvGrpSpPr>
            <a:grpSpLocks/>
          </p:cNvGrpSpPr>
          <p:nvPr/>
        </p:nvGrpSpPr>
        <p:grpSpPr bwMode="auto">
          <a:xfrm>
            <a:off x="6003636" y="5562600"/>
            <a:ext cx="5430548" cy="914400"/>
            <a:chOff x="4465441" y="1917700"/>
            <a:chExt cx="3697944" cy="1066800"/>
          </a:xfrm>
        </p:grpSpPr>
        <p:sp>
          <p:nvSpPr>
            <p:cNvPr id="19" name="Rounded Rectangle 18"/>
            <p:cNvSpPr/>
            <p:nvPr/>
          </p:nvSpPr>
          <p:spPr>
            <a:xfrm>
              <a:off x="4465441" y="1917700"/>
              <a:ext cx="3459238" cy="1066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0" name="TextBox 19"/>
            <p:cNvSpPr txBox="1">
              <a:spLocks noChangeArrowheads="1"/>
            </p:cNvSpPr>
            <p:nvPr/>
          </p:nvSpPr>
          <p:spPr bwMode="auto">
            <a:xfrm>
              <a:off x="4924281" y="2076979"/>
              <a:ext cx="3239104" cy="748242"/>
            </a:xfrm>
            <a:prstGeom prst="rect">
              <a:avLst/>
            </a:prstGeom>
            <a:noFill/>
            <a:ln w="9525">
              <a:noFill/>
              <a:miter lim="800000"/>
              <a:headEnd/>
              <a:tailEnd/>
            </a:ln>
            <a:effectLst>
              <a:outerShdw dist="38100" algn="l" rotWithShape="0">
                <a:srgbClr val="808080">
                  <a:alpha val="39998"/>
                </a:srgbClr>
              </a:outerShdw>
            </a:effectLst>
          </p:spPr>
          <p:txBody>
            <a:bodyPr>
              <a:spAutoFit/>
            </a:bodyPr>
            <a:lstStyle/>
            <a:p>
              <a:pPr fontAlgn="auto">
                <a:spcBef>
                  <a:spcPts val="0"/>
                </a:spcBef>
                <a:spcAft>
                  <a:spcPts val="0"/>
                </a:spcAft>
                <a:defRPr/>
              </a:pPr>
              <a:r>
                <a:rPr lang="en-US" sz="3600" b="1" dirty="0">
                  <a:solidFill>
                    <a:schemeClr val="bg1"/>
                  </a:solidFill>
                  <a:latin typeface="Arial" pitchFamily="34" charset="0"/>
                  <a:ea typeface="+mn-ea"/>
                  <a:cs typeface="Arial" pitchFamily="34" charset="0"/>
                </a:rPr>
                <a:t>Need a Solution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atite"/>
          <p:cNvPicPr/>
          <p:nvPr/>
        </p:nvPicPr>
        <p:blipFill>
          <a:blip r:embed="rId2">
            <a:extLst>
              <a:ext uri="{28A0092B-C50C-407E-A947-70E740481C1C}">
                <a14:useLocalDpi xmlns:a14="http://schemas.microsoft.com/office/drawing/2010/main" val="0"/>
              </a:ext>
            </a:extLst>
          </a:blip>
          <a:srcRect/>
          <a:stretch>
            <a:fillRect/>
          </a:stretch>
        </p:blipFill>
        <p:spPr bwMode="auto">
          <a:xfrm>
            <a:off x="1173420" y="508414"/>
            <a:ext cx="10677608" cy="5841172"/>
          </a:xfrm>
          <a:prstGeom prst="rect">
            <a:avLst/>
          </a:prstGeom>
          <a:noFill/>
          <a:ln>
            <a:noFill/>
          </a:ln>
        </p:spPr>
      </p:pic>
      <p:sp>
        <p:nvSpPr>
          <p:cNvPr id="3" name="Rectangle 2"/>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6" name="Straight Connector 5"/>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extLst>
      <p:ext uri="{BB962C8B-B14F-4D97-AF65-F5344CB8AC3E}">
        <p14:creationId xmlns:p14="http://schemas.microsoft.com/office/powerpoint/2010/main" val="2259553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urbanremainschicago.com/wordpress/wp-content/uploads/2014/10/illinois-raising-a-house-in-chicago-antique-print-1871-103571-p.jpg"/>
          <p:cNvPicPr/>
          <p:nvPr/>
        </p:nvPicPr>
        <p:blipFill>
          <a:blip r:embed="rId2">
            <a:extLst>
              <a:ext uri="{28A0092B-C50C-407E-A947-70E740481C1C}">
                <a14:useLocalDpi xmlns:a14="http://schemas.microsoft.com/office/drawing/2010/main" val="0"/>
              </a:ext>
            </a:extLst>
          </a:blip>
          <a:srcRect/>
          <a:stretch>
            <a:fillRect/>
          </a:stretch>
        </p:blipFill>
        <p:spPr bwMode="auto">
          <a:xfrm>
            <a:off x="2969109" y="107577"/>
            <a:ext cx="5593977" cy="6508376"/>
          </a:xfrm>
          <a:prstGeom prst="rect">
            <a:avLst/>
          </a:prstGeom>
          <a:noFill/>
          <a:ln>
            <a:noFill/>
          </a:ln>
        </p:spPr>
      </p:pic>
      <p:sp>
        <p:nvSpPr>
          <p:cNvPr id="3" name="Rectangle 2"/>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6" name="Straight Connector 5"/>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extLst>
      <p:ext uri="{BB962C8B-B14F-4D97-AF65-F5344CB8AC3E}">
        <p14:creationId xmlns:p14="http://schemas.microsoft.com/office/powerpoint/2010/main" val="17988358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users.ox.ac.uk/~sedm1912/images/chicago_move.jpg"/>
          <p:cNvPicPr/>
          <p:nvPr/>
        </p:nvPicPr>
        <p:blipFill>
          <a:blip r:embed="rId2">
            <a:extLst>
              <a:ext uri="{28A0092B-C50C-407E-A947-70E740481C1C}">
                <a14:useLocalDpi xmlns:a14="http://schemas.microsoft.com/office/drawing/2010/main" val="0"/>
              </a:ext>
            </a:extLst>
          </a:blip>
          <a:srcRect/>
          <a:stretch>
            <a:fillRect/>
          </a:stretch>
        </p:blipFill>
        <p:spPr bwMode="auto">
          <a:xfrm>
            <a:off x="2678655" y="1151070"/>
            <a:ext cx="6099585" cy="4550483"/>
          </a:xfrm>
          <a:prstGeom prst="rect">
            <a:avLst/>
          </a:prstGeom>
          <a:noFill/>
          <a:ln>
            <a:noFill/>
          </a:ln>
        </p:spPr>
      </p:pic>
      <p:sp>
        <p:nvSpPr>
          <p:cNvPr id="3" name="Rectangle 2"/>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6" name="Straight Connector 5"/>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extLst>
      <p:ext uri="{BB962C8B-B14F-4D97-AF65-F5344CB8AC3E}">
        <p14:creationId xmlns:p14="http://schemas.microsoft.com/office/powerpoint/2010/main" val="31333031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gatite"/>
          <p:cNvPicPr/>
          <p:nvPr/>
        </p:nvPicPr>
        <p:blipFill>
          <a:blip r:embed="rId2">
            <a:extLst>
              <a:ext uri="{28A0092B-C50C-407E-A947-70E740481C1C}">
                <a14:useLocalDpi xmlns:a14="http://schemas.microsoft.com/office/drawing/2010/main" val="0"/>
              </a:ext>
            </a:extLst>
          </a:blip>
          <a:srcRect/>
          <a:stretch>
            <a:fillRect/>
          </a:stretch>
        </p:blipFill>
        <p:spPr bwMode="auto">
          <a:xfrm>
            <a:off x="2366683" y="1559857"/>
            <a:ext cx="7949005" cy="4012603"/>
          </a:xfrm>
          <a:prstGeom prst="rect">
            <a:avLst/>
          </a:prstGeom>
          <a:noFill/>
          <a:ln>
            <a:noFill/>
          </a:ln>
        </p:spPr>
      </p:pic>
      <p:sp>
        <p:nvSpPr>
          <p:cNvPr id="3" name="Rectangle 2"/>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6" name="Straight Connector 5"/>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extLst>
      <p:ext uri="{BB962C8B-B14F-4D97-AF65-F5344CB8AC3E}">
        <p14:creationId xmlns:p14="http://schemas.microsoft.com/office/powerpoint/2010/main" val="15560300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6096000" y="5791200"/>
            <a:ext cx="4887576" cy="685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9459" name="TextBox 11"/>
          <p:cNvSpPr txBox="1">
            <a:spLocks noChangeArrowheads="1"/>
          </p:cNvSpPr>
          <p:nvPr/>
        </p:nvSpPr>
        <p:spPr bwMode="auto">
          <a:xfrm>
            <a:off x="6188364" y="6096000"/>
            <a:ext cx="4802909" cy="336550"/>
          </a:xfrm>
          <a:prstGeom prst="rect">
            <a:avLst/>
          </a:prstGeom>
          <a:noFill/>
          <a:ln w="9525">
            <a:noFill/>
            <a:miter lim="800000"/>
            <a:headEnd/>
            <a:tailEnd/>
          </a:ln>
        </p:spPr>
        <p:txBody>
          <a:bodyPr>
            <a:spAutoFit/>
          </a:bodyPr>
          <a:lstStyle/>
          <a:p>
            <a:pPr algn="ctr"/>
            <a:r>
              <a:rPr lang="en-US" sz="1600">
                <a:solidFill>
                  <a:schemeClr val="bg1"/>
                </a:solidFill>
                <a:cs typeface="ＭＳ Ｐゴシック"/>
              </a:rPr>
              <a:t>Chicago Area Waterways before 1900</a:t>
            </a:r>
          </a:p>
        </p:txBody>
      </p:sp>
      <p:pic>
        <p:nvPicPr>
          <p:cNvPr id="22" name="Picture 2" descr="before"/>
          <p:cNvPicPr>
            <a:picLocks noChangeAspect="1" noChangeArrowheads="1"/>
          </p:cNvPicPr>
          <p:nvPr/>
        </p:nvPicPr>
        <p:blipFill>
          <a:blip r:embed="rId3" cstate="print"/>
          <a:srcRect t="6409" b="3873"/>
          <a:stretch>
            <a:fillRect/>
          </a:stretch>
        </p:blipFill>
        <p:spPr bwMode="auto">
          <a:xfrm>
            <a:off x="1754909" y="685800"/>
            <a:ext cx="9328727" cy="53340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10" name="Rectangle 9"/>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2" name="Picture 34" descr="our.bmp"/>
          <p:cNvPicPr>
            <a:picLocks noChangeAspect="1"/>
          </p:cNvPicPr>
          <p:nvPr/>
        </p:nvPicPr>
        <p:blipFill>
          <a:blip r:embed="rId4" cstate="print"/>
          <a:srcRect/>
          <a:stretch>
            <a:fillRect/>
          </a:stretch>
        </p:blipFill>
        <p:spPr bwMode="auto">
          <a:xfrm>
            <a:off x="23091" y="6400800"/>
            <a:ext cx="663864" cy="363538"/>
          </a:xfrm>
          <a:prstGeom prst="rect">
            <a:avLst/>
          </a:prstGeom>
          <a:noFill/>
          <a:ln w="9525">
            <a:noFill/>
            <a:miter lim="800000"/>
            <a:headEnd/>
            <a:tailEnd/>
          </a:ln>
        </p:spPr>
      </p:pic>
      <p:cxnSp>
        <p:nvCxnSpPr>
          <p:cNvPr id="13" name="Straight Connector 12"/>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5" name="Picture 20" descr="area.bmp"/>
          <p:cNvPicPr>
            <a:picLocks noChangeAspect="1"/>
          </p:cNvPicPr>
          <p:nvPr/>
        </p:nvPicPr>
        <p:blipFill>
          <a:blip r:embed="rId5"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48"/>
          <p:cNvSpPr txBox="1">
            <a:spLocks noChangeArrowheads="1"/>
          </p:cNvSpPr>
          <p:nvPr/>
        </p:nvSpPr>
        <p:spPr bwMode="auto">
          <a:xfrm>
            <a:off x="5557213" y="6446838"/>
            <a:ext cx="3124969" cy="369332"/>
          </a:xfrm>
          <a:prstGeom prst="rect">
            <a:avLst/>
          </a:prstGeom>
          <a:noFill/>
          <a:ln w="9525">
            <a:noFill/>
            <a:miter lim="800000"/>
            <a:headEnd/>
            <a:tailEnd/>
          </a:ln>
        </p:spPr>
        <p:txBody>
          <a:bodyPr>
            <a:spAutoFit/>
          </a:bodyPr>
          <a:lstStyle/>
          <a:p>
            <a:pPr algn="ctr"/>
            <a:r>
              <a:rPr lang="en-US">
                <a:solidFill>
                  <a:schemeClr val="bg1"/>
                </a:solidFill>
                <a:latin typeface="Calibri" pitchFamily="34" charset="0"/>
                <a:cs typeface="ＭＳ Ｐゴシック"/>
              </a:rPr>
              <a:t>Lake Michigan Watershed</a:t>
            </a:r>
          </a:p>
        </p:txBody>
      </p:sp>
      <p:pic>
        <p:nvPicPr>
          <p:cNvPr id="11" name="Picture 3" descr="DynamiteCofferDam"/>
          <p:cNvPicPr>
            <a:picLocks noChangeAspect="1" noChangeArrowheads="1"/>
          </p:cNvPicPr>
          <p:nvPr/>
        </p:nvPicPr>
        <p:blipFill>
          <a:blip r:embed="rId3" cstate="print"/>
          <a:srcRect/>
          <a:stretch>
            <a:fillRect/>
          </a:stretch>
        </p:blipFill>
        <p:spPr bwMode="auto">
          <a:xfrm>
            <a:off x="1293091" y="533400"/>
            <a:ext cx="10477500" cy="56388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9" name="Rectangle 8"/>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0" name="Picture 34" descr="our.bmp"/>
          <p:cNvPicPr>
            <a:picLocks noChangeAspect="1"/>
          </p:cNvPicPr>
          <p:nvPr/>
        </p:nvPicPr>
        <p:blipFill>
          <a:blip r:embed="rId4" cstate="print"/>
          <a:srcRect/>
          <a:stretch>
            <a:fillRect/>
          </a:stretch>
        </p:blipFill>
        <p:spPr bwMode="auto">
          <a:xfrm>
            <a:off x="23091" y="6400800"/>
            <a:ext cx="663864" cy="363538"/>
          </a:xfrm>
          <a:prstGeom prst="rect">
            <a:avLst/>
          </a:prstGeom>
          <a:noFill/>
          <a:ln w="9525">
            <a:noFill/>
            <a:miter lim="800000"/>
            <a:headEnd/>
            <a:tailEnd/>
          </a:ln>
        </p:spPr>
      </p:pic>
      <p:cxnSp>
        <p:nvCxnSpPr>
          <p:cNvPr id="12" name="Straight Connector 11"/>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20" descr="area.bmp"/>
          <p:cNvPicPr>
            <a:picLocks noChangeAspect="1"/>
          </p:cNvPicPr>
          <p:nvPr/>
        </p:nvPicPr>
        <p:blipFill>
          <a:blip r:embed="rId5"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GN-DFS\Shares\Hawk\District_Photos\1899_0928_1483-8_000.jpg"/>
          <p:cNvPicPr>
            <a:picLocks noGrp="1" noChangeAspect="1" noChangeArrowheads="1"/>
          </p:cNvPicPr>
          <p:nvPr>
            <p:ph idx="1"/>
          </p:nvPr>
        </p:nvPicPr>
        <p:blipFill>
          <a:blip r:embed="rId2" cstate="print"/>
          <a:srcRect/>
          <a:stretch>
            <a:fillRect/>
          </a:stretch>
        </p:blipFill>
        <p:spPr bwMode="auto">
          <a:xfrm>
            <a:off x="1440186" y="1066800"/>
            <a:ext cx="9942345" cy="4817165"/>
          </a:xfrm>
          <a:prstGeom prst="rect">
            <a:avLst/>
          </a:prstGeom>
          <a:noFill/>
        </p:spPr>
      </p:pic>
      <p:sp>
        <p:nvSpPr>
          <p:cNvPr id="5" name="TextBox 4"/>
          <p:cNvSpPr txBox="1"/>
          <p:nvPr/>
        </p:nvSpPr>
        <p:spPr>
          <a:xfrm>
            <a:off x="5340391" y="6292334"/>
            <a:ext cx="2141933" cy="369332"/>
          </a:xfrm>
          <a:prstGeom prst="rect">
            <a:avLst/>
          </a:prstGeom>
          <a:noFill/>
        </p:spPr>
        <p:txBody>
          <a:bodyPr wrap="none" rtlCol="0">
            <a:spAutoFit/>
          </a:bodyPr>
          <a:lstStyle/>
          <a:p>
            <a:r>
              <a:rPr lang="en-US" dirty="0" smtClean="0">
                <a:latin typeface="Palatino Linotype" panose="02040502050505030304" pitchFamily="18" charset="0"/>
              </a:rPr>
              <a:t>September 28, 1899</a:t>
            </a:r>
            <a:endParaRPr lang="en-US" dirty="0">
              <a:latin typeface="Palatino Linotype" panose="02040502050505030304" pitchFamily="18" charset="0"/>
            </a:endParaRPr>
          </a:p>
        </p:txBody>
      </p:sp>
      <p:sp>
        <p:nvSpPr>
          <p:cNvPr id="4" name="Rectangle 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7" name="Straight Connector 6"/>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GN-DFS\Shares\Hawk\District_Photos\Disc 77 -\015.jpg"/>
          <p:cNvPicPr>
            <a:picLocks noChangeAspect="1" noChangeArrowheads="1"/>
          </p:cNvPicPr>
          <p:nvPr/>
        </p:nvPicPr>
        <p:blipFill>
          <a:blip r:embed="rId2" cstate="print"/>
          <a:srcRect/>
          <a:stretch>
            <a:fillRect/>
          </a:stretch>
        </p:blipFill>
        <p:spPr bwMode="auto">
          <a:xfrm>
            <a:off x="1074690" y="1051149"/>
            <a:ext cx="10871200" cy="5044851"/>
          </a:xfrm>
          <a:prstGeom prst="rect">
            <a:avLst/>
          </a:prstGeom>
          <a:noFill/>
        </p:spPr>
      </p:pic>
      <p:sp>
        <p:nvSpPr>
          <p:cNvPr id="5" name="TextBox 4"/>
          <p:cNvSpPr txBox="1"/>
          <p:nvPr/>
        </p:nvSpPr>
        <p:spPr>
          <a:xfrm>
            <a:off x="3171972" y="6253718"/>
            <a:ext cx="6676636" cy="369332"/>
          </a:xfrm>
          <a:prstGeom prst="rect">
            <a:avLst/>
          </a:prstGeom>
          <a:noFill/>
        </p:spPr>
        <p:txBody>
          <a:bodyPr wrap="none" rtlCol="0">
            <a:spAutoFit/>
          </a:bodyPr>
          <a:lstStyle/>
          <a:p>
            <a:r>
              <a:rPr lang="en-US" dirty="0" smtClean="0">
                <a:latin typeface="Palatino Linotype" panose="02040502050505030304" pitchFamily="18" charset="0"/>
              </a:rPr>
              <a:t>March 22, 1917 - Chicago River between Polk and Taylor Streets</a:t>
            </a:r>
            <a:endParaRPr lang="en-US" dirty="0">
              <a:latin typeface="Palatino Linotype" panose="02040502050505030304" pitchFamily="18" charset="0"/>
            </a:endParaRPr>
          </a:p>
        </p:txBody>
      </p:sp>
      <p:sp>
        <p:nvSpPr>
          <p:cNvPr id="4" name="Rectangle 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7" name="Straight Connector 6"/>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GN-DFS\Shares\Hawk\District_Photos\Disc 123 -\006.JPG"/>
          <p:cNvPicPr>
            <a:picLocks noChangeAspect="1" noChangeArrowheads="1"/>
          </p:cNvPicPr>
          <p:nvPr/>
        </p:nvPicPr>
        <p:blipFill>
          <a:blip r:embed="rId2" cstate="print"/>
          <a:srcRect/>
          <a:stretch>
            <a:fillRect/>
          </a:stretch>
        </p:blipFill>
        <p:spPr bwMode="auto">
          <a:xfrm>
            <a:off x="1074690" y="990600"/>
            <a:ext cx="10871200" cy="5102450"/>
          </a:xfrm>
          <a:prstGeom prst="rect">
            <a:avLst/>
          </a:prstGeom>
          <a:noFill/>
        </p:spPr>
      </p:pic>
      <p:sp>
        <p:nvSpPr>
          <p:cNvPr id="5" name="TextBox 4"/>
          <p:cNvSpPr txBox="1"/>
          <p:nvPr/>
        </p:nvSpPr>
        <p:spPr>
          <a:xfrm>
            <a:off x="2632209" y="6216134"/>
            <a:ext cx="7756162" cy="369332"/>
          </a:xfrm>
          <a:prstGeom prst="rect">
            <a:avLst/>
          </a:prstGeom>
          <a:noFill/>
        </p:spPr>
        <p:txBody>
          <a:bodyPr wrap="none" rtlCol="0">
            <a:spAutoFit/>
          </a:bodyPr>
          <a:lstStyle/>
          <a:p>
            <a:r>
              <a:rPr lang="en-US" dirty="0" smtClean="0">
                <a:latin typeface="Palatino Linotype" panose="02040502050505030304" pitchFamily="18" charset="0"/>
              </a:rPr>
              <a:t>July 7, 1897 – Construction of the Bear Trap Dam at Lockport looking west</a:t>
            </a:r>
            <a:endParaRPr lang="en-US" dirty="0">
              <a:latin typeface="Palatino Linotype" panose="02040502050505030304" pitchFamily="18" charset="0"/>
            </a:endParaRPr>
          </a:p>
        </p:txBody>
      </p:sp>
      <p:sp>
        <p:nvSpPr>
          <p:cNvPr id="4" name="Rectangle 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7" name="Straight Connector 6"/>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www.isgs.illinois.edu/sites/isgs/files/images/icesheet.gif"/>
          <p:cNvPicPr/>
          <p:nvPr/>
        </p:nvPicPr>
        <p:blipFill>
          <a:blip r:embed="rId2">
            <a:extLst>
              <a:ext uri="{28A0092B-C50C-407E-A947-70E740481C1C}">
                <a14:useLocalDpi xmlns:a14="http://schemas.microsoft.com/office/drawing/2010/main" val="0"/>
              </a:ext>
            </a:extLst>
          </a:blip>
          <a:srcRect/>
          <a:stretch>
            <a:fillRect/>
          </a:stretch>
        </p:blipFill>
        <p:spPr bwMode="auto">
          <a:xfrm>
            <a:off x="1256803" y="1153757"/>
            <a:ext cx="4323846" cy="4182036"/>
          </a:xfrm>
          <a:prstGeom prst="rect">
            <a:avLst/>
          </a:prstGeom>
          <a:noFill/>
          <a:ln>
            <a:noFill/>
          </a:ln>
        </p:spPr>
      </p:pic>
      <p:pic>
        <p:nvPicPr>
          <p:cNvPr id="6" name="Picture 5" descr="Maximum extent of glaciers"/>
          <p:cNvPicPr/>
          <p:nvPr/>
        </p:nvPicPr>
        <p:blipFill>
          <a:blip r:embed="rId3">
            <a:extLst>
              <a:ext uri="{28A0092B-C50C-407E-A947-70E740481C1C}">
                <a14:useLocalDpi xmlns:a14="http://schemas.microsoft.com/office/drawing/2010/main" val="0"/>
              </a:ext>
            </a:extLst>
          </a:blip>
          <a:srcRect/>
          <a:stretch>
            <a:fillRect/>
          </a:stretch>
        </p:blipFill>
        <p:spPr bwMode="auto">
          <a:xfrm>
            <a:off x="5884433" y="1153757"/>
            <a:ext cx="5992008" cy="4182036"/>
          </a:xfrm>
          <a:prstGeom prst="rect">
            <a:avLst/>
          </a:prstGeom>
          <a:noFill/>
          <a:ln>
            <a:noFill/>
          </a:ln>
        </p:spPr>
      </p:pic>
      <p:sp>
        <p:nvSpPr>
          <p:cNvPr id="5" name="Rectangle 4"/>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34" descr="our.bmp"/>
          <p:cNvPicPr>
            <a:picLocks noChangeAspect="1"/>
          </p:cNvPicPr>
          <p:nvPr/>
        </p:nvPicPr>
        <p:blipFill>
          <a:blip r:embed="rId4" cstate="print"/>
          <a:srcRect/>
          <a:stretch>
            <a:fillRect/>
          </a:stretch>
        </p:blipFill>
        <p:spPr bwMode="auto">
          <a:xfrm>
            <a:off x="23091" y="6400800"/>
            <a:ext cx="663864" cy="363538"/>
          </a:xfrm>
          <a:prstGeom prst="rect">
            <a:avLst/>
          </a:prstGeom>
          <a:noFill/>
          <a:ln w="9525">
            <a:noFill/>
            <a:miter lim="800000"/>
            <a:headEnd/>
            <a:tailEnd/>
          </a:ln>
        </p:spPr>
      </p:pic>
      <p:cxnSp>
        <p:nvCxnSpPr>
          <p:cNvPr id="8" name="Straight Connector 7"/>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35" descr="Water.bmp"/>
          <p:cNvPicPr>
            <a:picLocks noChangeAspect="1"/>
          </p:cNvPicPr>
          <p:nvPr/>
        </p:nvPicPr>
        <p:blipFill>
          <a:blip r:embed="rId5" cstate="print"/>
          <a:srcRect/>
          <a:stretch>
            <a:fillRect/>
          </a:stretch>
        </p:blipFill>
        <p:spPr bwMode="auto">
          <a:xfrm>
            <a:off x="775471" y="6477000"/>
            <a:ext cx="642697" cy="249238"/>
          </a:xfrm>
          <a:prstGeom prst="rect">
            <a:avLst/>
          </a:prstGeom>
          <a:noFill/>
          <a:ln w="9525">
            <a:noFill/>
            <a:miter lim="800000"/>
            <a:headEnd/>
            <a:tailEnd/>
          </a:ln>
        </p:spPr>
      </p:pic>
    </p:spTree>
    <p:extLst>
      <p:ext uri="{BB962C8B-B14F-4D97-AF65-F5344CB8AC3E}">
        <p14:creationId xmlns:p14="http://schemas.microsoft.com/office/powerpoint/2010/main" val="40882459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GN-DFS\Shares\Hawk\District_Photos\Disc 60 -\038.jpg"/>
          <p:cNvPicPr>
            <a:picLocks noChangeAspect="1" noChangeArrowheads="1"/>
          </p:cNvPicPr>
          <p:nvPr/>
        </p:nvPicPr>
        <p:blipFill>
          <a:blip r:embed="rId2" cstate="print"/>
          <a:srcRect/>
          <a:stretch>
            <a:fillRect/>
          </a:stretch>
        </p:blipFill>
        <p:spPr bwMode="auto">
          <a:xfrm>
            <a:off x="1175026" y="1103244"/>
            <a:ext cx="10769600" cy="5067642"/>
          </a:xfrm>
          <a:prstGeom prst="rect">
            <a:avLst/>
          </a:prstGeom>
          <a:noFill/>
        </p:spPr>
      </p:pic>
      <p:sp>
        <p:nvSpPr>
          <p:cNvPr id="5" name="TextBox 4"/>
          <p:cNvSpPr txBox="1"/>
          <p:nvPr/>
        </p:nvSpPr>
        <p:spPr>
          <a:xfrm>
            <a:off x="3437849" y="6292334"/>
            <a:ext cx="6243953" cy="369332"/>
          </a:xfrm>
          <a:prstGeom prst="rect">
            <a:avLst/>
          </a:prstGeom>
          <a:noFill/>
        </p:spPr>
        <p:txBody>
          <a:bodyPr wrap="none" rtlCol="0">
            <a:spAutoFit/>
          </a:bodyPr>
          <a:lstStyle/>
          <a:p>
            <a:r>
              <a:rPr lang="en-US" dirty="0" smtClean="0">
                <a:latin typeface="Palatino Linotype" panose="02040502050505030304" pitchFamily="18" charset="0"/>
              </a:rPr>
              <a:t>June 6, 1907 – Lockport Powerhouse from point in trail race</a:t>
            </a:r>
            <a:endParaRPr lang="en-US" dirty="0">
              <a:latin typeface="Palatino Linotype" panose="02040502050505030304" pitchFamily="18" charset="0"/>
            </a:endParaRPr>
          </a:p>
        </p:txBody>
      </p:sp>
      <p:sp>
        <p:nvSpPr>
          <p:cNvPr id="4" name="Rectangle 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7" name="Straight Connector 6"/>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16002" y="6118007"/>
            <a:ext cx="5585376" cy="646331"/>
          </a:xfrm>
          <a:prstGeom prst="rect">
            <a:avLst/>
          </a:prstGeom>
          <a:noFill/>
        </p:spPr>
        <p:txBody>
          <a:bodyPr wrap="none" rtlCol="0">
            <a:spAutoFit/>
          </a:bodyPr>
          <a:lstStyle/>
          <a:p>
            <a:pPr algn="ctr"/>
            <a:r>
              <a:rPr lang="en-US" dirty="0" smtClean="0">
                <a:latin typeface="Palatino Linotype" panose="02040502050505030304" pitchFamily="18" charset="0"/>
              </a:rPr>
              <a:t>September 6, 1899 - Excavation for foundation of the </a:t>
            </a:r>
          </a:p>
          <a:p>
            <a:pPr algn="ctr"/>
            <a:r>
              <a:rPr lang="en-US" dirty="0" smtClean="0">
                <a:latin typeface="Palatino Linotype" panose="02040502050505030304" pitchFamily="18" charset="0"/>
              </a:rPr>
              <a:t>Santa Fe Railroad viaduct over Stephen Street.</a:t>
            </a:r>
            <a:endParaRPr lang="en-US" dirty="0">
              <a:latin typeface="Palatino Linotype" panose="02040502050505030304" pitchFamily="18" charset="0"/>
            </a:endParaRPr>
          </a:p>
        </p:txBody>
      </p:sp>
      <p:pic>
        <p:nvPicPr>
          <p:cNvPr id="11266" name="Picture 2" descr="\\EGN-DFS\Shares\Hawk\District_Photos\Disc 9 - 2129\Box009-IMG0069.jpg"/>
          <p:cNvPicPr>
            <a:picLocks noChangeAspect="1" noChangeArrowheads="1"/>
          </p:cNvPicPr>
          <p:nvPr/>
        </p:nvPicPr>
        <p:blipFill>
          <a:blip r:embed="rId2" cstate="print"/>
          <a:srcRect/>
          <a:stretch>
            <a:fillRect/>
          </a:stretch>
        </p:blipFill>
        <p:spPr bwMode="auto">
          <a:xfrm>
            <a:off x="1074690" y="838201"/>
            <a:ext cx="10668000" cy="5334000"/>
          </a:xfrm>
          <a:prstGeom prst="rect">
            <a:avLst/>
          </a:prstGeom>
          <a:noFill/>
        </p:spPr>
      </p:pic>
      <p:sp>
        <p:nvSpPr>
          <p:cNvPr id="4" name="Rectangle 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7" name="Straight Connector 6"/>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GN-DFS\Shares\Hawk\District_Photos\Disc 14 - 1193\Box014-IMG0075.jpg"/>
          <p:cNvPicPr>
            <a:picLocks noChangeAspect="1" noChangeArrowheads="1"/>
          </p:cNvPicPr>
          <p:nvPr/>
        </p:nvPicPr>
        <p:blipFill>
          <a:blip r:embed="rId2" cstate="print"/>
          <a:srcRect/>
          <a:stretch>
            <a:fillRect/>
          </a:stretch>
        </p:blipFill>
        <p:spPr bwMode="auto">
          <a:xfrm>
            <a:off x="1245705" y="912191"/>
            <a:ext cx="10464800" cy="5232400"/>
          </a:xfrm>
          <a:prstGeom prst="rect">
            <a:avLst/>
          </a:prstGeom>
          <a:noFill/>
        </p:spPr>
      </p:pic>
      <p:sp>
        <p:nvSpPr>
          <p:cNvPr id="5" name="TextBox 4"/>
          <p:cNvSpPr txBox="1"/>
          <p:nvPr/>
        </p:nvSpPr>
        <p:spPr>
          <a:xfrm>
            <a:off x="2024802" y="6077634"/>
            <a:ext cx="8906605" cy="646331"/>
          </a:xfrm>
          <a:prstGeom prst="rect">
            <a:avLst/>
          </a:prstGeom>
          <a:noFill/>
        </p:spPr>
        <p:txBody>
          <a:bodyPr wrap="none" rtlCol="0">
            <a:spAutoFit/>
          </a:bodyPr>
          <a:lstStyle/>
          <a:p>
            <a:pPr algn="ctr"/>
            <a:r>
              <a:rPr lang="en-US" dirty="0" smtClean="0">
                <a:latin typeface="Palatino Linotype" panose="02040502050505030304" pitchFamily="18" charset="0"/>
              </a:rPr>
              <a:t>January 2, 1900 - SDC trustees preparing to symbolically dig a channel to connect the </a:t>
            </a:r>
          </a:p>
          <a:p>
            <a:pPr algn="ctr"/>
            <a:r>
              <a:rPr lang="en-US" dirty="0" smtClean="0">
                <a:latin typeface="Palatino Linotype" panose="02040502050505030304" pitchFamily="18" charset="0"/>
              </a:rPr>
              <a:t>Collateral Channel to the excavated CSSC to start the filling process </a:t>
            </a:r>
            <a:endParaRPr lang="en-US" dirty="0">
              <a:latin typeface="Palatino Linotype" panose="02040502050505030304" pitchFamily="18" charset="0"/>
            </a:endParaRPr>
          </a:p>
        </p:txBody>
      </p:sp>
      <p:sp>
        <p:nvSpPr>
          <p:cNvPr id="4" name="Rectangle 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7" name="Straight Connector 6"/>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TextBox 29"/>
          <p:cNvSpPr txBox="1">
            <a:spLocks noChangeArrowheads="1"/>
          </p:cNvSpPr>
          <p:nvPr/>
        </p:nvSpPr>
        <p:spPr bwMode="auto">
          <a:xfrm>
            <a:off x="8405091" y="4992689"/>
            <a:ext cx="3602182" cy="338137"/>
          </a:xfrm>
          <a:prstGeom prst="rect">
            <a:avLst/>
          </a:prstGeom>
          <a:noFill/>
          <a:ln w="9525">
            <a:noFill/>
            <a:miter lim="800000"/>
            <a:headEnd/>
            <a:tailEnd/>
          </a:ln>
        </p:spPr>
        <p:txBody>
          <a:bodyPr>
            <a:prstTxWarp prst="textNoShape">
              <a:avLst/>
            </a:prstTxWarp>
            <a:spAutoFit/>
          </a:bodyPr>
          <a:lstStyle/>
          <a:p>
            <a:pPr algn="ctr"/>
            <a:r>
              <a:rPr lang="en-US" sz="1600">
                <a:solidFill>
                  <a:schemeClr val="bg1"/>
                </a:solidFill>
                <a:ea typeface="Arial" pitchFamily="-111" charset="0"/>
                <a:cs typeface="Arial" pitchFamily="-111" charset="0"/>
              </a:rPr>
              <a:t>Enter Caption</a:t>
            </a:r>
          </a:p>
        </p:txBody>
      </p:sp>
      <p:sp>
        <p:nvSpPr>
          <p:cNvPr id="14" name="Rectangle 1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696482"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2297" name="Picture 30" descr="our.bmp"/>
          <p:cNvPicPr>
            <a:picLocks noChangeAspect="1"/>
          </p:cNvPicPr>
          <p:nvPr/>
        </p:nvPicPr>
        <p:blipFill>
          <a:blip r:embed="rId3"/>
          <a:srcRect/>
          <a:stretch>
            <a:fillRect/>
          </a:stretch>
        </p:blipFill>
        <p:spPr bwMode="auto">
          <a:xfrm>
            <a:off x="23091" y="6400800"/>
            <a:ext cx="665788" cy="363538"/>
          </a:xfrm>
          <a:prstGeom prst="rect">
            <a:avLst/>
          </a:prstGeom>
          <a:noFill/>
          <a:ln w="9525">
            <a:noFill/>
            <a:miter lim="800000"/>
            <a:headEnd/>
            <a:tailEnd/>
          </a:ln>
        </p:spPr>
      </p:pic>
      <p:pic>
        <p:nvPicPr>
          <p:cNvPr id="12300" name="Picture 26"/>
          <p:cNvPicPr>
            <a:picLocks noChangeAspect="1"/>
          </p:cNvPicPr>
          <p:nvPr/>
        </p:nvPicPr>
        <p:blipFill>
          <a:blip r:embed="rId4"/>
          <a:srcRect/>
          <a:stretch>
            <a:fillRect/>
          </a:stretch>
        </p:blipFill>
        <p:spPr bwMode="auto">
          <a:xfrm>
            <a:off x="921292" y="795406"/>
            <a:ext cx="10983707" cy="5267187"/>
          </a:xfrm>
          <a:prstGeom prst="rect">
            <a:avLst/>
          </a:prstGeom>
          <a:noFill/>
          <a:ln w="9525">
            <a:noFill/>
            <a:miter lim="800000"/>
            <a:headEnd/>
            <a:tailEnd/>
          </a:ln>
        </p:spPr>
      </p:pic>
      <p:sp>
        <p:nvSpPr>
          <p:cNvPr id="12301" name="TextBox 27"/>
          <p:cNvSpPr txBox="1">
            <a:spLocks noChangeArrowheads="1"/>
          </p:cNvSpPr>
          <p:nvPr/>
        </p:nvSpPr>
        <p:spPr bwMode="auto">
          <a:xfrm>
            <a:off x="1841145" y="6293472"/>
            <a:ext cx="9144000" cy="523875"/>
          </a:xfrm>
          <a:prstGeom prst="rect">
            <a:avLst/>
          </a:prstGeom>
          <a:noFill/>
          <a:ln w="9525">
            <a:noFill/>
            <a:miter lim="800000"/>
            <a:headEnd/>
            <a:tailEnd/>
          </a:ln>
        </p:spPr>
        <p:txBody>
          <a:bodyPr>
            <a:prstTxWarp prst="textNoShape">
              <a:avLst/>
            </a:prstTxWarp>
            <a:spAutoFit/>
          </a:bodyPr>
          <a:lstStyle/>
          <a:p>
            <a:pPr algn="ctr"/>
            <a:r>
              <a:rPr lang="en-US" sz="1400" dirty="0">
                <a:latin typeface="Palatino Linotype" panose="02040502050505030304" pitchFamily="18" charset="0"/>
              </a:rPr>
              <a:t>BUBBLY CREEK, WITH ROOSTER STANDING ON CRUSTED SEWAGE, 1911</a:t>
            </a:r>
          </a:p>
          <a:p>
            <a:pPr algn="ctr"/>
            <a:r>
              <a:rPr lang="en-US" sz="1400" dirty="0">
                <a:latin typeface="Palatino Linotype" panose="02040502050505030304" pitchFamily="18" charset="0"/>
              </a:rPr>
              <a:t>COURTESY OF CHICAGO HISTORY MUSEUM</a:t>
            </a:r>
            <a:endParaRPr lang="en-US" dirty="0">
              <a:latin typeface="Palatino Linotype" panose="02040502050505030304" pitchFamily="18" charset="0"/>
            </a:endParaRPr>
          </a:p>
        </p:txBody>
      </p:sp>
      <p:pic>
        <p:nvPicPr>
          <p:cNvPr id="26" name="Picture 20" descr="area.bmp"/>
          <p:cNvPicPr>
            <a:picLocks noChangeAspect="1"/>
          </p:cNvPicPr>
          <p:nvPr/>
        </p:nvPicPr>
        <p:blipFill>
          <a:blip r:embed="rId5"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6373091" y="5791200"/>
            <a:ext cx="4610485" cy="685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6867" name="TextBox 15"/>
          <p:cNvSpPr txBox="1">
            <a:spLocks noChangeArrowheads="1"/>
          </p:cNvSpPr>
          <p:nvPr/>
        </p:nvSpPr>
        <p:spPr bwMode="auto">
          <a:xfrm>
            <a:off x="6373091" y="6096000"/>
            <a:ext cx="4618182" cy="336550"/>
          </a:xfrm>
          <a:prstGeom prst="rect">
            <a:avLst/>
          </a:prstGeom>
          <a:noFill/>
          <a:ln w="9525">
            <a:noFill/>
            <a:miter lim="800000"/>
            <a:headEnd/>
            <a:tailEnd/>
          </a:ln>
        </p:spPr>
        <p:txBody>
          <a:bodyPr>
            <a:spAutoFit/>
          </a:bodyPr>
          <a:lstStyle/>
          <a:p>
            <a:pPr algn="ctr"/>
            <a:r>
              <a:rPr lang="en-US" sz="1600">
                <a:solidFill>
                  <a:schemeClr val="bg1"/>
                </a:solidFill>
                <a:cs typeface="ＭＳ Ｐゴシック"/>
              </a:rPr>
              <a:t>Chicago Area Waterways after 1922</a:t>
            </a:r>
          </a:p>
        </p:txBody>
      </p:sp>
      <p:pic>
        <p:nvPicPr>
          <p:cNvPr id="17" name="Picture 2" descr="after"/>
          <p:cNvPicPr>
            <a:picLocks noChangeAspect="1" noChangeArrowheads="1"/>
          </p:cNvPicPr>
          <p:nvPr/>
        </p:nvPicPr>
        <p:blipFill>
          <a:blip r:embed="rId3"/>
          <a:srcRect t="6409" b="3873"/>
          <a:stretch>
            <a:fillRect/>
          </a:stretch>
        </p:blipFill>
        <p:spPr bwMode="auto">
          <a:xfrm>
            <a:off x="1754909" y="685800"/>
            <a:ext cx="9328727" cy="53340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18" name="Rectangle 17"/>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9" name="Straight Connector 18"/>
          <p:cNvCxnSpPr/>
          <p:nvPr/>
        </p:nvCxnSpPr>
        <p:spPr>
          <a:xfrm rot="16200000" flipH="1">
            <a:off x="-2696482"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0" name="Picture 30" descr="our.bmp"/>
          <p:cNvPicPr>
            <a:picLocks noChangeAspect="1"/>
          </p:cNvPicPr>
          <p:nvPr/>
        </p:nvPicPr>
        <p:blipFill>
          <a:blip r:embed="rId4"/>
          <a:srcRect/>
          <a:stretch>
            <a:fillRect/>
          </a:stretch>
        </p:blipFill>
        <p:spPr bwMode="auto">
          <a:xfrm>
            <a:off x="23091" y="6400800"/>
            <a:ext cx="665788" cy="363538"/>
          </a:xfrm>
          <a:prstGeom prst="rect">
            <a:avLst/>
          </a:prstGeom>
          <a:noFill/>
          <a:ln w="9525">
            <a:noFill/>
            <a:miter lim="800000"/>
            <a:headEnd/>
            <a:tailEnd/>
          </a:ln>
        </p:spPr>
      </p:pic>
      <p:pic>
        <p:nvPicPr>
          <p:cNvPr id="21" name="Picture 20" descr="area.bmp"/>
          <p:cNvPicPr>
            <a:picLocks noChangeAspect="1"/>
          </p:cNvPicPr>
          <p:nvPr/>
        </p:nvPicPr>
        <p:blipFill>
          <a:blip r:embed="rId5"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7758546" y="5181600"/>
            <a:ext cx="3225030" cy="685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34819" name="TextBox 15"/>
          <p:cNvSpPr txBox="1">
            <a:spLocks noChangeArrowheads="1"/>
          </p:cNvSpPr>
          <p:nvPr/>
        </p:nvSpPr>
        <p:spPr bwMode="auto">
          <a:xfrm>
            <a:off x="7943273" y="5516563"/>
            <a:ext cx="3048000" cy="336550"/>
          </a:xfrm>
          <a:prstGeom prst="rect">
            <a:avLst/>
          </a:prstGeom>
          <a:noFill/>
          <a:ln w="9525">
            <a:noFill/>
            <a:miter lim="800000"/>
            <a:headEnd/>
            <a:tailEnd/>
          </a:ln>
        </p:spPr>
        <p:txBody>
          <a:bodyPr>
            <a:spAutoFit/>
          </a:bodyPr>
          <a:lstStyle/>
          <a:p>
            <a:pPr algn="ctr"/>
            <a:r>
              <a:rPr lang="en-US" sz="1600">
                <a:solidFill>
                  <a:schemeClr val="bg1"/>
                </a:solidFill>
                <a:cs typeface="ＭＳ Ｐゴシック"/>
              </a:rPr>
              <a:t>Chicago River Reversal</a:t>
            </a:r>
          </a:p>
        </p:txBody>
      </p:sp>
      <p:pic>
        <p:nvPicPr>
          <p:cNvPr id="10" name="Picture 2" descr="diagramHOWREVERSED"/>
          <p:cNvPicPr>
            <a:picLocks noChangeAspect="1" noChangeArrowheads="1"/>
          </p:cNvPicPr>
          <p:nvPr/>
        </p:nvPicPr>
        <p:blipFill>
          <a:blip r:embed="rId3" cstate="print"/>
          <a:srcRect/>
          <a:stretch>
            <a:fillRect/>
          </a:stretch>
        </p:blipFill>
        <p:spPr bwMode="auto">
          <a:xfrm>
            <a:off x="1754909" y="1182688"/>
            <a:ext cx="9328727" cy="4303712"/>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11" name="Rectangle 10"/>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Connector 11"/>
          <p:cNvCxnSpPr/>
          <p:nvPr/>
        </p:nvCxnSpPr>
        <p:spPr>
          <a:xfrm rot="16200000" flipH="1">
            <a:off x="-2696482"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Picture 30" descr="our.bmp"/>
          <p:cNvPicPr>
            <a:picLocks noChangeAspect="1"/>
          </p:cNvPicPr>
          <p:nvPr/>
        </p:nvPicPr>
        <p:blipFill>
          <a:blip r:embed="rId4"/>
          <a:srcRect/>
          <a:stretch>
            <a:fillRect/>
          </a:stretch>
        </p:blipFill>
        <p:spPr bwMode="auto">
          <a:xfrm>
            <a:off x="23091" y="6400800"/>
            <a:ext cx="665788" cy="363538"/>
          </a:xfrm>
          <a:prstGeom prst="rect">
            <a:avLst/>
          </a:prstGeom>
          <a:noFill/>
          <a:ln w="9525">
            <a:noFill/>
            <a:miter lim="800000"/>
            <a:headEnd/>
            <a:tailEnd/>
          </a:ln>
        </p:spPr>
      </p:pic>
      <p:pic>
        <p:nvPicPr>
          <p:cNvPr id="16" name="Picture 20" descr="area.bmp"/>
          <p:cNvPicPr>
            <a:picLocks noChangeAspect="1"/>
          </p:cNvPicPr>
          <p:nvPr/>
        </p:nvPicPr>
        <p:blipFill>
          <a:blip r:embed="rId5"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Projects 2009\Shore MWRD\2.  Our Area\Diverted Portion of Lake Michigan.jpg"/>
          <p:cNvPicPr>
            <a:picLocks noChangeAspect="1" noChangeArrowheads="1"/>
          </p:cNvPicPr>
          <p:nvPr/>
        </p:nvPicPr>
        <p:blipFill>
          <a:blip r:embed="rId3" cstate="print"/>
          <a:srcRect/>
          <a:stretch>
            <a:fillRect/>
          </a:stretch>
        </p:blipFill>
        <p:spPr bwMode="auto">
          <a:xfrm>
            <a:off x="6096000" y="152400"/>
            <a:ext cx="5818909" cy="64389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grpSp>
        <p:nvGrpSpPr>
          <p:cNvPr id="2" name="Group 37"/>
          <p:cNvGrpSpPr>
            <a:grpSpLocks/>
          </p:cNvGrpSpPr>
          <p:nvPr/>
        </p:nvGrpSpPr>
        <p:grpSpPr bwMode="auto">
          <a:xfrm>
            <a:off x="369455" y="304800"/>
            <a:ext cx="4802909" cy="1066800"/>
            <a:chOff x="251460" y="2362200"/>
            <a:chExt cx="3962400" cy="1066800"/>
          </a:xfrm>
        </p:grpSpPr>
        <p:sp>
          <p:nvSpPr>
            <p:cNvPr id="16" name="Rounded Rectangle 15"/>
            <p:cNvSpPr/>
            <p:nvPr/>
          </p:nvSpPr>
          <p:spPr>
            <a:xfrm>
              <a:off x="251460" y="2362200"/>
              <a:ext cx="3962400" cy="1066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7" name="TextBox 16"/>
            <p:cNvSpPr txBox="1">
              <a:spLocks noChangeArrowheads="1"/>
            </p:cNvSpPr>
            <p:nvPr/>
          </p:nvSpPr>
          <p:spPr bwMode="auto">
            <a:xfrm>
              <a:off x="534035" y="2362200"/>
              <a:ext cx="3603625" cy="533400"/>
            </a:xfrm>
            <a:prstGeom prst="rect">
              <a:avLst/>
            </a:prstGeom>
            <a:noFill/>
            <a:ln w="9525">
              <a:noFill/>
              <a:miter lim="800000"/>
              <a:headEnd/>
              <a:tailEnd/>
            </a:ln>
            <a:effectLst>
              <a:outerShdw dist="38100" algn="l" rotWithShape="0">
                <a:srgbClr val="808080">
                  <a:alpha val="39998"/>
                </a:srgbClr>
              </a:outerShdw>
            </a:effectLst>
          </p:spPr>
          <p:txBody>
            <a:bodyPr>
              <a:spAutoFit/>
            </a:bodyPr>
            <a:lstStyle/>
            <a:p>
              <a:pPr fontAlgn="auto">
                <a:spcBef>
                  <a:spcPts val="0"/>
                </a:spcBef>
                <a:spcAft>
                  <a:spcPts val="0"/>
                </a:spcAft>
                <a:defRPr/>
              </a:pPr>
              <a:r>
                <a:rPr lang="en-US" sz="2900" b="1" dirty="0">
                  <a:solidFill>
                    <a:schemeClr val="bg1"/>
                  </a:solidFill>
                  <a:latin typeface="Arial" pitchFamily="34" charset="0"/>
                  <a:ea typeface="+mn-ea"/>
                  <a:cs typeface="Arial" pitchFamily="34" charset="0"/>
                </a:rPr>
                <a:t>30 Trillion Gallons</a:t>
              </a:r>
            </a:p>
          </p:txBody>
        </p:sp>
        <p:sp>
          <p:nvSpPr>
            <p:cNvPr id="18" name="TextBox 17"/>
            <p:cNvSpPr txBox="1"/>
            <p:nvPr/>
          </p:nvSpPr>
          <p:spPr>
            <a:xfrm>
              <a:off x="632460" y="2819400"/>
              <a:ext cx="3352800" cy="284693"/>
            </a:xfrm>
            <a:prstGeom prst="rect">
              <a:avLst/>
            </a:prstGeom>
            <a:noFill/>
          </p:spPr>
          <p:txBody>
            <a:bodyPr>
              <a:spAutoFit/>
            </a:bodyPr>
            <a:lstStyle/>
            <a:p>
              <a:pPr fontAlgn="auto">
                <a:spcBef>
                  <a:spcPts val="0"/>
                </a:spcBef>
                <a:spcAft>
                  <a:spcPts val="0"/>
                </a:spcAft>
                <a:defRPr/>
              </a:pPr>
              <a:r>
                <a:rPr lang="en-US" sz="1250" dirty="0">
                  <a:solidFill>
                    <a:schemeClr val="bg1"/>
                  </a:solidFill>
                  <a:latin typeface="Arial" pitchFamily="34" charset="0"/>
                  <a:ea typeface="+mn-ea"/>
                  <a:cs typeface="Arial" pitchFamily="34" charset="0"/>
                </a:rPr>
                <a:t>Of water have been diverted from Lake</a:t>
              </a:r>
            </a:p>
          </p:txBody>
        </p:sp>
        <p:sp>
          <p:nvSpPr>
            <p:cNvPr id="13" name="TextBox 12"/>
            <p:cNvSpPr txBox="1"/>
            <p:nvPr/>
          </p:nvSpPr>
          <p:spPr>
            <a:xfrm>
              <a:off x="1318260" y="3048000"/>
              <a:ext cx="2057400" cy="284693"/>
            </a:xfrm>
            <a:prstGeom prst="rect">
              <a:avLst/>
            </a:prstGeom>
            <a:noFill/>
          </p:spPr>
          <p:txBody>
            <a:bodyPr>
              <a:spAutoFit/>
            </a:bodyPr>
            <a:lstStyle/>
            <a:p>
              <a:pPr algn="r" fontAlgn="auto">
                <a:spcBef>
                  <a:spcPts val="0"/>
                </a:spcBef>
                <a:spcAft>
                  <a:spcPts val="0"/>
                </a:spcAft>
                <a:defRPr/>
              </a:pPr>
              <a:r>
                <a:rPr lang="en-US" sz="1250" dirty="0">
                  <a:solidFill>
                    <a:schemeClr val="bg1"/>
                  </a:solidFill>
                  <a:latin typeface="Arial" pitchFamily="34" charset="0"/>
                  <a:ea typeface="+mn-ea"/>
                  <a:cs typeface="Arial" pitchFamily="34" charset="0"/>
                </a:rPr>
                <a:t>Michigan since 1967</a:t>
              </a:r>
            </a:p>
          </p:txBody>
        </p:sp>
      </p:grpSp>
      <p:grpSp>
        <p:nvGrpSpPr>
          <p:cNvPr id="15" name="Group 61"/>
          <p:cNvGrpSpPr>
            <a:grpSpLocks/>
          </p:cNvGrpSpPr>
          <p:nvPr/>
        </p:nvGrpSpPr>
        <p:grpSpPr bwMode="auto">
          <a:xfrm>
            <a:off x="0" y="0"/>
            <a:ext cx="728150" cy="6858000"/>
            <a:chOff x="0" y="-4"/>
            <a:chExt cx="600724" cy="6858005"/>
          </a:xfrm>
        </p:grpSpPr>
        <p:sp>
          <p:nvSpPr>
            <p:cNvPr id="19" name="Rectangle 18"/>
            <p:cNvSpPr/>
            <p:nvPr/>
          </p:nvSpPr>
          <p:spPr>
            <a:xfrm>
              <a:off x="0" y="-4"/>
              <a:ext cx="587375" cy="6858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0" name="Straight Connector 19"/>
            <p:cNvCxnSpPr/>
            <p:nvPr/>
          </p:nvCxnSpPr>
          <p:spPr>
            <a:xfrm rot="16200000" flipH="1">
              <a:off x="-2828279" y="3428999"/>
              <a:ext cx="685800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8916" name="Picture 18" descr="our.bmp"/>
          <p:cNvPicPr>
            <a:picLocks noChangeAspect="1"/>
          </p:cNvPicPr>
          <p:nvPr/>
        </p:nvPicPr>
        <p:blipFill>
          <a:blip r:embed="rId4" cstate="print"/>
          <a:srcRect/>
          <a:stretch>
            <a:fillRect/>
          </a:stretch>
        </p:blipFill>
        <p:spPr bwMode="auto">
          <a:xfrm>
            <a:off x="23091" y="6400800"/>
            <a:ext cx="663864" cy="363538"/>
          </a:xfrm>
          <a:prstGeom prst="rect">
            <a:avLst/>
          </a:prstGeom>
          <a:noFill/>
          <a:ln w="9525">
            <a:noFill/>
            <a:miter lim="800000"/>
            <a:headEnd/>
            <a:tailEnd/>
          </a:ln>
        </p:spPr>
      </p:pic>
      <p:pic>
        <p:nvPicPr>
          <p:cNvPr id="38917" name="Picture 19" descr="area.bmp"/>
          <p:cNvPicPr>
            <a:picLocks noChangeAspect="1"/>
          </p:cNvPicPr>
          <p:nvPr/>
        </p:nvPicPr>
        <p:blipFill>
          <a:blip r:embed="rId5"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7"/>
          <p:cNvGrpSpPr>
            <a:grpSpLocks/>
          </p:cNvGrpSpPr>
          <p:nvPr/>
        </p:nvGrpSpPr>
        <p:grpSpPr bwMode="auto">
          <a:xfrm>
            <a:off x="369455" y="304800"/>
            <a:ext cx="4802909" cy="1066800"/>
            <a:chOff x="251460" y="2362200"/>
            <a:chExt cx="3962400" cy="1066800"/>
          </a:xfrm>
        </p:grpSpPr>
        <p:sp>
          <p:nvSpPr>
            <p:cNvPr id="15" name="Rounded Rectangle 14"/>
            <p:cNvSpPr/>
            <p:nvPr/>
          </p:nvSpPr>
          <p:spPr>
            <a:xfrm>
              <a:off x="251460" y="2362200"/>
              <a:ext cx="3962400" cy="1066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6" name="TextBox 15"/>
            <p:cNvSpPr txBox="1">
              <a:spLocks noChangeArrowheads="1"/>
            </p:cNvSpPr>
            <p:nvPr/>
          </p:nvSpPr>
          <p:spPr bwMode="auto">
            <a:xfrm>
              <a:off x="534035" y="2362200"/>
              <a:ext cx="3603625" cy="533400"/>
            </a:xfrm>
            <a:prstGeom prst="rect">
              <a:avLst/>
            </a:prstGeom>
            <a:noFill/>
            <a:ln w="9525">
              <a:noFill/>
              <a:miter lim="800000"/>
              <a:headEnd/>
              <a:tailEnd/>
            </a:ln>
            <a:effectLst>
              <a:outerShdw dist="38100" algn="l" rotWithShape="0">
                <a:srgbClr val="808080">
                  <a:alpha val="39998"/>
                </a:srgbClr>
              </a:outerShdw>
            </a:effectLst>
          </p:spPr>
          <p:txBody>
            <a:bodyPr>
              <a:spAutoFit/>
            </a:bodyPr>
            <a:lstStyle/>
            <a:p>
              <a:pPr fontAlgn="auto">
                <a:spcBef>
                  <a:spcPts val="0"/>
                </a:spcBef>
                <a:spcAft>
                  <a:spcPts val="0"/>
                </a:spcAft>
                <a:defRPr/>
              </a:pPr>
              <a:r>
                <a:rPr lang="en-US" sz="2900" b="1" dirty="0">
                  <a:solidFill>
                    <a:schemeClr val="bg1"/>
                  </a:solidFill>
                  <a:latin typeface="Arial" pitchFamily="34" charset="0"/>
                  <a:ea typeface="+mn-ea"/>
                  <a:cs typeface="Arial" pitchFamily="34" charset="0"/>
                </a:rPr>
                <a:t>30 Trillion Gallons</a:t>
              </a:r>
            </a:p>
          </p:txBody>
        </p:sp>
        <p:sp>
          <p:nvSpPr>
            <p:cNvPr id="17" name="TextBox 16"/>
            <p:cNvSpPr txBox="1"/>
            <p:nvPr/>
          </p:nvSpPr>
          <p:spPr>
            <a:xfrm>
              <a:off x="632460" y="2819400"/>
              <a:ext cx="3352800" cy="284693"/>
            </a:xfrm>
            <a:prstGeom prst="rect">
              <a:avLst/>
            </a:prstGeom>
            <a:noFill/>
          </p:spPr>
          <p:txBody>
            <a:bodyPr>
              <a:spAutoFit/>
            </a:bodyPr>
            <a:lstStyle/>
            <a:p>
              <a:pPr fontAlgn="auto">
                <a:spcBef>
                  <a:spcPts val="0"/>
                </a:spcBef>
                <a:spcAft>
                  <a:spcPts val="0"/>
                </a:spcAft>
                <a:defRPr/>
              </a:pPr>
              <a:r>
                <a:rPr lang="en-US" sz="1250" dirty="0">
                  <a:solidFill>
                    <a:schemeClr val="bg1"/>
                  </a:solidFill>
                  <a:latin typeface="Arial" pitchFamily="34" charset="0"/>
                  <a:ea typeface="+mn-ea"/>
                  <a:cs typeface="Arial" pitchFamily="34" charset="0"/>
                </a:rPr>
                <a:t>Of water have been diverted from Lake</a:t>
              </a:r>
            </a:p>
          </p:txBody>
        </p:sp>
        <p:sp>
          <p:nvSpPr>
            <p:cNvPr id="18" name="TextBox 17"/>
            <p:cNvSpPr txBox="1"/>
            <p:nvPr/>
          </p:nvSpPr>
          <p:spPr>
            <a:xfrm>
              <a:off x="1318260" y="3048000"/>
              <a:ext cx="2057400" cy="284693"/>
            </a:xfrm>
            <a:prstGeom prst="rect">
              <a:avLst/>
            </a:prstGeom>
            <a:noFill/>
          </p:spPr>
          <p:txBody>
            <a:bodyPr>
              <a:spAutoFit/>
            </a:bodyPr>
            <a:lstStyle/>
            <a:p>
              <a:pPr algn="r" fontAlgn="auto">
                <a:spcBef>
                  <a:spcPts val="0"/>
                </a:spcBef>
                <a:spcAft>
                  <a:spcPts val="0"/>
                </a:spcAft>
                <a:defRPr/>
              </a:pPr>
              <a:r>
                <a:rPr lang="en-US" sz="1250" dirty="0">
                  <a:solidFill>
                    <a:schemeClr val="bg1"/>
                  </a:solidFill>
                  <a:latin typeface="Arial" pitchFamily="34" charset="0"/>
                  <a:ea typeface="+mn-ea"/>
                  <a:cs typeface="Arial" pitchFamily="34" charset="0"/>
                </a:rPr>
                <a:t>Michigan since 1967</a:t>
              </a:r>
            </a:p>
          </p:txBody>
        </p:sp>
      </p:grpSp>
      <p:pic>
        <p:nvPicPr>
          <p:cNvPr id="2" name="Picture 2"/>
          <p:cNvPicPr>
            <a:picLocks noChangeAspect="1" noChangeArrowheads="1"/>
          </p:cNvPicPr>
          <p:nvPr/>
        </p:nvPicPr>
        <p:blipFill>
          <a:blip r:embed="rId3" cstate="print"/>
          <a:srcRect/>
          <a:stretch>
            <a:fillRect/>
          </a:stretch>
        </p:blipFill>
        <p:spPr bwMode="auto">
          <a:xfrm>
            <a:off x="7573818" y="152400"/>
            <a:ext cx="3694545" cy="65532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pic>
        <p:nvPicPr>
          <p:cNvPr id="40964" name="Picture 19" descr="our.bmp"/>
          <p:cNvPicPr>
            <a:picLocks noChangeAspect="1"/>
          </p:cNvPicPr>
          <p:nvPr/>
        </p:nvPicPr>
        <p:blipFill>
          <a:blip r:embed="rId4" cstate="print"/>
          <a:srcRect/>
          <a:stretch>
            <a:fillRect/>
          </a:stretch>
        </p:blipFill>
        <p:spPr bwMode="auto">
          <a:xfrm>
            <a:off x="23091" y="6400800"/>
            <a:ext cx="663864" cy="363538"/>
          </a:xfrm>
          <a:prstGeom prst="rect">
            <a:avLst/>
          </a:prstGeom>
          <a:noFill/>
          <a:ln w="9525">
            <a:noFill/>
            <a:miter lim="800000"/>
            <a:headEnd/>
            <a:tailEnd/>
          </a:ln>
        </p:spPr>
      </p:pic>
      <p:pic>
        <p:nvPicPr>
          <p:cNvPr id="40965" name="Picture 20" descr="area.bmp"/>
          <p:cNvPicPr>
            <a:picLocks noChangeAspect="1"/>
          </p:cNvPicPr>
          <p:nvPr/>
        </p:nvPicPr>
        <p:blipFill>
          <a:blip r:embed="rId5" cstate="print"/>
          <a:srcRect/>
          <a:stretch>
            <a:fillRect/>
          </a:stretch>
        </p:blipFill>
        <p:spPr bwMode="auto">
          <a:xfrm>
            <a:off x="763925" y="6477000"/>
            <a:ext cx="621530" cy="292100"/>
          </a:xfrm>
          <a:prstGeom prst="rect">
            <a:avLst/>
          </a:prstGeom>
          <a:noFill/>
          <a:ln w="9525">
            <a:noFill/>
            <a:miter lim="800000"/>
            <a:headEnd/>
            <a:tailEnd/>
          </a:ln>
        </p:spPr>
      </p:pic>
      <p:grpSp>
        <p:nvGrpSpPr>
          <p:cNvPr id="13" name="Group 61"/>
          <p:cNvGrpSpPr>
            <a:grpSpLocks/>
          </p:cNvGrpSpPr>
          <p:nvPr/>
        </p:nvGrpSpPr>
        <p:grpSpPr bwMode="auto">
          <a:xfrm>
            <a:off x="0" y="0"/>
            <a:ext cx="728150" cy="6858000"/>
            <a:chOff x="0" y="-4"/>
            <a:chExt cx="600724" cy="6858005"/>
          </a:xfrm>
        </p:grpSpPr>
        <p:sp>
          <p:nvSpPr>
            <p:cNvPr id="19" name="Rectangle 18"/>
            <p:cNvSpPr/>
            <p:nvPr/>
          </p:nvSpPr>
          <p:spPr>
            <a:xfrm>
              <a:off x="0" y="-4"/>
              <a:ext cx="587375" cy="6858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0" name="Straight Connector 19"/>
            <p:cNvCxnSpPr/>
            <p:nvPr/>
          </p:nvCxnSpPr>
          <p:spPr>
            <a:xfrm rot="16200000" flipH="1">
              <a:off x="-2828279" y="3428999"/>
              <a:ext cx="685800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1" name="Picture 23" descr="our.bmp"/>
          <p:cNvPicPr>
            <a:picLocks noChangeAspect="1"/>
          </p:cNvPicPr>
          <p:nvPr/>
        </p:nvPicPr>
        <p:blipFill>
          <a:blip r:embed="rId4"/>
          <a:srcRect/>
          <a:stretch>
            <a:fillRect/>
          </a:stretch>
        </p:blipFill>
        <p:spPr bwMode="auto">
          <a:xfrm>
            <a:off x="46182" y="6447631"/>
            <a:ext cx="663864" cy="3635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369455" y="304800"/>
            <a:ext cx="4802909" cy="1066800"/>
            <a:chOff x="251460" y="2362200"/>
            <a:chExt cx="3962400" cy="1066800"/>
          </a:xfrm>
        </p:grpSpPr>
        <p:sp>
          <p:nvSpPr>
            <p:cNvPr id="18" name="Rounded Rectangle 17"/>
            <p:cNvSpPr/>
            <p:nvPr/>
          </p:nvSpPr>
          <p:spPr>
            <a:xfrm>
              <a:off x="251460" y="2362200"/>
              <a:ext cx="3962400" cy="1066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1" name="TextBox 20"/>
            <p:cNvSpPr txBox="1">
              <a:spLocks noChangeArrowheads="1"/>
            </p:cNvSpPr>
            <p:nvPr/>
          </p:nvSpPr>
          <p:spPr bwMode="auto">
            <a:xfrm>
              <a:off x="534035" y="2362200"/>
              <a:ext cx="3603625" cy="533400"/>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2900" b="1" dirty="0">
                  <a:solidFill>
                    <a:schemeClr val="bg1"/>
                  </a:solidFill>
                  <a:latin typeface="Arial" pitchFamily="34" charset="0"/>
                  <a:cs typeface="Arial" pitchFamily="34" charset="0"/>
                </a:rPr>
                <a:t>30 Trillion Gallons</a:t>
              </a:r>
            </a:p>
          </p:txBody>
        </p:sp>
        <p:sp>
          <p:nvSpPr>
            <p:cNvPr id="22" name="TextBox 21"/>
            <p:cNvSpPr txBox="1"/>
            <p:nvPr/>
          </p:nvSpPr>
          <p:spPr>
            <a:xfrm>
              <a:off x="632460" y="2819400"/>
              <a:ext cx="3352800" cy="284693"/>
            </a:xfrm>
            <a:prstGeom prst="rect">
              <a:avLst/>
            </a:prstGeom>
            <a:noFill/>
          </p:spPr>
          <p:txBody>
            <a:bodyPr>
              <a:spAutoFit/>
            </a:bodyPr>
            <a:lstStyle/>
            <a:p>
              <a:pPr fontAlgn="auto">
                <a:spcBef>
                  <a:spcPts val="0"/>
                </a:spcBef>
                <a:spcAft>
                  <a:spcPts val="0"/>
                </a:spcAft>
                <a:defRPr/>
              </a:pPr>
              <a:r>
                <a:rPr lang="en-US" sz="1250" dirty="0">
                  <a:solidFill>
                    <a:schemeClr val="bg1"/>
                  </a:solidFill>
                  <a:latin typeface="Arial" pitchFamily="34" charset="0"/>
                  <a:cs typeface="Arial" pitchFamily="34" charset="0"/>
                </a:rPr>
                <a:t>Of water have been diverted from Lake</a:t>
              </a:r>
            </a:p>
          </p:txBody>
        </p:sp>
        <p:sp>
          <p:nvSpPr>
            <p:cNvPr id="23" name="TextBox 22"/>
            <p:cNvSpPr txBox="1"/>
            <p:nvPr/>
          </p:nvSpPr>
          <p:spPr>
            <a:xfrm>
              <a:off x="1318260" y="3048000"/>
              <a:ext cx="2057400" cy="284693"/>
            </a:xfrm>
            <a:prstGeom prst="rect">
              <a:avLst/>
            </a:prstGeom>
            <a:noFill/>
          </p:spPr>
          <p:txBody>
            <a:bodyPr>
              <a:spAutoFit/>
            </a:bodyPr>
            <a:lstStyle/>
            <a:p>
              <a:pPr algn="r" fontAlgn="auto">
                <a:spcBef>
                  <a:spcPts val="0"/>
                </a:spcBef>
                <a:spcAft>
                  <a:spcPts val="0"/>
                </a:spcAft>
                <a:defRPr/>
              </a:pPr>
              <a:r>
                <a:rPr lang="en-US" sz="1250" dirty="0">
                  <a:solidFill>
                    <a:schemeClr val="bg1"/>
                  </a:solidFill>
                  <a:latin typeface="Arial" pitchFamily="34" charset="0"/>
                  <a:cs typeface="Arial" pitchFamily="34" charset="0"/>
                </a:rPr>
                <a:t>Michigan since 1967</a:t>
              </a:r>
            </a:p>
          </p:txBody>
        </p:sp>
      </p:grpSp>
      <p:grpSp>
        <p:nvGrpSpPr>
          <p:cNvPr id="3" name="Group 38"/>
          <p:cNvGrpSpPr>
            <a:grpSpLocks/>
          </p:cNvGrpSpPr>
          <p:nvPr/>
        </p:nvGrpSpPr>
        <p:grpSpPr bwMode="auto">
          <a:xfrm>
            <a:off x="369455" y="1803400"/>
            <a:ext cx="4027440" cy="1143000"/>
            <a:chOff x="228600" y="685800"/>
            <a:chExt cx="3322320" cy="1143000"/>
          </a:xfrm>
        </p:grpSpPr>
        <p:sp>
          <p:nvSpPr>
            <p:cNvPr id="12" name="Rounded Rectangle 11"/>
            <p:cNvSpPr/>
            <p:nvPr/>
          </p:nvSpPr>
          <p:spPr>
            <a:xfrm>
              <a:off x="228600" y="762000"/>
              <a:ext cx="2971516" cy="1066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9" name="TextBox 18"/>
            <p:cNvSpPr txBox="1">
              <a:spLocks noChangeArrowheads="1"/>
            </p:cNvSpPr>
            <p:nvPr/>
          </p:nvSpPr>
          <p:spPr bwMode="auto">
            <a:xfrm>
              <a:off x="533371" y="685800"/>
              <a:ext cx="3017549" cy="923330"/>
            </a:xfrm>
            <a:prstGeom prst="rect">
              <a:avLst/>
            </a:prstGeom>
            <a:noFill/>
            <a:ln w="9525">
              <a:noFill/>
              <a:miter lim="800000"/>
              <a:headEnd/>
              <a:tailEnd/>
            </a:ln>
            <a:effectLst>
              <a:outerShdw dist="38100" dir="2700000" algn="tl" rotWithShape="0">
                <a:srgbClr val="808080">
                  <a:alpha val="39999"/>
                </a:srgbClr>
              </a:outerShdw>
            </a:effectLst>
          </p:spPr>
          <p:txBody>
            <a:bodyPr>
              <a:spAutoFit/>
            </a:bodyPr>
            <a:lstStyle/>
            <a:p>
              <a:pPr fontAlgn="auto">
                <a:spcBef>
                  <a:spcPts val="0"/>
                </a:spcBef>
                <a:spcAft>
                  <a:spcPts val="0"/>
                </a:spcAft>
                <a:defRPr/>
              </a:pPr>
              <a:r>
                <a:rPr lang="en-US" sz="5400" b="1" dirty="0">
                  <a:solidFill>
                    <a:schemeClr val="bg1"/>
                  </a:solidFill>
                  <a:latin typeface="Arial" pitchFamily="34" charset="0"/>
                  <a:cs typeface="Arial" pitchFamily="34" charset="0"/>
                </a:rPr>
                <a:t>42%</a:t>
              </a:r>
            </a:p>
          </p:txBody>
        </p:sp>
        <p:sp>
          <p:nvSpPr>
            <p:cNvPr id="20" name="TextBox 19"/>
            <p:cNvSpPr txBox="1"/>
            <p:nvPr/>
          </p:nvSpPr>
          <p:spPr>
            <a:xfrm>
              <a:off x="457178" y="1447800"/>
              <a:ext cx="2606426" cy="304800"/>
            </a:xfrm>
            <a:prstGeom prst="rect">
              <a:avLst/>
            </a:prstGeom>
            <a:noFill/>
          </p:spPr>
          <p:txBody>
            <a:bodyPr>
              <a:spAutoFit/>
            </a:bodyPr>
            <a:lstStyle/>
            <a:p>
              <a:pPr algn="r" fontAlgn="auto">
                <a:spcBef>
                  <a:spcPts val="0"/>
                </a:spcBef>
                <a:spcAft>
                  <a:spcPts val="0"/>
                </a:spcAft>
                <a:defRPr/>
              </a:pPr>
              <a:r>
                <a:rPr lang="en-US" sz="1400" dirty="0">
                  <a:solidFill>
                    <a:schemeClr val="bg1"/>
                  </a:solidFill>
                  <a:latin typeface="+mn-lt"/>
                </a:rPr>
                <a:t>Of Cook County is </a:t>
              </a:r>
              <a:r>
                <a:rPr lang="en-US" sz="1250" dirty="0">
                  <a:solidFill>
                    <a:schemeClr val="bg1"/>
                  </a:solidFill>
                  <a:latin typeface="Arial" pitchFamily="34" charset="0"/>
                  <a:cs typeface="Arial" pitchFamily="34" charset="0"/>
                </a:rPr>
                <a:t>impervious</a:t>
              </a:r>
            </a:p>
          </p:txBody>
        </p:sp>
      </p:grpSp>
      <p:grpSp>
        <p:nvGrpSpPr>
          <p:cNvPr id="17" name="Group 61"/>
          <p:cNvGrpSpPr>
            <a:grpSpLocks/>
          </p:cNvGrpSpPr>
          <p:nvPr/>
        </p:nvGrpSpPr>
        <p:grpSpPr bwMode="auto">
          <a:xfrm>
            <a:off x="0" y="0"/>
            <a:ext cx="728150" cy="6858000"/>
            <a:chOff x="0" y="-4"/>
            <a:chExt cx="600724" cy="6858005"/>
          </a:xfrm>
        </p:grpSpPr>
        <p:sp>
          <p:nvSpPr>
            <p:cNvPr id="24" name="Rectangle 23"/>
            <p:cNvSpPr/>
            <p:nvPr/>
          </p:nvSpPr>
          <p:spPr>
            <a:xfrm>
              <a:off x="0" y="-4"/>
              <a:ext cx="587375" cy="6858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5" name="Straight Connector 24"/>
            <p:cNvCxnSpPr/>
            <p:nvPr/>
          </p:nvCxnSpPr>
          <p:spPr>
            <a:xfrm rot="16200000" flipH="1">
              <a:off x="-2828279" y="3428999"/>
              <a:ext cx="685800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49" name="Picture 3" descr="Houston Texas"/>
          <p:cNvPicPr>
            <a:picLocks noChangeAspect="1" noChangeArrowheads="1"/>
          </p:cNvPicPr>
          <p:nvPr/>
        </p:nvPicPr>
        <p:blipFill>
          <a:blip r:embed="rId3"/>
          <a:srcRect/>
          <a:stretch>
            <a:fillRect/>
          </a:stretch>
        </p:blipFill>
        <p:spPr bwMode="auto">
          <a:xfrm>
            <a:off x="6557818" y="66676"/>
            <a:ext cx="4710545" cy="6638925"/>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25606" name="Picture 23" descr="our.bmp"/>
          <p:cNvPicPr>
            <a:picLocks noChangeAspect="1"/>
          </p:cNvPicPr>
          <p:nvPr/>
        </p:nvPicPr>
        <p:blipFill>
          <a:blip r:embed="rId4"/>
          <a:srcRect/>
          <a:stretch>
            <a:fillRect/>
          </a:stretch>
        </p:blipFill>
        <p:spPr bwMode="auto">
          <a:xfrm>
            <a:off x="23091" y="6400800"/>
            <a:ext cx="663864" cy="363538"/>
          </a:xfrm>
          <a:prstGeom prst="rect">
            <a:avLst/>
          </a:prstGeom>
          <a:noFill/>
          <a:ln w="9525">
            <a:noFill/>
            <a:miter lim="800000"/>
            <a:headEnd/>
            <a:tailEnd/>
          </a:ln>
        </p:spPr>
      </p:pic>
      <p:pic>
        <p:nvPicPr>
          <p:cNvPr id="25607" name="Picture 24" descr="area.bmp"/>
          <p:cNvPicPr>
            <a:picLocks noChangeAspect="1"/>
          </p:cNvPicPr>
          <p:nvPr/>
        </p:nvPicPr>
        <p:blipFill>
          <a:blip r:embed="rId5"/>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 descr="Mitchelville_ Maryland_ parking lot"/>
          <p:cNvPicPr>
            <a:picLocks noChangeAspect="1" noChangeArrowheads="1"/>
          </p:cNvPicPr>
          <p:nvPr/>
        </p:nvPicPr>
        <p:blipFill>
          <a:blip r:embed="rId3"/>
          <a:srcRect/>
          <a:stretch>
            <a:fillRect/>
          </a:stretch>
        </p:blipFill>
        <p:spPr bwMode="auto">
          <a:xfrm>
            <a:off x="4433455" y="1339850"/>
            <a:ext cx="7573818" cy="4899025"/>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grpSp>
        <p:nvGrpSpPr>
          <p:cNvPr id="2" name="Group 37"/>
          <p:cNvGrpSpPr>
            <a:grpSpLocks/>
          </p:cNvGrpSpPr>
          <p:nvPr/>
        </p:nvGrpSpPr>
        <p:grpSpPr bwMode="auto">
          <a:xfrm>
            <a:off x="369455" y="304800"/>
            <a:ext cx="4802909" cy="1066800"/>
            <a:chOff x="251460" y="2362200"/>
            <a:chExt cx="3962400" cy="1066800"/>
          </a:xfrm>
        </p:grpSpPr>
        <p:sp>
          <p:nvSpPr>
            <p:cNvPr id="18" name="Rounded Rectangle 17"/>
            <p:cNvSpPr/>
            <p:nvPr/>
          </p:nvSpPr>
          <p:spPr>
            <a:xfrm>
              <a:off x="251460" y="2362200"/>
              <a:ext cx="3962400" cy="1066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9" name="TextBox 18"/>
            <p:cNvSpPr txBox="1">
              <a:spLocks noChangeArrowheads="1"/>
            </p:cNvSpPr>
            <p:nvPr/>
          </p:nvSpPr>
          <p:spPr bwMode="auto">
            <a:xfrm>
              <a:off x="534035" y="2362200"/>
              <a:ext cx="3603625" cy="533400"/>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2900" b="1" dirty="0">
                  <a:solidFill>
                    <a:schemeClr val="bg1"/>
                  </a:solidFill>
                  <a:latin typeface="Arial" pitchFamily="34" charset="0"/>
                  <a:cs typeface="Arial" pitchFamily="34" charset="0"/>
                </a:rPr>
                <a:t>30 Trillion Gallons</a:t>
              </a:r>
            </a:p>
          </p:txBody>
        </p:sp>
        <p:sp>
          <p:nvSpPr>
            <p:cNvPr id="20" name="TextBox 19"/>
            <p:cNvSpPr txBox="1"/>
            <p:nvPr/>
          </p:nvSpPr>
          <p:spPr>
            <a:xfrm>
              <a:off x="632460" y="2819400"/>
              <a:ext cx="3352800" cy="284693"/>
            </a:xfrm>
            <a:prstGeom prst="rect">
              <a:avLst/>
            </a:prstGeom>
            <a:noFill/>
          </p:spPr>
          <p:txBody>
            <a:bodyPr>
              <a:spAutoFit/>
            </a:bodyPr>
            <a:lstStyle/>
            <a:p>
              <a:pPr fontAlgn="auto">
                <a:spcBef>
                  <a:spcPts val="0"/>
                </a:spcBef>
                <a:spcAft>
                  <a:spcPts val="0"/>
                </a:spcAft>
                <a:defRPr/>
              </a:pPr>
              <a:r>
                <a:rPr lang="en-US" sz="1250" dirty="0">
                  <a:solidFill>
                    <a:schemeClr val="bg1"/>
                  </a:solidFill>
                  <a:latin typeface="Arial" pitchFamily="34" charset="0"/>
                  <a:cs typeface="Arial" pitchFamily="34" charset="0"/>
                </a:rPr>
                <a:t>Of water have been diverted from Lake</a:t>
              </a:r>
            </a:p>
          </p:txBody>
        </p:sp>
        <p:sp>
          <p:nvSpPr>
            <p:cNvPr id="21" name="TextBox 20"/>
            <p:cNvSpPr txBox="1"/>
            <p:nvPr/>
          </p:nvSpPr>
          <p:spPr>
            <a:xfrm>
              <a:off x="1318260" y="3048000"/>
              <a:ext cx="2057400" cy="284693"/>
            </a:xfrm>
            <a:prstGeom prst="rect">
              <a:avLst/>
            </a:prstGeom>
            <a:noFill/>
          </p:spPr>
          <p:txBody>
            <a:bodyPr>
              <a:spAutoFit/>
            </a:bodyPr>
            <a:lstStyle/>
            <a:p>
              <a:pPr algn="r" fontAlgn="auto">
                <a:spcBef>
                  <a:spcPts val="0"/>
                </a:spcBef>
                <a:spcAft>
                  <a:spcPts val="0"/>
                </a:spcAft>
                <a:defRPr/>
              </a:pPr>
              <a:r>
                <a:rPr lang="en-US" sz="1250" dirty="0">
                  <a:solidFill>
                    <a:schemeClr val="bg1"/>
                  </a:solidFill>
                  <a:latin typeface="Arial" pitchFamily="34" charset="0"/>
                  <a:cs typeface="Arial" pitchFamily="34" charset="0"/>
                </a:rPr>
                <a:t>Michigan since 1967</a:t>
              </a:r>
            </a:p>
          </p:txBody>
        </p:sp>
      </p:grpSp>
      <p:grpSp>
        <p:nvGrpSpPr>
          <p:cNvPr id="3" name="Group 38"/>
          <p:cNvGrpSpPr>
            <a:grpSpLocks/>
          </p:cNvGrpSpPr>
          <p:nvPr/>
        </p:nvGrpSpPr>
        <p:grpSpPr bwMode="auto">
          <a:xfrm>
            <a:off x="369455" y="1803400"/>
            <a:ext cx="4027440" cy="1143000"/>
            <a:chOff x="228600" y="685800"/>
            <a:chExt cx="3322320" cy="1143000"/>
          </a:xfrm>
        </p:grpSpPr>
        <p:sp>
          <p:nvSpPr>
            <p:cNvPr id="27" name="Rounded Rectangle 26"/>
            <p:cNvSpPr/>
            <p:nvPr/>
          </p:nvSpPr>
          <p:spPr>
            <a:xfrm>
              <a:off x="228600" y="762000"/>
              <a:ext cx="2971516" cy="1066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8" name="TextBox 27"/>
            <p:cNvSpPr txBox="1">
              <a:spLocks noChangeArrowheads="1"/>
            </p:cNvSpPr>
            <p:nvPr/>
          </p:nvSpPr>
          <p:spPr bwMode="auto">
            <a:xfrm>
              <a:off x="533371" y="685800"/>
              <a:ext cx="3017549" cy="923330"/>
            </a:xfrm>
            <a:prstGeom prst="rect">
              <a:avLst/>
            </a:prstGeom>
            <a:noFill/>
            <a:ln w="9525">
              <a:noFill/>
              <a:miter lim="800000"/>
              <a:headEnd/>
              <a:tailEnd/>
            </a:ln>
            <a:effectLst>
              <a:outerShdw dist="38100" dir="2700000" algn="tl" rotWithShape="0">
                <a:srgbClr val="808080">
                  <a:alpha val="39999"/>
                </a:srgbClr>
              </a:outerShdw>
            </a:effectLst>
          </p:spPr>
          <p:txBody>
            <a:bodyPr>
              <a:spAutoFit/>
            </a:bodyPr>
            <a:lstStyle/>
            <a:p>
              <a:pPr fontAlgn="auto">
                <a:spcBef>
                  <a:spcPts val="0"/>
                </a:spcBef>
                <a:spcAft>
                  <a:spcPts val="0"/>
                </a:spcAft>
                <a:defRPr/>
              </a:pPr>
              <a:r>
                <a:rPr lang="en-US" sz="5400" b="1" dirty="0">
                  <a:solidFill>
                    <a:schemeClr val="bg1"/>
                  </a:solidFill>
                  <a:latin typeface="Arial" pitchFamily="34" charset="0"/>
                  <a:cs typeface="Arial" pitchFamily="34" charset="0"/>
                </a:rPr>
                <a:t>42%</a:t>
              </a:r>
            </a:p>
          </p:txBody>
        </p:sp>
        <p:sp>
          <p:nvSpPr>
            <p:cNvPr id="29" name="TextBox 28"/>
            <p:cNvSpPr txBox="1"/>
            <p:nvPr/>
          </p:nvSpPr>
          <p:spPr>
            <a:xfrm>
              <a:off x="457178" y="1447800"/>
              <a:ext cx="2606426" cy="304800"/>
            </a:xfrm>
            <a:prstGeom prst="rect">
              <a:avLst/>
            </a:prstGeom>
            <a:noFill/>
          </p:spPr>
          <p:txBody>
            <a:bodyPr>
              <a:spAutoFit/>
            </a:bodyPr>
            <a:lstStyle/>
            <a:p>
              <a:pPr algn="r" fontAlgn="auto">
                <a:spcBef>
                  <a:spcPts val="0"/>
                </a:spcBef>
                <a:spcAft>
                  <a:spcPts val="0"/>
                </a:spcAft>
                <a:defRPr/>
              </a:pPr>
              <a:r>
                <a:rPr lang="en-US" sz="1400" dirty="0">
                  <a:solidFill>
                    <a:schemeClr val="bg1"/>
                  </a:solidFill>
                  <a:latin typeface="+mn-lt"/>
                </a:rPr>
                <a:t>Of Cook County is </a:t>
              </a:r>
              <a:r>
                <a:rPr lang="en-US" sz="1250" dirty="0">
                  <a:solidFill>
                    <a:schemeClr val="bg1"/>
                  </a:solidFill>
                  <a:latin typeface="Arial" pitchFamily="34" charset="0"/>
                  <a:cs typeface="Arial" pitchFamily="34" charset="0"/>
                </a:rPr>
                <a:t>impervious</a:t>
              </a:r>
            </a:p>
          </p:txBody>
        </p:sp>
      </p:grpSp>
      <p:grpSp>
        <p:nvGrpSpPr>
          <p:cNvPr id="17" name="Group 61"/>
          <p:cNvGrpSpPr>
            <a:grpSpLocks/>
          </p:cNvGrpSpPr>
          <p:nvPr/>
        </p:nvGrpSpPr>
        <p:grpSpPr bwMode="auto">
          <a:xfrm>
            <a:off x="0" y="0"/>
            <a:ext cx="728150" cy="6858000"/>
            <a:chOff x="0" y="-4"/>
            <a:chExt cx="600724" cy="6858005"/>
          </a:xfrm>
        </p:grpSpPr>
        <p:sp>
          <p:nvSpPr>
            <p:cNvPr id="22" name="Rectangle 21"/>
            <p:cNvSpPr/>
            <p:nvPr/>
          </p:nvSpPr>
          <p:spPr>
            <a:xfrm>
              <a:off x="0" y="-4"/>
              <a:ext cx="587375" cy="6858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3" name="Straight Connector 22"/>
            <p:cNvCxnSpPr/>
            <p:nvPr/>
          </p:nvCxnSpPr>
          <p:spPr>
            <a:xfrm rot="16200000" flipH="1">
              <a:off x="-2828279" y="3428999"/>
              <a:ext cx="685800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6630" name="Picture 23" descr="our.bmp"/>
          <p:cNvPicPr>
            <a:picLocks noChangeAspect="1"/>
          </p:cNvPicPr>
          <p:nvPr/>
        </p:nvPicPr>
        <p:blipFill>
          <a:blip r:embed="rId4"/>
          <a:srcRect/>
          <a:stretch>
            <a:fillRect/>
          </a:stretch>
        </p:blipFill>
        <p:spPr bwMode="auto">
          <a:xfrm>
            <a:off x="23091" y="6400800"/>
            <a:ext cx="663864" cy="363538"/>
          </a:xfrm>
          <a:prstGeom prst="rect">
            <a:avLst/>
          </a:prstGeom>
          <a:noFill/>
          <a:ln w="9525">
            <a:noFill/>
            <a:miter lim="800000"/>
            <a:headEnd/>
            <a:tailEnd/>
          </a:ln>
        </p:spPr>
      </p:pic>
      <p:pic>
        <p:nvPicPr>
          <p:cNvPr id="26631" name="Picture 24" descr="area.bmp"/>
          <p:cNvPicPr>
            <a:picLocks noChangeAspect="1"/>
          </p:cNvPicPr>
          <p:nvPr/>
        </p:nvPicPr>
        <p:blipFill>
          <a:blip r:embed="rId5"/>
          <a:srcRect/>
          <a:stretch>
            <a:fillRect/>
          </a:stretch>
        </p:blipFill>
        <p:spPr bwMode="auto">
          <a:xfrm>
            <a:off x="776602" y="6582569"/>
            <a:ext cx="621530" cy="292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2288" y="79502"/>
            <a:ext cx="7960794" cy="6778498"/>
          </a:xfrm>
          <a:prstGeom prst="rect">
            <a:avLst/>
          </a:prstGeom>
        </p:spPr>
      </p:pic>
      <p:sp>
        <p:nvSpPr>
          <p:cNvPr id="3" name="Rectangle 2"/>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6" name="Straight Connector 5"/>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35" descr="Water.bmp"/>
          <p:cNvPicPr>
            <a:picLocks noChangeAspect="1"/>
          </p:cNvPicPr>
          <p:nvPr/>
        </p:nvPicPr>
        <p:blipFill>
          <a:blip r:embed="rId4" cstate="print"/>
          <a:srcRect/>
          <a:stretch>
            <a:fillRect/>
          </a:stretch>
        </p:blipFill>
        <p:spPr bwMode="auto">
          <a:xfrm>
            <a:off x="775471" y="6477000"/>
            <a:ext cx="642697" cy="249238"/>
          </a:xfrm>
          <a:prstGeom prst="rect">
            <a:avLst/>
          </a:prstGeom>
          <a:noFill/>
          <a:ln w="9525">
            <a:noFill/>
            <a:miter lim="800000"/>
            <a:headEnd/>
            <a:tailEnd/>
          </a:ln>
        </p:spPr>
      </p:pic>
    </p:spTree>
    <p:extLst>
      <p:ext uri="{BB962C8B-B14F-4D97-AF65-F5344CB8AC3E}">
        <p14:creationId xmlns:p14="http://schemas.microsoft.com/office/powerpoint/2010/main" val="4238507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descr="floodPicDesplaines"/>
          <p:cNvPicPr>
            <a:picLocks noChangeAspect="1" noChangeArrowheads="1"/>
          </p:cNvPicPr>
          <p:nvPr/>
        </p:nvPicPr>
        <p:blipFill>
          <a:blip r:embed="rId3">
            <a:lum bright="18000" contrast="12000"/>
          </a:blip>
          <a:srcRect/>
          <a:stretch>
            <a:fillRect/>
          </a:stretch>
        </p:blipFill>
        <p:spPr bwMode="auto">
          <a:xfrm>
            <a:off x="4525818" y="1371600"/>
            <a:ext cx="7296727" cy="451485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grpSp>
        <p:nvGrpSpPr>
          <p:cNvPr id="2" name="Group 37"/>
          <p:cNvGrpSpPr>
            <a:grpSpLocks/>
          </p:cNvGrpSpPr>
          <p:nvPr/>
        </p:nvGrpSpPr>
        <p:grpSpPr bwMode="auto">
          <a:xfrm>
            <a:off x="369455" y="304800"/>
            <a:ext cx="4802909" cy="1066800"/>
            <a:chOff x="251460" y="2362200"/>
            <a:chExt cx="3962400" cy="1066800"/>
          </a:xfrm>
        </p:grpSpPr>
        <p:sp>
          <p:nvSpPr>
            <p:cNvPr id="23" name="Rounded Rectangle 22"/>
            <p:cNvSpPr/>
            <p:nvPr/>
          </p:nvSpPr>
          <p:spPr>
            <a:xfrm>
              <a:off x="251460" y="2362200"/>
              <a:ext cx="3962400" cy="1066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5" name="TextBox 24"/>
            <p:cNvSpPr txBox="1">
              <a:spLocks noChangeArrowheads="1"/>
            </p:cNvSpPr>
            <p:nvPr/>
          </p:nvSpPr>
          <p:spPr bwMode="auto">
            <a:xfrm>
              <a:off x="534035" y="2362200"/>
              <a:ext cx="3603625" cy="533400"/>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2900" b="1" dirty="0">
                  <a:solidFill>
                    <a:schemeClr val="bg1"/>
                  </a:solidFill>
                  <a:latin typeface="Arial" pitchFamily="34" charset="0"/>
                  <a:cs typeface="Arial" pitchFamily="34" charset="0"/>
                </a:rPr>
                <a:t>30 Trillion Gallons</a:t>
              </a:r>
            </a:p>
          </p:txBody>
        </p:sp>
        <p:sp>
          <p:nvSpPr>
            <p:cNvPr id="27" name="TextBox 26"/>
            <p:cNvSpPr txBox="1"/>
            <p:nvPr/>
          </p:nvSpPr>
          <p:spPr>
            <a:xfrm>
              <a:off x="632460" y="2819400"/>
              <a:ext cx="3352800" cy="284693"/>
            </a:xfrm>
            <a:prstGeom prst="rect">
              <a:avLst/>
            </a:prstGeom>
            <a:noFill/>
          </p:spPr>
          <p:txBody>
            <a:bodyPr>
              <a:spAutoFit/>
            </a:bodyPr>
            <a:lstStyle/>
            <a:p>
              <a:pPr fontAlgn="auto">
                <a:spcBef>
                  <a:spcPts val="0"/>
                </a:spcBef>
                <a:spcAft>
                  <a:spcPts val="0"/>
                </a:spcAft>
                <a:defRPr/>
              </a:pPr>
              <a:r>
                <a:rPr lang="en-US" sz="1250" dirty="0">
                  <a:solidFill>
                    <a:schemeClr val="bg1"/>
                  </a:solidFill>
                  <a:latin typeface="Arial" pitchFamily="34" charset="0"/>
                  <a:cs typeface="Arial" pitchFamily="34" charset="0"/>
                </a:rPr>
                <a:t>Of water have been diverted from Lake</a:t>
              </a:r>
            </a:p>
          </p:txBody>
        </p:sp>
        <p:sp>
          <p:nvSpPr>
            <p:cNvPr id="29" name="TextBox 28"/>
            <p:cNvSpPr txBox="1"/>
            <p:nvPr/>
          </p:nvSpPr>
          <p:spPr>
            <a:xfrm>
              <a:off x="1318260" y="3048000"/>
              <a:ext cx="2057400" cy="284693"/>
            </a:xfrm>
            <a:prstGeom prst="rect">
              <a:avLst/>
            </a:prstGeom>
            <a:noFill/>
          </p:spPr>
          <p:txBody>
            <a:bodyPr>
              <a:spAutoFit/>
            </a:bodyPr>
            <a:lstStyle/>
            <a:p>
              <a:pPr algn="r" fontAlgn="auto">
                <a:spcBef>
                  <a:spcPts val="0"/>
                </a:spcBef>
                <a:spcAft>
                  <a:spcPts val="0"/>
                </a:spcAft>
                <a:defRPr/>
              </a:pPr>
              <a:r>
                <a:rPr lang="en-US" sz="1250" dirty="0">
                  <a:solidFill>
                    <a:schemeClr val="bg1"/>
                  </a:solidFill>
                  <a:latin typeface="Arial" pitchFamily="34" charset="0"/>
                  <a:cs typeface="Arial" pitchFamily="34" charset="0"/>
                </a:rPr>
                <a:t>Michigan since 1967</a:t>
              </a:r>
            </a:p>
          </p:txBody>
        </p:sp>
      </p:grpSp>
      <p:grpSp>
        <p:nvGrpSpPr>
          <p:cNvPr id="3" name="Group 38"/>
          <p:cNvGrpSpPr>
            <a:grpSpLocks/>
          </p:cNvGrpSpPr>
          <p:nvPr/>
        </p:nvGrpSpPr>
        <p:grpSpPr bwMode="auto">
          <a:xfrm>
            <a:off x="369455" y="1803400"/>
            <a:ext cx="4027440" cy="1143000"/>
            <a:chOff x="228600" y="685800"/>
            <a:chExt cx="3322320" cy="1143000"/>
          </a:xfrm>
        </p:grpSpPr>
        <p:sp>
          <p:nvSpPr>
            <p:cNvPr id="39" name="Rounded Rectangle 38"/>
            <p:cNvSpPr/>
            <p:nvPr/>
          </p:nvSpPr>
          <p:spPr>
            <a:xfrm>
              <a:off x="228600" y="762000"/>
              <a:ext cx="2971516" cy="1066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40" name="TextBox 39"/>
            <p:cNvSpPr txBox="1">
              <a:spLocks noChangeArrowheads="1"/>
            </p:cNvSpPr>
            <p:nvPr/>
          </p:nvSpPr>
          <p:spPr bwMode="auto">
            <a:xfrm>
              <a:off x="533371" y="685800"/>
              <a:ext cx="3017549" cy="923330"/>
            </a:xfrm>
            <a:prstGeom prst="rect">
              <a:avLst/>
            </a:prstGeom>
            <a:noFill/>
            <a:ln w="9525">
              <a:noFill/>
              <a:miter lim="800000"/>
              <a:headEnd/>
              <a:tailEnd/>
            </a:ln>
            <a:effectLst>
              <a:outerShdw dist="38100" dir="2700000" algn="tl" rotWithShape="0">
                <a:srgbClr val="808080">
                  <a:alpha val="39999"/>
                </a:srgbClr>
              </a:outerShdw>
            </a:effectLst>
          </p:spPr>
          <p:txBody>
            <a:bodyPr>
              <a:spAutoFit/>
            </a:bodyPr>
            <a:lstStyle/>
            <a:p>
              <a:pPr fontAlgn="auto">
                <a:spcBef>
                  <a:spcPts val="0"/>
                </a:spcBef>
                <a:spcAft>
                  <a:spcPts val="0"/>
                </a:spcAft>
                <a:defRPr/>
              </a:pPr>
              <a:r>
                <a:rPr lang="en-US" sz="5400" b="1" dirty="0">
                  <a:solidFill>
                    <a:schemeClr val="bg1"/>
                  </a:solidFill>
                  <a:latin typeface="Arial" pitchFamily="34" charset="0"/>
                  <a:cs typeface="Arial" pitchFamily="34" charset="0"/>
                </a:rPr>
                <a:t>42%</a:t>
              </a:r>
            </a:p>
          </p:txBody>
        </p:sp>
        <p:sp>
          <p:nvSpPr>
            <p:cNvPr id="41" name="TextBox 40"/>
            <p:cNvSpPr txBox="1"/>
            <p:nvPr/>
          </p:nvSpPr>
          <p:spPr>
            <a:xfrm>
              <a:off x="457178" y="1447800"/>
              <a:ext cx="2606426" cy="304800"/>
            </a:xfrm>
            <a:prstGeom prst="rect">
              <a:avLst/>
            </a:prstGeom>
            <a:noFill/>
          </p:spPr>
          <p:txBody>
            <a:bodyPr>
              <a:spAutoFit/>
            </a:bodyPr>
            <a:lstStyle/>
            <a:p>
              <a:pPr algn="r" fontAlgn="auto">
                <a:spcBef>
                  <a:spcPts val="0"/>
                </a:spcBef>
                <a:spcAft>
                  <a:spcPts val="0"/>
                </a:spcAft>
                <a:defRPr/>
              </a:pPr>
              <a:r>
                <a:rPr lang="en-US" sz="1400" dirty="0">
                  <a:solidFill>
                    <a:schemeClr val="bg1"/>
                  </a:solidFill>
                  <a:latin typeface="+mn-lt"/>
                </a:rPr>
                <a:t>Of Cook County is </a:t>
              </a:r>
              <a:r>
                <a:rPr lang="en-US" sz="1250" dirty="0">
                  <a:solidFill>
                    <a:schemeClr val="bg1"/>
                  </a:solidFill>
                  <a:latin typeface="Arial" pitchFamily="34" charset="0"/>
                  <a:cs typeface="Arial" pitchFamily="34" charset="0"/>
                </a:rPr>
                <a:t>impervious</a:t>
              </a:r>
            </a:p>
          </p:txBody>
        </p:sp>
      </p:grpSp>
      <p:grpSp>
        <p:nvGrpSpPr>
          <p:cNvPr id="4" name="Group 36"/>
          <p:cNvGrpSpPr>
            <a:grpSpLocks/>
          </p:cNvGrpSpPr>
          <p:nvPr/>
        </p:nvGrpSpPr>
        <p:grpSpPr bwMode="auto">
          <a:xfrm>
            <a:off x="277091" y="3530600"/>
            <a:ext cx="4618182" cy="1143000"/>
            <a:chOff x="228600" y="4343400"/>
            <a:chExt cx="3810000" cy="1143000"/>
          </a:xfrm>
        </p:grpSpPr>
        <p:grpSp>
          <p:nvGrpSpPr>
            <p:cNvPr id="5" name="Group 32"/>
            <p:cNvGrpSpPr>
              <a:grpSpLocks/>
            </p:cNvGrpSpPr>
            <p:nvPr/>
          </p:nvGrpSpPr>
          <p:grpSpPr bwMode="auto">
            <a:xfrm>
              <a:off x="228600" y="4343400"/>
              <a:ext cx="3810000" cy="1143000"/>
              <a:chOff x="228600" y="4343400"/>
              <a:chExt cx="3810000" cy="1143000"/>
            </a:xfrm>
          </p:grpSpPr>
          <p:sp>
            <p:nvSpPr>
              <p:cNvPr id="26" name="Rounded Rectangle 25"/>
              <p:cNvSpPr/>
              <p:nvPr/>
            </p:nvSpPr>
            <p:spPr>
              <a:xfrm>
                <a:off x="228600" y="4343400"/>
                <a:ext cx="30480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8" name="TextBox 27"/>
              <p:cNvSpPr txBox="1"/>
              <p:nvPr/>
            </p:nvSpPr>
            <p:spPr>
              <a:xfrm>
                <a:off x="609600" y="5105400"/>
                <a:ext cx="3429000" cy="304800"/>
              </a:xfrm>
              <a:prstGeom prst="rect">
                <a:avLst/>
              </a:prstGeom>
              <a:noFill/>
            </p:spPr>
            <p:txBody>
              <a:bodyPr>
                <a:prstTxWarp prst="textNoShape">
                  <a:avLst/>
                </a:prstTxWarp>
                <a:spAutoFit/>
              </a:bodyPr>
              <a:lstStyle/>
              <a:p>
                <a:r>
                  <a:rPr lang="en-US" sz="1400">
                    <a:solidFill>
                      <a:schemeClr val="bg1"/>
                    </a:solidFill>
                    <a:latin typeface="Calibri" pitchFamily="-111" charset="0"/>
                  </a:rPr>
                  <a:t>Of rainfall is under ½” </a:t>
                </a:r>
                <a:r>
                  <a:rPr lang="en-US" sz="1200">
                    <a:solidFill>
                      <a:schemeClr val="bg1"/>
                    </a:solidFill>
                    <a:ea typeface="Arial" pitchFamily="-111" charset="0"/>
                    <a:cs typeface="Arial" pitchFamily="-111" charset="0"/>
                  </a:rPr>
                  <a:t>episodes</a:t>
                </a:r>
              </a:p>
            </p:txBody>
          </p:sp>
        </p:grpSp>
        <p:sp>
          <p:nvSpPr>
            <p:cNvPr id="30" name="Rectangle 29"/>
            <p:cNvSpPr>
              <a:spLocks noChangeArrowheads="1"/>
            </p:cNvSpPr>
            <p:nvPr/>
          </p:nvSpPr>
          <p:spPr bwMode="auto">
            <a:xfrm>
              <a:off x="1175931" y="4343400"/>
              <a:ext cx="1295807" cy="923330"/>
            </a:xfrm>
            <a:prstGeom prst="rect">
              <a:avLst/>
            </a:prstGeom>
            <a:noFill/>
            <a:ln w="9525">
              <a:noFill/>
              <a:miter lim="800000"/>
              <a:headEnd/>
              <a:tailEnd/>
            </a:ln>
            <a:effectLst>
              <a:outerShdw dist="38100" dir="2700000" algn="tl" rotWithShape="0">
                <a:srgbClr val="808080">
                  <a:alpha val="39999"/>
                </a:srgbClr>
              </a:outerShdw>
            </a:effectLst>
          </p:spPr>
          <p:txBody>
            <a:bodyPr wrap="none">
              <a:spAutoFit/>
            </a:bodyPr>
            <a:lstStyle/>
            <a:p>
              <a:pPr algn="r" fontAlgn="auto">
                <a:spcBef>
                  <a:spcPts val="0"/>
                </a:spcBef>
                <a:spcAft>
                  <a:spcPts val="0"/>
                </a:spcAft>
                <a:defRPr/>
              </a:pPr>
              <a:r>
                <a:rPr lang="en-US" sz="5400" b="1" dirty="0">
                  <a:solidFill>
                    <a:schemeClr val="bg1"/>
                  </a:solidFill>
                  <a:latin typeface="Arial" pitchFamily="34" charset="0"/>
                  <a:cs typeface="Arial" pitchFamily="34" charset="0"/>
                </a:rPr>
                <a:t>60%</a:t>
              </a:r>
            </a:p>
          </p:txBody>
        </p:sp>
      </p:grpSp>
      <p:grpSp>
        <p:nvGrpSpPr>
          <p:cNvPr id="6" name="Group 61"/>
          <p:cNvGrpSpPr>
            <a:grpSpLocks/>
          </p:cNvGrpSpPr>
          <p:nvPr/>
        </p:nvGrpSpPr>
        <p:grpSpPr bwMode="auto">
          <a:xfrm>
            <a:off x="0" y="0"/>
            <a:ext cx="728150" cy="6858000"/>
            <a:chOff x="0" y="-4"/>
            <a:chExt cx="600724" cy="6858005"/>
          </a:xfrm>
        </p:grpSpPr>
        <p:sp>
          <p:nvSpPr>
            <p:cNvPr id="63" name="Rectangle 62"/>
            <p:cNvSpPr/>
            <p:nvPr/>
          </p:nvSpPr>
          <p:spPr>
            <a:xfrm>
              <a:off x="0" y="-4"/>
              <a:ext cx="587375" cy="68580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4" name="Straight Connector 63"/>
            <p:cNvCxnSpPr/>
            <p:nvPr/>
          </p:nvCxnSpPr>
          <p:spPr>
            <a:xfrm rot="16200000" flipH="1">
              <a:off x="-2828279" y="3428999"/>
              <a:ext cx="6858005"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7655" name="Picture 30" descr="our.bmp"/>
          <p:cNvPicPr>
            <a:picLocks noChangeAspect="1"/>
          </p:cNvPicPr>
          <p:nvPr/>
        </p:nvPicPr>
        <p:blipFill>
          <a:blip r:embed="rId4"/>
          <a:srcRect/>
          <a:stretch>
            <a:fillRect/>
          </a:stretch>
        </p:blipFill>
        <p:spPr bwMode="auto">
          <a:xfrm>
            <a:off x="23091" y="6400800"/>
            <a:ext cx="663864" cy="363538"/>
          </a:xfrm>
          <a:prstGeom prst="rect">
            <a:avLst/>
          </a:prstGeom>
          <a:noFill/>
          <a:ln w="9525">
            <a:noFill/>
            <a:miter lim="800000"/>
            <a:headEnd/>
            <a:tailEnd/>
          </a:ln>
        </p:spPr>
      </p:pic>
      <p:pic>
        <p:nvPicPr>
          <p:cNvPr id="27656" name="Picture 31" descr="area.bmp"/>
          <p:cNvPicPr>
            <a:picLocks noChangeAspect="1"/>
          </p:cNvPicPr>
          <p:nvPr/>
        </p:nvPicPr>
        <p:blipFill>
          <a:blip r:embed="rId5"/>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crh.noaa.gov/images/lot/13Apr1718/Photos/photo3.jpg"/>
          <p:cNvPicPr>
            <a:picLocks noChangeAspect="1" noChangeArrowheads="1"/>
          </p:cNvPicPr>
          <p:nvPr/>
        </p:nvPicPr>
        <p:blipFill>
          <a:blip r:embed="rId2" cstate="print"/>
          <a:srcRect/>
          <a:stretch>
            <a:fillRect/>
          </a:stretch>
        </p:blipFill>
        <p:spPr bwMode="auto">
          <a:xfrm>
            <a:off x="1016001" y="381000"/>
            <a:ext cx="10977079" cy="6172200"/>
          </a:xfrm>
          <a:prstGeom prst="rect">
            <a:avLst/>
          </a:prstGeom>
          <a:noFill/>
        </p:spPr>
      </p:pic>
      <p:sp>
        <p:nvSpPr>
          <p:cNvPr id="12" name="Rectangle 11"/>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3" name="Straight Connector 12"/>
          <p:cNvCxnSpPr/>
          <p:nvPr/>
        </p:nvCxnSpPr>
        <p:spPr>
          <a:xfrm rot="16200000" flipH="1">
            <a:off x="-2696482"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e Next Storm, The Next Flood"/>
          <p:cNvPicPr>
            <a:picLocks noChangeAspect="1" noChangeArrowheads="1"/>
          </p:cNvPicPr>
          <p:nvPr/>
        </p:nvPicPr>
        <p:blipFill>
          <a:blip r:embed="rId2" cstate="print"/>
          <a:srcRect/>
          <a:stretch>
            <a:fillRect/>
          </a:stretch>
        </p:blipFill>
        <p:spPr bwMode="auto">
          <a:xfrm>
            <a:off x="1930400" y="1219200"/>
            <a:ext cx="8128000" cy="4552951"/>
          </a:xfrm>
          <a:prstGeom prst="rect">
            <a:avLst/>
          </a:prstGeom>
          <a:noFill/>
        </p:spPr>
      </p:pic>
      <p:sp>
        <p:nvSpPr>
          <p:cNvPr id="3" name="Rectangle 2"/>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Connector 3"/>
          <p:cNvCxnSpPr/>
          <p:nvPr/>
        </p:nvCxnSpPr>
        <p:spPr>
          <a:xfrm rot="16200000" flipH="1">
            <a:off x="-2696482"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p:cNvGraphicFramePr>
            <a:graphicFrameLocks noGrp="1"/>
          </p:cNvGraphicFramePr>
          <p:nvPr>
            <p:extLst>
              <p:ext uri="{D42A27DB-BD31-4B8C-83A1-F6EECF244321}">
                <p14:modId xmlns:p14="http://schemas.microsoft.com/office/powerpoint/2010/main" val="1453677582"/>
              </p:ext>
            </p:extLst>
          </p:nvPr>
        </p:nvGraphicFramePr>
        <p:xfrm>
          <a:off x="0" y="0"/>
          <a:ext cx="12192000" cy="68579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742107371"/>
              </p:ext>
            </p:extLst>
          </p:nvPr>
        </p:nvGraphicFramePr>
        <p:xfrm>
          <a:off x="-1" y="419101"/>
          <a:ext cx="12192001" cy="5874124"/>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Straight Arrow Connector 5"/>
          <p:cNvCxnSpPr/>
          <p:nvPr/>
        </p:nvCxnSpPr>
        <p:spPr>
          <a:xfrm>
            <a:off x="9735671" y="1247887"/>
            <a:ext cx="602428" cy="38727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671133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 y="1600200"/>
            <a:ext cx="12191999" cy="4343400"/>
          </a:xfrm>
          <a:prstGeom prst="rect">
            <a:avLst/>
          </a:prstGeom>
          <a:noFill/>
          <a:ln w="9525">
            <a:noFill/>
            <a:miter lim="800000"/>
            <a:headEnd/>
            <a:tailEnd/>
          </a:ln>
        </p:spPr>
      </p:pic>
      <p:sp>
        <p:nvSpPr>
          <p:cNvPr id="5" name="Title 1"/>
          <p:cNvSpPr>
            <a:spLocks noGrp="1"/>
          </p:cNvSpPr>
          <p:nvPr>
            <p:ph type="title"/>
          </p:nvPr>
        </p:nvSpPr>
        <p:spPr>
          <a:xfrm>
            <a:off x="203200" y="228600"/>
            <a:ext cx="11887200" cy="1143000"/>
          </a:xfrm>
        </p:spPr>
        <p:txBody>
          <a:bodyPr>
            <a:normAutofit/>
          </a:bodyPr>
          <a:lstStyle/>
          <a:p>
            <a:pPr algn="ctr"/>
            <a:r>
              <a:rPr lang="en-US" sz="2800" b="1" dirty="0" smtClean="0"/>
              <a:t>Oak Lawn/Burbank, </a:t>
            </a:r>
            <a:r>
              <a:rPr lang="en-US" sz="2800" b="1" u="sng" dirty="0" smtClean="0"/>
              <a:t>8.22.2014</a:t>
            </a:r>
            <a:r>
              <a:rPr lang="en-US" sz="2800" b="1" dirty="0" smtClean="0"/>
              <a:t>, 1:03 a.m. – 4:31 a.m.</a:t>
            </a:r>
            <a:endParaRPr lang="en-US" sz="2800" b="1" dirty="0"/>
          </a:p>
        </p:txBody>
      </p:sp>
      <p:pic>
        <p:nvPicPr>
          <p:cNvPr id="6" name="Picture 5"/>
          <p:cNvPicPr>
            <a:picLocks noChangeAspect="1" noChangeArrowheads="1"/>
          </p:cNvPicPr>
          <p:nvPr/>
        </p:nvPicPr>
        <p:blipFill>
          <a:blip r:embed="rId3" cstate="print"/>
          <a:srcRect/>
          <a:stretch>
            <a:fillRect/>
          </a:stretch>
        </p:blipFill>
        <p:spPr bwMode="auto">
          <a:xfrm>
            <a:off x="8077200" y="6019800"/>
            <a:ext cx="4114800" cy="838200"/>
          </a:xfrm>
          <a:prstGeom prst="rect">
            <a:avLst/>
          </a:prstGeom>
          <a:noFill/>
          <a:ln w="9525">
            <a:noFill/>
            <a:miter lim="800000"/>
            <a:headEnd/>
            <a:tailEnd/>
          </a:ln>
        </p:spPr>
      </p:pic>
      <p:sp>
        <p:nvSpPr>
          <p:cNvPr id="7" name="TextBox 6"/>
          <p:cNvSpPr txBox="1"/>
          <p:nvPr/>
        </p:nvSpPr>
        <p:spPr>
          <a:xfrm>
            <a:off x="4470400" y="1643390"/>
            <a:ext cx="1016000" cy="261610"/>
          </a:xfrm>
          <a:prstGeom prst="rect">
            <a:avLst/>
          </a:prstGeom>
          <a:noFill/>
        </p:spPr>
        <p:txBody>
          <a:bodyPr wrap="square" rtlCol="0">
            <a:spAutoFit/>
          </a:bodyPr>
          <a:lstStyle/>
          <a:p>
            <a:r>
              <a:rPr lang="en-US" sz="1100" dirty="0" smtClean="0"/>
              <a:t>7.5</a:t>
            </a:r>
            <a:endParaRPr lang="en-US" sz="1100" dirty="0"/>
          </a:p>
        </p:txBody>
      </p:sp>
      <p:sp>
        <p:nvSpPr>
          <p:cNvPr id="8" name="TextBox 7"/>
          <p:cNvSpPr txBox="1"/>
          <p:nvPr/>
        </p:nvSpPr>
        <p:spPr>
          <a:xfrm>
            <a:off x="5080000" y="1643390"/>
            <a:ext cx="1016000" cy="261610"/>
          </a:xfrm>
          <a:prstGeom prst="rect">
            <a:avLst/>
          </a:prstGeom>
          <a:noFill/>
        </p:spPr>
        <p:txBody>
          <a:bodyPr wrap="square" rtlCol="0">
            <a:spAutoFit/>
          </a:bodyPr>
          <a:lstStyle/>
          <a:p>
            <a:r>
              <a:rPr lang="en-US" sz="1100" dirty="0" smtClean="0"/>
              <a:t>7.5</a:t>
            </a:r>
            <a:endParaRPr lang="en-US" sz="1100" dirty="0"/>
          </a:p>
        </p:txBody>
      </p:sp>
      <p:sp>
        <p:nvSpPr>
          <p:cNvPr id="9" name="TextBox 8"/>
          <p:cNvSpPr txBox="1"/>
          <p:nvPr/>
        </p:nvSpPr>
        <p:spPr>
          <a:xfrm>
            <a:off x="5892800" y="2819400"/>
            <a:ext cx="1016000" cy="261610"/>
          </a:xfrm>
          <a:prstGeom prst="rect">
            <a:avLst/>
          </a:prstGeom>
          <a:noFill/>
        </p:spPr>
        <p:txBody>
          <a:bodyPr wrap="square" rtlCol="0">
            <a:spAutoFit/>
          </a:bodyPr>
          <a:lstStyle/>
          <a:p>
            <a:r>
              <a:rPr lang="en-US" sz="1100" dirty="0" smtClean="0"/>
              <a:t>4.9</a:t>
            </a:r>
            <a:endParaRPr lang="en-US" sz="1100" dirty="0"/>
          </a:p>
        </p:txBody>
      </p:sp>
      <p:sp>
        <p:nvSpPr>
          <p:cNvPr id="10" name="TextBox 9"/>
          <p:cNvSpPr txBox="1"/>
          <p:nvPr/>
        </p:nvSpPr>
        <p:spPr>
          <a:xfrm>
            <a:off x="3454400" y="5105400"/>
            <a:ext cx="1016000" cy="261610"/>
          </a:xfrm>
          <a:prstGeom prst="rect">
            <a:avLst/>
          </a:prstGeom>
          <a:noFill/>
        </p:spPr>
        <p:txBody>
          <a:bodyPr wrap="square" rtlCol="0">
            <a:spAutoFit/>
          </a:bodyPr>
          <a:lstStyle/>
          <a:p>
            <a:r>
              <a:rPr lang="en-US" sz="1100" dirty="0" smtClean="0"/>
              <a:t>0.1</a:t>
            </a:r>
            <a:endParaRPr lang="en-US" sz="1100" dirty="0"/>
          </a:p>
        </p:txBody>
      </p:sp>
      <p:sp>
        <p:nvSpPr>
          <p:cNvPr id="11" name="TextBox 10"/>
          <p:cNvSpPr txBox="1"/>
          <p:nvPr/>
        </p:nvSpPr>
        <p:spPr>
          <a:xfrm>
            <a:off x="1117600" y="4843790"/>
            <a:ext cx="1016000" cy="261610"/>
          </a:xfrm>
          <a:prstGeom prst="rect">
            <a:avLst/>
          </a:prstGeom>
          <a:noFill/>
        </p:spPr>
        <p:txBody>
          <a:bodyPr wrap="square" rtlCol="0">
            <a:spAutoFit/>
          </a:bodyPr>
          <a:lstStyle/>
          <a:p>
            <a:r>
              <a:rPr lang="en-US" sz="1100" dirty="0" smtClean="0"/>
              <a:t>0.8</a:t>
            </a:r>
            <a:endParaRPr lang="en-US" sz="1100" dirty="0"/>
          </a:p>
        </p:txBody>
      </p:sp>
      <p:sp>
        <p:nvSpPr>
          <p:cNvPr id="12" name="TextBox 11"/>
          <p:cNvSpPr txBox="1"/>
          <p:nvPr/>
        </p:nvSpPr>
        <p:spPr>
          <a:xfrm>
            <a:off x="7213600" y="4876800"/>
            <a:ext cx="1016000" cy="261610"/>
          </a:xfrm>
          <a:prstGeom prst="rect">
            <a:avLst/>
          </a:prstGeom>
          <a:noFill/>
        </p:spPr>
        <p:txBody>
          <a:bodyPr wrap="square" rtlCol="0">
            <a:spAutoFit/>
          </a:bodyPr>
          <a:lstStyle/>
          <a:p>
            <a:r>
              <a:rPr lang="en-US" sz="1100" dirty="0" smtClean="0"/>
              <a:t>0.81</a:t>
            </a:r>
            <a:endParaRPr lang="en-US" sz="1100" dirty="0"/>
          </a:p>
        </p:txBody>
      </p:sp>
      <p:sp>
        <p:nvSpPr>
          <p:cNvPr id="13" name="TextBox 12"/>
          <p:cNvSpPr txBox="1"/>
          <p:nvPr/>
        </p:nvSpPr>
        <p:spPr>
          <a:xfrm>
            <a:off x="8128000" y="4919990"/>
            <a:ext cx="1016000" cy="261610"/>
          </a:xfrm>
          <a:prstGeom prst="rect">
            <a:avLst/>
          </a:prstGeom>
          <a:noFill/>
        </p:spPr>
        <p:txBody>
          <a:bodyPr wrap="square" rtlCol="0">
            <a:spAutoFit/>
          </a:bodyPr>
          <a:lstStyle/>
          <a:p>
            <a:r>
              <a:rPr lang="en-US" sz="1100" dirty="0" smtClean="0"/>
              <a:t>0.78</a:t>
            </a:r>
            <a:endParaRPr lang="en-US" sz="1100" dirty="0"/>
          </a:p>
        </p:txBody>
      </p:sp>
      <p:sp>
        <p:nvSpPr>
          <p:cNvPr id="14" name="TextBox 13"/>
          <p:cNvSpPr txBox="1"/>
          <p:nvPr/>
        </p:nvSpPr>
        <p:spPr>
          <a:xfrm>
            <a:off x="10871200" y="5105400"/>
            <a:ext cx="1016000" cy="261610"/>
          </a:xfrm>
          <a:prstGeom prst="rect">
            <a:avLst/>
          </a:prstGeom>
          <a:noFill/>
        </p:spPr>
        <p:txBody>
          <a:bodyPr wrap="square" rtlCol="0">
            <a:spAutoFit/>
          </a:bodyPr>
          <a:lstStyle/>
          <a:p>
            <a:r>
              <a:rPr lang="en-US" sz="1100" dirty="0" smtClean="0"/>
              <a:t>0.23</a:t>
            </a:r>
            <a:endParaRPr lang="en-US" sz="1100" dirty="0"/>
          </a:p>
        </p:txBody>
      </p:sp>
      <p:sp>
        <p:nvSpPr>
          <p:cNvPr id="15" name="TextBox 14"/>
          <p:cNvSpPr txBox="1"/>
          <p:nvPr/>
        </p:nvSpPr>
        <p:spPr>
          <a:xfrm>
            <a:off x="5080000" y="3657600"/>
            <a:ext cx="1016000" cy="261610"/>
          </a:xfrm>
          <a:prstGeom prst="rect">
            <a:avLst/>
          </a:prstGeom>
          <a:noFill/>
        </p:spPr>
        <p:txBody>
          <a:bodyPr wrap="square" rtlCol="0">
            <a:spAutoFit/>
          </a:bodyPr>
          <a:lstStyle/>
          <a:p>
            <a:r>
              <a:rPr lang="en-US" sz="1100" dirty="0" smtClean="0"/>
              <a:t>3.2</a:t>
            </a:r>
            <a:endParaRPr lang="en-US" sz="1100" dirty="0"/>
          </a:p>
        </p:txBody>
      </p:sp>
      <p:sp>
        <p:nvSpPr>
          <p:cNvPr id="16" name="TextBox 15"/>
          <p:cNvSpPr txBox="1"/>
          <p:nvPr/>
        </p:nvSpPr>
        <p:spPr>
          <a:xfrm>
            <a:off x="6908800" y="2971800"/>
            <a:ext cx="1016000" cy="261610"/>
          </a:xfrm>
          <a:prstGeom prst="rect">
            <a:avLst/>
          </a:prstGeom>
          <a:noFill/>
        </p:spPr>
        <p:txBody>
          <a:bodyPr wrap="square" rtlCol="0">
            <a:spAutoFit/>
          </a:bodyPr>
          <a:lstStyle/>
          <a:p>
            <a:r>
              <a:rPr lang="en-US" sz="1100" dirty="0" smtClean="0"/>
              <a:t>4.7</a:t>
            </a:r>
            <a:endParaRPr lang="en-US" sz="1100" dirty="0"/>
          </a:p>
        </p:txBody>
      </p:sp>
      <p:sp>
        <p:nvSpPr>
          <p:cNvPr id="17" name="TextBox 16"/>
          <p:cNvSpPr txBox="1"/>
          <p:nvPr/>
        </p:nvSpPr>
        <p:spPr>
          <a:xfrm>
            <a:off x="11074400" y="2819400"/>
            <a:ext cx="1016000" cy="261610"/>
          </a:xfrm>
          <a:prstGeom prst="rect">
            <a:avLst/>
          </a:prstGeom>
          <a:noFill/>
        </p:spPr>
        <p:txBody>
          <a:bodyPr wrap="square" rtlCol="0">
            <a:spAutoFit/>
          </a:bodyPr>
          <a:lstStyle/>
          <a:p>
            <a:r>
              <a:rPr lang="en-US" sz="1100" dirty="0" smtClean="0"/>
              <a:t>5.01</a:t>
            </a:r>
            <a:endParaRPr lang="en-US" sz="1100" dirty="0"/>
          </a:p>
        </p:txBody>
      </p:sp>
      <p:sp>
        <p:nvSpPr>
          <p:cNvPr id="18" name="TextBox 17"/>
          <p:cNvSpPr txBox="1"/>
          <p:nvPr/>
        </p:nvSpPr>
        <p:spPr>
          <a:xfrm>
            <a:off x="2336800" y="5105400"/>
            <a:ext cx="1016000" cy="261610"/>
          </a:xfrm>
          <a:prstGeom prst="rect">
            <a:avLst/>
          </a:prstGeom>
          <a:noFill/>
        </p:spPr>
        <p:txBody>
          <a:bodyPr wrap="square" rtlCol="0">
            <a:spAutoFit/>
          </a:bodyPr>
          <a:lstStyle/>
          <a:p>
            <a:r>
              <a:rPr lang="en-US" sz="1100" dirty="0" smtClean="0"/>
              <a:t>0.1</a:t>
            </a:r>
            <a:endParaRPr lang="en-US" sz="1100" dirty="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8"/>
          <p:cNvGrpSpPr>
            <a:grpSpLocks/>
          </p:cNvGrpSpPr>
          <p:nvPr/>
        </p:nvGrpSpPr>
        <p:grpSpPr bwMode="auto">
          <a:xfrm>
            <a:off x="277091" y="152401"/>
            <a:ext cx="5541819" cy="1235075"/>
            <a:chOff x="-76200" y="914401"/>
            <a:chExt cx="4572000" cy="1235777"/>
          </a:xfrm>
        </p:grpSpPr>
        <p:sp>
          <p:nvSpPr>
            <p:cNvPr id="40" name="Rounded Rectangle 39"/>
            <p:cNvSpPr/>
            <p:nvPr/>
          </p:nvSpPr>
          <p:spPr>
            <a:xfrm>
              <a:off x="-76200" y="990644"/>
              <a:ext cx="3581400" cy="114365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41" name="TextBox 40"/>
            <p:cNvSpPr txBox="1"/>
            <p:nvPr/>
          </p:nvSpPr>
          <p:spPr>
            <a:xfrm>
              <a:off x="304800" y="990644"/>
              <a:ext cx="4191000" cy="30497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Teardowns</a:t>
              </a:r>
              <a:r>
                <a:rPr lang="en-US" sz="1400" dirty="0">
                  <a:solidFill>
                    <a:schemeClr val="bg1"/>
                  </a:solidFill>
                  <a:cs typeface="Arial" pitchFamily="34" charset="0"/>
                </a:rPr>
                <a:t>  increase</a:t>
              </a:r>
            </a:p>
          </p:txBody>
        </p:sp>
        <p:sp>
          <p:nvSpPr>
            <p:cNvPr id="42" name="TextBox 41"/>
            <p:cNvSpPr txBox="1">
              <a:spLocks noChangeArrowheads="1"/>
            </p:cNvSpPr>
            <p:nvPr/>
          </p:nvSpPr>
          <p:spPr bwMode="auto">
            <a:xfrm>
              <a:off x="1905000" y="914401"/>
              <a:ext cx="2057400" cy="625831"/>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500" b="1" dirty="0">
                  <a:solidFill>
                    <a:schemeClr val="bg1"/>
                  </a:solidFill>
                  <a:cs typeface="Arial" pitchFamily="34" charset="0"/>
                </a:rPr>
                <a:t>Runoff</a:t>
              </a:r>
            </a:p>
          </p:txBody>
        </p:sp>
        <p:sp>
          <p:nvSpPr>
            <p:cNvPr id="43" name="TextBox 42"/>
            <p:cNvSpPr txBox="1"/>
            <p:nvPr/>
          </p:nvSpPr>
          <p:spPr>
            <a:xfrm>
              <a:off x="1143000" y="1295618"/>
              <a:ext cx="914400" cy="304973"/>
            </a:xfrm>
            <a:prstGeom prst="rect">
              <a:avLst/>
            </a:prstGeom>
            <a:noFill/>
          </p:spPr>
          <p:txBody>
            <a:bodyPr>
              <a:spAutoFit/>
            </a:bodyPr>
            <a:lstStyle/>
            <a:p>
              <a:pPr fontAlgn="auto">
                <a:spcBef>
                  <a:spcPts val="0"/>
                </a:spcBef>
                <a:spcAft>
                  <a:spcPts val="0"/>
                </a:spcAft>
                <a:defRPr/>
              </a:pPr>
              <a:r>
                <a:rPr lang="en-US" sz="1400" dirty="0">
                  <a:solidFill>
                    <a:schemeClr val="bg1"/>
                  </a:solidFill>
                  <a:cs typeface="Arial" pitchFamily="34" charset="0"/>
                </a:rPr>
                <a:t>&amp; </a:t>
              </a:r>
              <a:r>
                <a:rPr lang="en-US" sz="1250" dirty="0">
                  <a:solidFill>
                    <a:schemeClr val="bg1"/>
                  </a:solidFill>
                  <a:cs typeface="Arial" pitchFamily="34" charset="0"/>
                </a:rPr>
                <a:t>reduce</a:t>
              </a:r>
            </a:p>
          </p:txBody>
        </p:sp>
        <p:sp>
          <p:nvSpPr>
            <p:cNvPr id="44" name="TextBox 43"/>
            <p:cNvSpPr txBox="1">
              <a:spLocks noChangeArrowheads="1"/>
            </p:cNvSpPr>
            <p:nvPr/>
          </p:nvSpPr>
          <p:spPr bwMode="auto">
            <a:xfrm>
              <a:off x="381000" y="1524347"/>
              <a:ext cx="3429000" cy="625831"/>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500" b="1" dirty="0">
                  <a:solidFill>
                    <a:schemeClr val="bg1"/>
                  </a:solidFill>
                  <a:cs typeface="Arial" pitchFamily="34" charset="0"/>
                </a:rPr>
                <a:t>Permeability</a:t>
              </a:r>
            </a:p>
          </p:txBody>
        </p:sp>
      </p:grpSp>
      <p:grpSp>
        <p:nvGrpSpPr>
          <p:cNvPr id="3" name="Group 38"/>
          <p:cNvGrpSpPr>
            <a:grpSpLocks/>
          </p:cNvGrpSpPr>
          <p:nvPr/>
        </p:nvGrpSpPr>
        <p:grpSpPr bwMode="auto">
          <a:xfrm>
            <a:off x="277091" y="1905000"/>
            <a:ext cx="3786909" cy="1143000"/>
            <a:chOff x="-76200" y="990601"/>
            <a:chExt cx="3124200" cy="1143000"/>
          </a:xfrm>
        </p:grpSpPr>
        <p:sp>
          <p:nvSpPr>
            <p:cNvPr id="46" name="Rounded Rectangle 45"/>
            <p:cNvSpPr/>
            <p:nvPr/>
          </p:nvSpPr>
          <p:spPr>
            <a:xfrm>
              <a:off x="-76200" y="990601"/>
              <a:ext cx="31242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47" name="TextBox 46"/>
            <p:cNvSpPr txBox="1"/>
            <p:nvPr/>
          </p:nvSpPr>
          <p:spPr>
            <a:xfrm>
              <a:off x="381000" y="990601"/>
              <a:ext cx="13716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1998 Home:</a:t>
              </a:r>
            </a:p>
          </p:txBody>
        </p:sp>
        <p:sp>
          <p:nvSpPr>
            <p:cNvPr id="48" name="TextBox 47"/>
            <p:cNvSpPr txBox="1">
              <a:spLocks noChangeArrowheads="1"/>
            </p:cNvSpPr>
            <p:nvPr/>
          </p:nvSpPr>
          <p:spPr bwMode="auto">
            <a:xfrm>
              <a:off x="685800" y="1219201"/>
              <a:ext cx="2286000" cy="625475"/>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500" b="1" dirty="0">
                  <a:solidFill>
                    <a:schemeClr val="bg1"/>
                  </a:solidFill>
                  <a:cs typeface="Arial" pitchFamily="34" charset="0"/>
                </a:rPr>
                <a:t>3,560 </a:t>
              </a:r>
              <a:r>
                <a:rPr lang="en-US" sz="3500" b="1" dirty="0" err="1">
                  <a:solidFill>
                    <a:schemeClr val="bg1"/>
                  </a:solidFill>
                  <a:cs typeface="Arial" pitchFamily="34" charset="0"/>
                </a:rPr>
                <a:t>sqft</a:t>
              </a:r>
              <a:endParaRPr lang="en-US" sz="3500" b="1" dirty="0">
                <a:solidFill>
                  <a:schemeClr val="bg1"/>
                </a:solidFill>
                <a:cs typeface="Arial" pitchFamily="34" charset="0"/>
              </a:endParaRPr>
            </a:p>
          </p:txBody>
        </p:sp>
        <p:sp>
          <p:nvSpPr>
            <p:cNvPr id="49" name="TextBox 48"/>
            <p:cNvSpPr txBox="1"/>
            <p:nvPr/>
          </p:nvSpPr>
          <p:spPr>
            <a:xfrm>
              <a:off x="1447800" y="1752601"/>
              <a:ext cx="16002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Impervious Area</a:t>
              </a:r>
            </a:p>
          </p:txBody>
        </p:sp>
      </p:grpSp>
      <p:grpSp>
        <p:nvGrpSpPr>
          <p:cNvPr id="4" name="Group 38"/>
          <p:cNvGrpSpPr>
            <a:grpSpLocks/>
          </p:cNvGrpSpPr>
          <p:nvPr/>
        </p:nvGrpSpPr>
        <p:grpSpPr bwMode="auto">
          <a:xfrm>
            <a:off x="369455" y="3657600"/>
            <a:ext cx="3786909" cy="1143000"/>
            <a:chOff x="-76200" y="990601"/>
            <a:chExt cx="3124200" cy="1143000"/>
          </a:xfrm>
        </p:grpSpPr>
        <p:sp>
          <p:nvSpPr>
            <p:cNvPr id="27" name="Rounded Rectangle 26"/>
            <p:cNvSpPr/>
            <p:nvPr/>
          </p:nvSpPr>
          <p:spPr>
            <a:xfrm>
              <a:off x="-76200" y="990601"/>
              <a:ext cx="31242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28" name="TextBox 27"/>
            <p:cNvSpPr txBox="1"/>
            <p:nvPr/>
          </p:nvSpPr>
          <p:spPr>
            <a:xfrm>
              <a:off x="381000" y="990601"/>
              <a:ext cx="13716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2008 Home:</a:t>
              </a:r>
            </a:p>
          </p:txBody>
        </p:sp>
        <p:sp>
          <p:nvSpPr>
            <p:cNvPr id="29" name="TextBox 28"/>
            <p:cNvSpPr txBox="1">
              <a:spLocks noChangeArrowheads="1"/>
            </p:cNvSpPr>
            <p:nvPr/>
          </p:nvSpPr>
          <p:spPr bwMode="auto">
            <a:xfrm>
              <a:off x="685800" y="1143001"/>
              <a:ext cx="2286000" cy="579438"/>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200" b="1" dirty="0">
                  <a:solidFill>
                    <a:schemeClr val="bg1"/>
                  </a:solidFill>
                  <a:cs typeface="Arial" pitchFamily="34" charset="0"/>
                </a:rPr>
                <a:t>5,650 </a:t>
              </a:r>
              <a:r>
                <a:rPr lang="en-US" sz="3200" b="1" dirty="0" err="1">
                  <a:solidFill>
                    <a:schemeClr val="bg1"/>
                  </a:solidFill>
                  <a:cs typeface="Arial" pitchFamily="34" charset="0"/>
                </a:rPr>
                <a:t>sqft</a:t>
              </a:r>
              <a:endParaRPr lang="en-US" sz="3200" b="1" dirty="0">
                <a:solidFill>
                  <a:schemeClr val="bg1"/>
                </a:solidFill>
                <a:cs typeface="Arial" pitchFamily="34" charset="0"/>
              </a:endParaRPr>
            </a:p>
          </p:txBody>
        </p:sp>
        <p:sp>
          <p:nvSpPr>
            <p:cNvPr id="30" name="TextBox 29"/>
            <p:cNvSpPr txBox="1"/>
            <p:nvPr/>
          </p:nvSpPr>
          <p:spPr>
            <a:xfrm>
              <a:off x="1447800" y="1752601"/>
              <a:ext cx="16002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Impervious Area</a:t>
              </a:r>
            </a:p>
          </p:txBody>
        </p:sp>
      </p:grpSp>
      <p:sp>
        <p:nvSpPr>
          <p:cNvPr id="14" name="Rectangle 13"/>
          <p:cNvSpPr/>
          <p:nvPr/>
        </p:nvSpPr>
        <p:spPr>
          <a:xfrm>
            <a:off x="2" y="0"/>
            <a:ext cx="71196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24" name="Picture 13"/>
          <p:cNvPicPr>
            <a:picLocks noChangeAspect="1" noChangeArrowheads="1"/>
          </p:cNvPicPr>
          <p:nvPr/>
        </p:nvPicPr>
        <p:blipFill>
          <a:blip r:embed="rId3" cstate="print">
            <a:lum bright="-6000"/>
          </a:blip>
          <a:srcRect/>
          <a:stretch>
            <a:fillRect/>
          </a:stretch>
        </p:blipFill>
        <p:spPr bwMode="auto">
          <a:xfrm>
            <a:off x="5911273" y="304800"/>
            <a:ext cx="5588000" cy="289560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pic>
        <p:nvPicPr>
          <p:cNvPr id="25" name="Picture 12" descr="Picture Match with Google Earth"/>
          <p:cNvPicPr>
            <a:picLocks noChangeAspect="1" noChangeArrowheads="1"/>
          </p:cNvPicPr>
          <p:nvPr/>
        </p:nvPicPr>
        <p:blipFill>
          <a:blip r:embed="rId4" cstate="print"/>
          <a:srcRect/>
          <a:stretch>
            <a:fillRect/>
          </a:stretch>
        </p:blipFill>
        <p:spPr bwMode="auto">
          <a:xfrm>
            <a:off x="5911273" y="3352800"/>
            <a:ext cx="5588000" cy="289560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C:\Documents and Settings\mark\Desktop\aerial2.jpg"/>
          <p:cNvPicPr>
            <a:picLocks noChangeAspect="1" noChangeArrowheads="1"/>
          </p:cNvPicPr>
          <p:nvPr/>
        </p:nvPicPr>
        <p:blipFill>
          <a:blip r:embed="rId3" cstate="print"/>
          <a:srcRect/>
          <a:stretch>
            <a:fillRect/>
          </a:stretch>
        </p:blipFill>
        <p:spPr bwMode="auto">
          <a:xfrm>
            <a:off x="3971636" y="1676400"/>
            <a:ext cx="3894667" cy="327660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grpSp>
        <p:nvGrpSpPr>
          <p:cNvPr id="2" name="Group 45"/>
          <p:cNvGrpSpPr>
            <a:grpSpLocks/>
          </p:cNvGrpSpPr>
          <p:nvPr/>
        </p:nvGrpSpPr>
        <p:grpSpPr bwMode="auto">
          <a:xfrm>
            <a:off x="277091" y="152401"/>
            <a:ext cx="5541819" cy="1235075"/>
            <a:chOff x="-76200" y="914401"/>
            <a:chExt cx="4572000" cy="1235777"/>
          </a:xfrm>
        </p:grpSpPr>
        <p:sp>
          <p:nvSpPr>
            <p:cNvPr id="47" name="Rounded Rectangle 46"/>
            <p:cNvSpPr/>
            <p:nvPr/>
          </p:nvSpPr>
          <p:spPr>
            <a:xfrm>
              <a:off x="-76200" y="990644"/>
              <a:ext cx="3581400" cy="114365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48" name="TextBox 47"/>
            <p:cNvSpPr txBox="1"/>
            <p:nvPr/>
          </p:nvSpPr>
          <p:spPr>
            <a:xfrm>
              <a:off x="304800" y="990644"/>
              <a:ext cx="4191000" cy="30497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Teardowns</a:t>
              </a:r>
              <a:r>
                <a:rPr lang="en-US" sz="1400" dirty="0">
                  <a:solidFill>
                    <a:schemeClr val="bg1"/>
                  </a:solidFill>
                  <a:cs typeface="Arial" pitchFamily="34" charset="0"/>
                </a:rPr>
                <a:t>  increase</a:t>
              </a:r>
            </a:p>
          </p:txBody>
        </p:sp>
        <p:sp>
          <p:nvSpPr>
            <p:cNvPr id="49" name="TextBox 48"/>
            <p:cNvSpPr txBox="1">
              <a:spLocks noChangeArrowheads="1"/>
            </p:cNvSpPr>
            <p:nvPr/>
          </p:nvSpPr>
          <p:spPr bwMode="auto">
            <a:xfrm>
              <a:off x="1905000" y="914401"/>
              <a:ext cx="2057400" cy="625831"/>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500" b="1" dirty="0">
                  <a:solidFill>
                    <a:schemeClr val="bg1"/>
                  </a:solidFill>
                  <a:cs typeface="Arial" pitchFamily="34" charset="0"/>
                </a:rPr>
                <a:t>Runoff</a:t>
              </a:r>
            </a:p>
          </p:txBody>
        </p:sp>
        <p:sp>
          <p:nvSpPr>
            <p:cNvPr id="50" name="TextBox 49"/>
            <p:cNvSpPr txBox="1"/>
            <p:nvPr/>
          </p:nvSpPr>
          <p:spPr>
            <a:xfrm>
              <a:off x="1143000" y="1295618"/>
              <a:ext cx="914400" cy="304973"/>
            </a:xfrm>
            <a:prstGeom prst="rect">
              <a:avLst/>
            </a:prstGeom>
            <a:noFill/>
          </p:spPr>
          <p:txBody>
            <a:bodyPr>
              <a:spAutoFit/>
            </a:bodyPr>
            <a:lstStyle/>
            <a:p>
              <a:pPr fontAlgn="auto">
                <a:spcBef>
                  <a:spcPts val="0"/>
                </a:spcBef>
                <a:spcAft>
                  <a:spcPts val="0"/>
                </a:spcAft>
                <a:defRPr/>
              </a:pPr>
              <a:r>
                <a:rPr lang="en-US" sz="1400" dirty="0">
                  <a:solidFill>
                    <a:schemeClr val="bg1"/>
                  </a:solidFill>
                  <a:cs typeface="Arial" pitchFamily="34" charset="0"/>
                </a:rPr>
                <a:t>&amp; </a:t>
              </a:r>
              <a:r>
                <a:rPr lang="en-US" sz="1250" dirty="0">
                  <a:solidFill>
                    <a:schemeClr val="bg1"/>
                  </a:solidFill>
                  <a:cs typeface="Arial" pitchFamily="34" charset="0"/>
                </a:rPr>
                <a:t>reduce</a:t>
              </a:r>
            </a:p>
          </p:txBody>
        </p:sp>
        <p:sp>
          <p:nvSpPr>
            <p:cNvPr id="56" name="TextBox 55"/>
            <p:cNvSpPr txBox="1">
              <a:spLocks noChangeArrowheads="1"/>
            </p:cNvSpPr>
            <p:nvPr/>
          </p:nvSpPr>
          <p:spPr bwMode="auto">
            <a:xfrm>
              <a:off x="381000" y="1524347"/>
              <a:ext cx="3429000" cy="625831"/>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500" b="1" dirty="0">
                  <a:solidFill>
                    <a:schemeClr val="bg1"/>
                  </a:solidFill>
                  <a:cs typeface="Arial" pitchFamily="34" charset="0"/>
                </a:rPr>
                <a:t>Permeability</a:t>
              </a:r>
            </a:p>
          </p:txBody>
        </p:sp>
      </p:grpSp>
      <p:grpSp>
        <p:nvGrpSpPr>
          <p:cNvPr id="3" name="Group 38"/>
          <p:cNvGrpSpPr>
            <a:grpSpLocks/>
          </p:cNvGrpSpPr>
          <p:nvPr/>
        </p:nvGrpSpPr>
        <p:grpSpPr bwMode="auto">
          <a:xfrm>
            <a:off x="277091" y="1905000"/>
            <a:ext cx="3786909" cy="1143000"/>
            <a:chOff x="-76200" y="990601"/>
            <a:chExt cx="3124200" cy="1143000"/>
          </a:xfrm>
        </p:grpSpPr>
        <p:sp>
          <p:nvSpPr>
            <p:cNvPr id="58" name="Rounded Rectangle 57"/>
            <p:cNvSpPr/>
            <p:nvPr/>
          </p:nvSpPr>
          <p:spPr>
            <a:xfrm>
              <a:off x="-76200" y="990601"/>
              <a:ext cx="31242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9" name="TextBox 58"/>
            <p:cNvSpPr txBox="1"/>
            <p:nvPr/>
          </p:nvSpPr>
          <p:spPr>
            <a:xfrm>
              <a:off x="381000" y="990601"/>
              <a:ext cx="13716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1998 Home:</a:t>
              </a:r>
            </a:p>
          </p:txBody>
        </p:sp>
        <p:sp>
          <p:nvSpPr>
            <p:cNvPr id="60" name="TextBox 59"/>
            <p:cNvSpPr txBox="1">
              <a:spLocks noChangeArrowheads="1"/>
            </p:cNvSpPr>
            <p:nvPr/>
          </p:nvSpPr>
          <p:spPr bwMode="auto">
            <a:xfrm>
              <a:off x="685800" y="1219201"/>
              <a:ext cx="2286000" cy="625475"/>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500" b="1" dirty="0">
                  <a:solidFill>
                    <a:schemeClr val="bg1"/>
                  </a:solidFill>
                  <a:cs typeface="Arial" pitchFamily="34" charset="0"/>
                </a:rPr>
                <a:t>3,560 </a:t>
              </a:r>
              <a:r>
                <a:rPr lang="en-US" sz="3500" b="1" dirty="0" err="1">
                  <a:solidFill>
                    <a:schemeClr val="bg1"/>
                  </a:solidFill>
                  <a:cs typeface="Arial" pitchFamily="34" charset="0"/>
                </a:rPr>
                <a:t>sqft</a:t>
              </a:r>
              <a:endParaRPr lang="en-US" sz="3500" b="1" dirty="0">
                <a:solidFill>
                  <a:schemeClr val="bg1"/>
                </a:solidFill>
                <a:cs typeface="Arial" pitchFamily="34" charset="0"/>
              </a:endParaRPr>
            </a:p>
          </p:txBody>
        </p:sp>
        <p:sp>
          <p:nvSpPr>
            <p:cNvPr id="61" name="TextBox 60"/>
            <p:cNvSpPr txBox="1"/>
            <p:nvPr/>
          </p:nvSpPr>
          <p:spPr>
            <a:xfrm>
              <a:off x="1447800" y="1752601"/>
              <a:ext cx="16002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Impervious Area</a:t>
              </a:r>
            </a:p>
          </p:txBody>
        </p:sp>
      </p:grpSp>
      <p:grpSp>
        <p:nvGrpSpPr>
          <p:cNvPr id="4" name="Group 38"/>
          <p:cNvGrpSpPr>
            <a:grpSpLocks/>
          </p:cNvGrpSpPr>
          <p:nvPr/>
        </p:nvGrpSpPr>
        <p:grpSpPr bwMode="auto">
          <a:xfrm>
            <a:off x="369455" y="3657600"/>
            <a:ext cx="3786909" cy="1143000"/>
            <a:chOff x="-76200" y="990601"/>
            <a:chExt cx="3124200" cy="1143000"/>
          </a:xfrm>
        </p:grpSpPr>
        <p:sp>
          <p:nvSpPr>
            <p:cNvPr id="63" name="Rounded Rectangle 62"/>
            <p:cNvSpPr/>
            <p:nvPr/>
          </p:nvSpPr>
          <p:spPr>
            <a:xfrm>
              <a:off x="-76200" y="990601"/>
              <a:ext cx="31242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4" name="TextBox 63"/>
            <p:cNvSpPr txBox="1"/>
            <p:nvPr/>
          </p:nvSpPr>
          <p:spPr>
            <a:xfrm>
              <a:off x="381000" y="990601"/>
              <a:ext cx="13716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2008 Home:</a:t>
              </a:r>
            </a:p>
          </p:txBody>
        </p:sp>
        <p:sp>
          <p:nvSpPr>
            <p:cNvPr id="65" name="TextBox 64"/>
            <p:cNvSpPr txBox="1">
              <a:spLocks noChangeArrowheads="1"/>
            </p:cNvSpPr>
            <p:nvPr/>
          </p:nvSpPr>
          <p:spPr bwMode="auto">
            <a:xfrm>
              <a:off x="685800" y="1143001"/>
              <a:ext cx="2286000" cy="579438"/>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200" b="1" dirty="0">
                  <a:solidFill>
                    <a:schemeClr val="bg1"/>
                  </a:solidFill>
                  <a:cs typeface="Arial" pitchFamily="34" charset="0"/>
                </a:rPr>
                <a:t>5,650 </a:t>
              </a:r>
              <a:r>
                <a:rPr lang="en-US" sz="3200" b="1" dirty="0" err="1">
                  <a:solidFill>
                    <a:schemeClr val="bg1"/>
                  </a:solidFill>
                  <a:cs typeface="Arial" pitchFamily="34" charset="0"/>
                </a:rPr>
                <a:t>sqft</a:t>
              </a:r>
              <a:endParaRPr lang="en-US" sz="3200" b="1" dirty="0">
                <a:solidFill>
                  <a:schemeClr val="bg1"/>
                </a:solidFill>
                <a:cs typeface="Arial" pitchFamily="34" charset="0"/>
              </a:endParaRPr>
            </a:p>
          </p:txBody>
        </p:sp>
        <p:sp>
          <p:nvSpPr>
            <p:cNvPr id="66" name="TextBox 65"/>
            <p:cNvSpPr txBox="1"/>
            <p:nvPr/>
          </p:nvSpPr>
          <p:spPr>
            <a:xfrm>
              <a:off x="1447800" y="1752601"/>
              <a:ext cx="16002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Impervious Area</a:t>
              </a:r>
            </a:p>
          </p:txBody>
        </p:sp>
      </p:grpSp>
      <p:pic>
        <p:nvPicPr>
          <p:cNvPr id="2050" name="Picture 2" descr="C:\Documents and Settings\mark\Desktop\1.jpg"/>
          <p:cNvPicPr>
            <a:picLocks noChangeAspect="1" noChangeArrowheads="1"/>
          </p:cNvPicPr>
          <p:nvPr/>
        </p:nvPicPr>
        <p:blipFill>
          <a:blip r:embed="rId4" cstate="print"/>
          <a:srcRect/>
          <a:stretch>
            <a:fillRect/>
          </a:stretch>
        </p:blipFill>
        <p:spPr bwMode="auto">
          <a:xfrm>
            <a:off x="8128000" y="1676401"/>
            <a:ext cx="3890819" cy="3273425"/>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sp>
        <p:nvSpPr>
          <p:cNvPr id="33801" name="TextBox 17"/>
          <p:cNvSpPr txBox="1">
            <a:spLocks noChangeArrowheads="1"/>
          </p:cNvSpPr>
          <p:nvPr/>
        </p:nvSpPr>
        <p:spPr bwMode="auto">
          <a:xfrm>
            <a:off x="5541819" y="3352800"/>
            <a:ext cx="1460500" cy="290513"/>
          </a:xfrm>
          <a:prstGeom prst="rect">
            <a:avLst/>
          </a:prstGeom>
          <a:noFill/>
          <a:ln w="9525">
            <a:noFill/>
            <a:miter lim="800000"/>
            <a:headEnd/>
            <a:tailEnd/>
          </a:ln>
        </p:spPr>
        <p:txBody>
          <a:bodyPr>
            <a:spAutoFit/>
          </a:bodyPr>
          <a:lstStyle/>
          <a:p>
            <a:pPr algn="ctr"/>
            <a:r>
              <a:rPr lang="en-US" sz="1300">
                <a:solidFill>
                  <a:schemeClr val="bg1"/>
                </a:solidFill>
                <a:cs typeface="Arial" pitchFamily="34" charset="0"/>
              </a:rPr>
              <a:t>2,000 SQFT</a:t>
            </a:r>
          </a:p>
        </p:txBody>
      </p:sp>
      <p:sp>
        <p:nvSpPr>
          <p:cNvPr id="29706" name="TextBox 18"/>
          <p:cNvSpPr txBox="1">
            <a:spLocks noChangeArrowheads="1"/>
          </p:cNvSpPr>
          <p:nvPr/>
        </p:nvSpPr>
        <p:spPr bwMode="auto">
          <a:xfrm>
            <a:off x="4433457" y="2133602"/>
            <a:ext cx="1460500" cy="290513"/>
          </a:xfrm>
          <a:prstGeom prst="rect">
            <a:avLst/>
          </a:prstGeom>
          <a:noFill/>
          <a:ln w="9525">
            <a:noFill/>
            <a:miter lim="800000"/>
            <a:headEnd/>
            <a:tailEnd/>
          </a:ln>
        </p:spPr>
        <p:txBody>
          <a:bodyPr>
            <a:spAutoFit/>
          </a:bodyPr>
          <a:lstStyle/>
          <a:p>
            <a:pPr algn="ctr">
              <a:defRPr/>
            </a:pPr>
            <a:r>
              <a:rPr lang="en-US" sz="1300" dirty="0">
                <a:solidFill>
                  <a:schemeClr val="tx1">
                    <a:lumMod val="95000"/>
                    <a:lumOff val="5000"/>
                  </a:schemeClr>
                </a:solidFill>
                <a:latin typeface="Arial" charset="0"/>
                <a:cs typeface="Arial" charset="0"/>
              </a:rPr>
              <a:t>1,560 SQFT</a:t>
            </a:r>
          </a:p>
        </p:txBody>
      </p:sp>
      <p:sp>
        <p:nvSpPr>
          <p:cNvPr id="14" name="Rectangle 13"/>
          <p:cNvSpPr/>
          <p:nvPr/>
        </p:nvSpPr>
        <p:spPr>
          <a:xfrm>
            <a:off x="2" y="0"/>
            <a:ext cx="71196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805" name="TextBox 31"/>
          <p:cNvSpPr txBox="1">
            <a:spLocks noChangeArrowheads="1"/>
          </p:cNvSpPr>
          <p:nvPr/>
        </p:nvSpPr>
        <p:spPr bwMode="auto">
          <a:xfrm>
            <a:off x="9698182" y="3200402"/>
            <a:ext cx="1795319" cy="290513"/>
          </a:xfrm>
          <a:prstGeom prst="rect">
            <a:avLst/>
          </a:prstGeom>
          <a:noFill/>
          <a:ln w="9525">
            <a:noFill/>
            <a:miter lim="800000"/>
            <a:headEnd/>
            <a:tailEnd/>
          </a:ln>
        </p:spPr>
        <p:txBody>
          <a:bodyPr>
            <a:spAutoFit/>
          </a:bodyPr>
          <a:lstStyle/>
          <a:p>
            <a:pPr algn="ctr"/>
            <a:r>
              <a:rPr lang="en-US" sz="1300">
                <a:solidFill>
                  <a:schemeClr val="bg1"/>
                </a:solidFill>
                <a:cs typeface="Arial" pitchFamily="34" charset="0"/>
              </a:rPr>
              <a:t>3,650 SQFT</a:t>
            </a:r>
          </a:p>
        </p:txBody>
      </p:sp>
      <p:sp>
        <p:nvSpPr>
          <p:cNvPr id="29710" name="TextBox 32"/>
          <p:cNvSpPr txBox="1">
            <a:spLocks noChangeArrowheads="1"/>
          </p:cNvSpPr>
          <p:nvPr/>
        </p:nvSpPr>
        <p:spPr bwMode="auto">
          <a:xfrm>
            <a:off x="8405091" y="3429002"/>
            <a:ext cx="1477819" cy="290513"/>
          </a:xfrm>
          <a:prstGeom prst="rect">
            <a:avLst/>
          </a:prstGeom>
          <a:noFill/>
          <a:ln w="9525">
            <a:noFill/>
            <a:miter lim="800000"/>
            <a:headEnd/>
            <a:tailEnd/>
          </a:ln>
        </p:spPr>
        <p:txBody>
          <a:bodyPr>
            <a:spAutoFit/>
          </a:bodyPr>
          <a:lstStyle/>
          <a:p>
            <a:pPr algn="ctr">
              <a:defRPr/>
            </a:pPr>
            <a:r>
              <a:rPr lang="en-US" sz="1300">
                <a:solidFill>
                  <a:schemeClr val="tx1">
                    <a:lumMod val="95000"/>
                    <a:lumOff val="5000"/>
                  </a:schemeClr>
                </a:solidFill>
                <a:latin typeface="Arial" charset="0"/>
                <a:cs typeface="Arial" charset="0"/>
              </a:rPr>
              <a:t>2,000 SQFT</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p:cNvGrpSpPr>
          <p:nvPr/>
        </p:nvGrpSpPr>
        <p:grpSpPr bwMode="auto">
          <a:xfrm>
            <a:off x="277091" y="152401"/>
            <a:ext cx="5541819" cy="1235075"/>
            <a:chOff x="-76200" y="914401"/>
            <a:chExt cx="4572000" cy="1235777"/>
          </a:xfrm>
        </p:grpSpPr>
        <p:sp>
          <p:nvSpPr>
            <p:cNvPr id="43" name="Rounded Rectangle 42"/>
            <p:cNvSpPr/>
            <p:nvPr/>
          </p:nvSpPr>
          <p:spPr>
            <a:xfrm>
              <a:off x="-76200" y="990644"/>
              <a:ext cx="3581400" cy="114365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44" name="TextBox 43"/>
            <p:cNvSpPr txBox="1"/>
            <p:nvPr/>
          </p:nvSpPr>
          <p:spPr>
            <a:xfrm>
              <a:off x="304800" y="990644"/>
              <a:ext cx="4191000" cy="30497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Teardowns</a:t>
              </a:r>
              <a:r>
                <a:rPr lang="en-US" sz="1400" dirty="0">
                  <a:solidFill>
                    <a:schemeClr val="bg1"/>
                  </a:solidFill>
                  <a:cs typeface="Arial" pitchFamily="34" charset="0"/>
                </a:rPr>
                <a:t>  increase</a:t>
              </a:r>
            </a:p>
          </p:txBody>
        </p:sp>
        <p:sp>
          <p:nvSpPr>
            <p:cNvPr id="45" name="TextBox 44"/>
            <p:cNvSpPr txBox="1">
              <a:spLocks noChangeArrowheads="1"/>
            </p:cNvSpPr>
            <p:nvPr/>
          </p:nvSpPr>
          <p:spPr bwMode="auto">
            <a:xfrm>
              <a:off x="1905000" y="914401"/>
              <a:ext cx="2057400" cy="625831"/>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500" b="1" dirty="0">
                  <a:solidFill>
                    <a:schemeClr val="bg1"/>
                  </a:solidFill>
                  <a:cs typeface="Arial" pitchFamily="34" charset="0"/>
                </a:rPr>
                <a:t>Runoff</a:t>
              </a:r>
            </a:p>
          </p:txBody>
        </p:sp>
        <p:sp>
          <p:nvSpPr>
            <p:cNvPr id="46" name="TextBox 45"/>
            <p:cNvSpPr txBox="1"/>
            <p:nvPr/>
          </p:nvSpPr>
          <p:spPr>
            <a:xfrm>
              <a:off x="1143000" y="1295618"/>
              <a:ext cx="914400" cy="304973"/>
            </a:xfrm>
            <a:prstGeom prst="rect">
              <a:avLst/>
            </a:prstGeom>
            <a:noFill/>
          </p:spPr>
          <p:txBody>
            <a:bodyPr>
              <a:spAutoFit/>
            </a:bodyPr>
            <a:lstStyle/>
            <a:p>
              <a:pPr fontAlgn="auto">
                <a:spcBef>
                  <a:spcPts val="0"/>
                </a:spcBef>
                <a:spcAft>
                  <a:spcPts val="0"/>
                </a:spcAft>
                <a:defRPr/>
              </a:pPr>
              <a:r>
                <a:rPr lang="en-US" sz="1400" dirty="0">
                  <a:solidFill>
                    <a:schemeClr val="bg1"/>
                  </a:solidFill>
                  <a:cs typeface="Arial" pitchFamily="34" charset="0"/>
                </a:rPr>
                <a:t>&amp; </a:t>
              </a:r>
              <a:r>
                <a:rPr lang="en-US" sz="1250" dirty="0">
                  <a:solidFill>
                    <a:schemeClr val="bg1"/>
                  </a:solidFill>
                  <a:cs typeface="Arial" pitchFamily="34" charset="0"/>
                </a:rPr>
                <a:t>reduce</a:t>
              </a:r>
            </a:p>
          </p:txBody>
        </p:sp>
        <p:sp>
          <p:nvSpPr>
            <p:cNvPr id="47" name="TextBox 46"/>
            <p:cNvSpPr txBox="1">
              <a:spLocks noChangeArrowheads="1"/>
            </p:cNvSpPr>
            <p:nvPr/>
          </p:nvSpPr>
          <p:spPr bwMode="auto">
            <a:xfrm>
              <a:off x="381000" y="1524347"/>
              <a:ext cx="3429000" cy="625831"/>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500" b="1" dirty="0">
                  <a:solidFill>
                    <a:schemeClr val="bg1"/>
                  </a:solidFill>
                  <a:cs typeface="Arial" pitchFamily="34" charset="0"/>
                </a:rPr>
                <a:t>Permeability</a:t>
              </a:r>
            </a:p>
          </p:txBody>
        </p:sp>
      </p:grpSp>
      <p:grpSp>
        <p:nvGrpSpPr>
          <p:cNvPr id="3" name="Group 38"/>
          <p:cNvGrpSpPr>
            <a:grpSpLocks/>
          </p:cNvGrpSpPr>
          <p:nvPr/>
        </p:nvGrpSpPr>
        <p:grpSpPr bwMode="auto">
          <a:xfrm>
            <a:off x="277091" y="1905000"/>
            <a:ext cx="3786909" cy="1143000"/>
            <a:chOff x="-76200" y="990601"/>
            <a:chExt cx="3124200" cy="1143000"/>
          </a:xfrm>
        </p:grpSpPr>
        <p:sp>
          <p:nvSpPr>
            <p:cNvPr id="49" name="Rounded Rectangle 48"/>
            <p:cNvSpPr/>
            <p:nvPr/>
          </p:nvSpPr>
          <p:spPr>
            <a:xfrm>
              <a:off x="-76200" y="990601"/>
              <a:ext cx="31242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50" name="TextBox 49"/>
            <p:cNvSpPr txBox="1"/>
            <p:nvPr/>
          </p:nvSpPr>
          <p:spPr>
            <a:xfrm>
              <a:off x="381000" y="990601"/>
              <a:ext cx="13716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1998 Home:</a:t>
              </a:r>
            </a:p>
          </p:txBody>
        </p:sp>
        <p:sp>
          <p:nvSpPr>
            <p:cNvPr id="56" name="TextBox 55"/>
            <p:cNvSpPr txBox="1">
              <a:spLocks noChangeArrowheads="1"/>
            </p:cNvSpPr>
            <p:nvPr/>
          </p:nvSpPr>
          <p:spPr bwMode="auto">
            <a:xfrm>
              <a:off x="685800" y="1219201"/>
              <a:ext cx="2286000" cy="625475"/>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500" b="1" dirty="0">
                  <a:solidFill>
                    <a:schemeClr val="bg1"/>
                  </a:solidFill>
                  <a:cs typeface="Arial" pitchFamily="34" charset="0"/>
                </a:rPr>
                <a:t>3,560 </a:t>
              </a:r>
              <a:r>
                <a:rPr lang="en-US" sz="3500" b="1" dirty="0" err="1">
                  <a:solidFill>
                    <a:schemeClr val="bg1"/>
                  </a:solidFill>
                  <a:cs typeface="Arial" pitchFamily="34" charset="0"/>
                </a:rPr>
                <a:t>sqft</a:t>
              </a:r>
              <a:endParaRPr lang="en-US" sz="3500" b="1" dirty="0">
                <a:solidFill>
                  <a:schemeClr val="bg1"/>
                </a:solidFill>
                <a:cs typeface="Arial" pitchFamily="34" charset="0"/>
              </a:endParaRPr>
            </a:p>
          </p:txBody>
        </p:sp>
        <p:sp>
          <p:nvSpPr>
            <p:cNvPr id="57" name="TextBox 56"/>
            <p:cNvSpPr txBox="1"/>
            <p:nvPr/>
          </p:nvSpPr>
          <p:spPr>
            <a:xfrm>
              <a:off x="1447800" y="1752601"/>
              <a:ext cx="16002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Impervious Area</a:t>
              </a:r>
            </a:p>
          </p:txBody>
        </p:sp>
      </p:grpSp>
      <p:grpSp>
        <p:nvGrpSpPr>
          <p:cNvPr id="4" name="Group 38"/>
          <p:cNvGrpSpPr>
            <a:grpSpLocks/>
          </p:cNvGrpSpPr>
          <p:nvPr/>
        </p:nvGrpSpPr>
        <p:grpSpPr bwMode="auto">
          <a:xfrm>
            <a:off x="369455" y="3657600"/>
            <a:ext cx="3786909" cy="1143000"/>
            <a:chOff x="-76200" y="990601"/>
            <a:chExt cx="3124200" cy="1143000"/>
          </a:xfrm>
        </p:grpSpPr>
        <p:sp>
          <p:nvSpPr>
            <p:cNvPr id="59" name="Rounded Rectangle 58"/>
            <p:cNvSpPr/>
            <p:nvPr/>
          </p:nvSpPr>
          <p:spPr>
            <a:xfrm>
              <a:off x="-76200" y="990601"/>
              <a:ext cx="3124200" cy="11430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60" name="TextBox 59"/>
            <p:cNvSpPr txBox="1"/>
            <p:nvPr/>
          </p:nvSpPr>
          <p:spPr>
            <a:xfrm>
              <a:off x="381000" y="990601"/>
              <a:ext cx="13716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2008 Home:</a:t>
              </a:r>
            </a:p>
          </p:txBody>
        </p:sp>
        <p:sp>
          <p:nvSpPr>
            <p:cNvPr id="61" name="TextBox 60"/>
            <p:cNvSpPr txBox="1">
              <a:spLocks noChangeArrowheads="1"/>
            </p:cNvSpPr>
            <p:nvPr/>
          </p:nvSpPr>
          <p:spPr bwMode="auto">
            <a:xfrm>
              <a:off x="685800" y="1143001"/>
              <a:ext cx="2286000" cy="579438"/>
            </a:xfrm>
            <a:prstGeom prst="rect">
              <a:avLst/>
            </a:prstGeom>
            <a:noFill/>
            <a:ln w="9525">
              <a:noFill/>
              <a:miter lim="800000"/>
              <a:headEnd/>
              <a:tailEnd/>
            </a:ln>
            <a:effectLst>
              <a:outerShdw dist="38100" algn="l" rotWithShape="0">
                <a:srgbClr val="808080">
                  <a:alpha val="39999"/>
                </a:srgbClr>
              </a:outerShdw>
            </a:effectLst>
          </p:spPr>
          <p:txBody>
            <a:bodyPr>
              <a:spAutoFit/>
            </a:bodyPr>
            <a:lstStyle/>
            <a:p>
              <a:pPr fontAlgn="auto">
                <a:spcBef>
                  <a:spcPts val="0"/>
                </a:spcBef>
                <a:spcAft>
                  <a:spcPts val="0"/>
                </a:spcAft>
                <a:defRPr/>
              </a:pPr>
              <a:r>
                <a:rPr lang="en-US" sz="3200" b="1" dirty="0">
                  <a:solidFill>
                    <a:schemeClr val="bg1"/>
                  </a:solidFill>
                  <a:cs typeface="Arial" pitchFamily="34" charset="0"/>
                </a:rPr>
                <a:t>5,650 </a:t>
              </a:r>
              <a:r>
                <a:rPr lang="en-US" sz="3200" b="1" dirty="0" err="1">
                  <a:solidFill>
                    <a:schemeClr val="bg1"/>
                  </a:solidFill>
                  <a:cs typeface="Arial" pitchFamily="34" charset="0"/>
                </a:rPr>
                <a:t>sqft</a:t>
              </a:r>
              <a:endParaRPr lang="en-US" sz="3200" b="1" dirty="0">
                <a:solidFill>
                  <a:schemeClr val="bg1"/>
                </a:solidFill>
                <a:cs typeface="Arial" pitchFamily="34" charset="0"/>
              </a:endParaRPr>
            </a:p>
          </p:txBody>
        </p:sp>
        <p:sp>
          <p:nvSpPr>
            <p:cNvPr id="62" name="TextBox 61"/>
            <p:cNvSpPr txBox="1"/>
            <p:nvPr/>
          </p:nvSpPr>
          <p:spPr>
            <a:xfrm>
              <a:off x="1447800" y="1752601"/>
              <a:ext cx="1600200" cy="284693"/>
            </a:xfrm>
            <a:prstGeom prst="rect">
              <a:avLst/>
            </a:prstGeom>
            <a:noFill/>
          </p:spPr>
          <p:txBody>
            <a:bodyPr>
              <a:spAutoFit/>
            </a:bodyPr>
            <a:lstStyle/>
            <a:p>
              <a:pPr fontAlgn="auto">
                <a:spcBef>
                  <a:spcPts val="0"/>
                </a:spcBef>
                <a:spcAft>
                  <a:spcPts val="0"/>
                </a:spcAft>
                <a:defRPr/>
              </a:pPr>
              <a:r>
                <a:rPr lang="en-US" sz="1250" dirty="0">
                  <a:solidFill>
                    <a:schemeClr val="bg1"/>
                  </a:solidFill>
                  <a:cs typeface="Arial" pitchFamily="34" charset="0"/>
                </a:rPr>
                <a:t>Impervious Area</a:t>
              </a:r>
            </a:p>
          </p:txBody>
        </p:sp>
      </p:grpSp>
      <p:sp>
        <p:nvSpPr>
          <p:cNvPr id="14" name="Rectangle 13"/>
          <p:cNvSpPr/>
          <p:nvPr/>
        </p:nvSpPr>
        <p:spPr>
          <a:xfrm>
            <a:off x="2" y="0"/>
            <a:ext cx="711969"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4823" name="TextBox 16"/>
          <p:cNvSpPr txBox="1">
            <a:spLocks noChangeArrowheads="1"/>
          </p:cNvSpPr>
          <p:nvPr/>
        </p:nvSpPr>
        <p:spPr bwMode="auto">
          <a:xfrm>
            <a:off x="7481456" y="3581402"/>
            <a:ext cx="2863273" cy="366713"/>
          </a:xfrm>
          <a:prstGeom prst="rect">
            <a:avLst/>
          </a:prstGeom>
          <a:noFill/>
          <a:ln w="9525">
            <a:noFill/>
            <a:miter lim="800000"/>
            <a:headEnd/>
            <a:tailEnd/>
          </a:ln>
        </p:spPr>
        <p:txBody>
          <a:bodyPr>
            <a:spAutoFit/>
          </a:bodyPr>
          <a:lstStyle/>
          <a:p>
            <a:pPr algn="ctr"/>
            <a:r>
              <a:rPr lang="en-US">
                <a:solidFill>
                  <a:schemeClr val="bg1"/>
                </a:solidFill>
                <a:latin typeface="Calibri" pitchFamily="34" charset="0"/>
              </a:rPr>
              <a:t>3,650 SQFT</a:t>
            </a:r>
          </a:p>
        </p:txBody>
      </p:sp>
      <p:sp>
        <p:nvSpPr>
          <p:cNvPr id="34824" name="TextBox 17"/>
          <p:cNvSpPr txBox="1">
            <a:spLocks noChangeArrowheads="1"/>
          </p:cNvSpPr>
          <p:nvPr/>
        </p:nvSpPr>
        <p:spPr bwMode="auto">
          <a:xfrm>
            <a:off x="5911272" y="3886202"/>
            <a:ext cx="1754909" cy="366713"/>
          </a:xfrm>
          <a:prstGeom prst="rect">
            <a:avLst/>
          </a:prstGeom>
          <a:noFill/>
          <a:ln w="9525">
            <a:noFill/>
            <a:miter lim="800000"/>
            <a:headEnd/>
            <a:tailEnd/>
          </a:ln>
        </p:spPr>
        <p:txBody>
          <a:bodyPr>
            <a:spAutoFit/>
          </a:bodyPr>
          <a:lstStyle/>
          <a:p>
            <a:pPr algn="ctr"/>
            <a:r>
              <a:rPr lang="en-US">
                <a:solidFill>
                  <a:schemeClr val="bg1"/>
                </a:solidFill>
                <a:latin typeface="Calibri" pitchFamily="34" charset="0"/>
              </a:rPr>
              <a:t>2,000 SQFT</a:t>
            </a:r>
          </a:p>
        </p:txBody>
      </p:sp>
      <p:graphicFrame>
        <p:nvGraphicFramePr>
          <p:cNvPr id="16" name="Group 3"/>
          <p:cNvGraphicFramePr>
            <a:graphicFrameLocks/>
          </p:cNvGraphicFramePr>
          <p:nvPr/>
        </p:nvGraphicFramePr>
        <p:xfrm>
          <a:off x="4248727" y="1600202"/>
          <a:ext cx="7758547" cy="4038601"/>
        </p:xfrm>
        <a:graphic>
          <a:graphicData uri="http://schemas.openxmlformats.org/drawingml/2006/table">
            <a:tbl>
              <a:tblPr>
                <a:tableStyleId>{3C2FFA5D-87B4-456A-9821-1D502468CF0F}</a:tableStyleId>
              </a:tblPr>
              <a:tblGrid>
                <a:gridCol w="1492028"/>
                <a:gridCol w="1417427"/>
                <a:gridCol w="1641232"/>
                <a:gridCol w="1715832"/>
                <a:gridCol w="1492028"/>
              </a:tblGrid>
              <a:tr h="1332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mn-lt"/>
                      </a:endParaRPr>
                    </a:p>
                  </a:txBody>
                  <a:tcPr marL="110836" marR="110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u="none" strike="noStrike" cap="none" normalizeH="0" baseline="0" dirty="0" smtClean="0">
                        <a:ln>
                          <a:noFill/>
                        </a:ln>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600" u="none" strike="noStrike" cap="none" normalizeH="0" baseline="0" dirty="0" smtClean="0">
                        <a:ln>
                          <a:noFill/>
                        </a:ln>
                        <a:effectLst/>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Bldg Size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(ft</a:t>
                      </a:r>
                      <a:r>
                        <a:rPr kumimoji="0" lang="en-US" sz="1600" u="none" strike="noStrike" cap="none" normalizeH="0" baseline="30000" dirty="0" smtClean="0">
                          <a:ln>
                            <a:noFill/>
                          </a:ln>
                          <a:effectLst/>
                          <a:latin typeface="Arial" pitchFamily="34" charset="0"/>
                          <a:cs typeface="Arial" pitchFamily="34" charset="0"/>
                        </a:rPr>
                        <a:t>2</a:t>
                      </a:r>
                      <a:r>
                        <a:rPr kumimoji="0" lang="en-US" sz="1600" u="none" strike="noStrike" cap="none" normalizeH="0" baseline="0" dirty="0" smtClean="0">
                          <a:ln>
                            <a:noFill/>
                          </a:ln>
                          <a:effectLst/>
                          <a:latin typeface="Arial" pitchFamily="34" charset="0"/>
                          <a:cs typeface="Arial" pitchFamily="34" charset="0"/>
                        </a:rPr>
                        <a:t>)</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10836" marR="110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Total Impervious</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Area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(ft</a:t>
                      </a:r>
                      <a:r>
                        <a:rPr kumimoji="0" lang="en-US" sz="1600" u="none" strike="noStrike" cap="none" normalizeH="0" baseline="30000" dirty="0" smtClean="0">
                          <a:ln>
                            <a:noFill/>
                          </a:ln>
                          <a:effectLst/>
                          <a:latin typeface="Arial" pitchFamily="34" charset="0"/>
                          <a:cs typeface="Arial" pitchFamily="34" charset="0"/>
                        </a:rPr>
                        <a:t>2</a:t>
                      </a:r>
                      <a:r>
                        <a:rPr kumimoji="0" lang="en-US" sz="1600" u="none" strike="noStrike" cap="none" normalizeH="0" baseline="0" dirty="0" smtClean="0">
                          <a:ln>
                            <a:noFill/>
                          </a:ln>
                          <a:effectLst/>
                          <a:latin typeface="Arial" pitchFamily="34" charset="0"/>
                          <a:cs typeface="Arial" pitchFamily="34" charset="0"/>
                        </a:rPr>
                        <a:t>)</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10836" marR="110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Lot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Percent Impervious</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10836" marR="110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Increase in Runoff from 1954 (gal)</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10836" marR="110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086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1954 original</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10836" marR="110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1,600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3,160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23%</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a:t>
                      </a: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85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1998 remodel</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10836" marR="110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2,000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smtClean="0">
                          <a:ln>
                            <a:noFill/>
                          </a:ln>
                          <a:effectLst/>
                          <a:latin typeface="Arial" pitchFamily="34" charset="0"/>
                          <a:cs typeface="Arial" pitchFamily="34" charset="0"/>
                        </a:rPr>
                        <a:t>3,560</a:t>
                      </a:r>
                      <a:endParaRPr kumimoji="0" lang="en-US" sz="1600" b="0" i="0" u="none" strike="noStrike" cap="none" normalizeH="0" baseline="0" smtClean="0">
                        <a:ln>
                          <a:noFill/>
                        </a:ln>
                        <a:solidFill>
                          <a:schemeClr val="tx1"/>
                        </a:solidFill>
                        <a:effectLst/>
                        <a:latin typeface="Arial" pitchFamily="34" charset="0"/>
                        <a:cs typeface="Arial" pitchFamily="34" charset="0"/>
                      </a:endParaRP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26%</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9,000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985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2008 rebuild</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10836" marR="11083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3,650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5,650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u="none" strike="noStrike" cap="none" normalizeH="0" baseline="0" dirty="0" smtClean="0">
                          <a:ln>
                            <a:noFill/>
                          </a:ln>
                          <a:effectLst/>
                          <a:latin typeface="Arial" pitchFamily="34" charset="0"/>
                          <a:cs typeface="Arial" pitchFamily="34" charset="0"/>
                        </a:rPr>
                        <a:t>41%</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accent2">
                              <a:lumMod val="75000"/>
                            </a:schemeClr>
                          </a:solidFill>
                          <a:effectLst/>
                          <a:latin typeface="Arial" pitchFamily="34" charset="0"/>
                          <a:cs typeface="Arial" pitchFamily="34" charset="0"/>
                        </a:rPr>
                        <a:t>50,000</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u="none" strike="noStrike" cap="none" normalizeH="0" baseline="0" dirty="0" smtClean="0">
                          <a:ln>
                            <a:noFill/>
                          </a:ln>
                          <a:solidFill>
                            <a:schemeClr val="accent2">
                              <a:lumMod val="75000"/>
                            </a:schemeClr>
                          </a:solidFill>
                          <a:effectLst/>
                          <a:latin typeface="Arial" pitchFamily="34" charset="0"/>
                          <a:cs typeface="Arial" pitchFamily="34" charset="0"/>
                        </a:rPr>
                        <a:t>gallons</a:t>
                      </a:r>
                      <a:endParaRPr kumimoji="0" lang="en-US" sz="1600" b="1" i="0" u="none" strike="noStrike" cap="none" normalizeH="0" baseline="0" dirty="0" smtClean="0">
                        <a:ln>
                          <a:noFill/>
                        </a:ln>
                        <a:solidFill>
                          <a:schemeClr val="accent2">
                            <a:lumMod val="75000"/>
                          </a:schemeClr>
                        </a:solidFill>
                        <a:effectLst/>
                        <a:latin typeface="Arial" pitchFamily="34" charset="0"/>
                        <a:cs typeface="Arial" pitchFamily="34" charset="0"/>
                      </a:endParaRPr>
                    </a:p>
                  </a:txBody>
                  <a:tcPr marL="110836" marR="1108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1" name="Oval 30"/>
          <p:cNvSpPr/>
          <p:nvPr/>
        </p:nvSpPr>
        <p:spPr>
          <a:xfrm>
            <a:off x="10437092" y="4572000"/>
            <a:ext cx="1662545" cy="1371600"/>
          </a:xfrm>
          <a:prstGeom prst="ellipse">
            <a:avLst/>
          </a:prstGeom>
          <a:noFill/>
          <a:ln w="50800" cmpd="thickThi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endParaRPr lang="en-US"/>
          </a:p>
        </p:txBody>
      </p:sp>
      <p:sp>
        <p:nvSpPr>
          <p:cNvPr id="26" name="TextBox 25"/>
          <p:cNvSpPr txBox="1">
            <a:spLocks noChangeArrowheads="1"/>
          </p:cNvSpPr>
          <p:nvPr/>
        </p:nvSpPr>
        <p:spPr bwMode="auto">
          <a:xfrm>
            <a:off x="4248728" y="990600"/>
            <a:ext cx="7758545" cy="579438"/>
          </a:xfrm>
          <a:prstGeom prst="rect">
            <a:avLst/>
          </a:prstGeom>
          <a:noFill/>
          <a:ln w="9525">
            <a:noFill/>
            <a:miter lim="800000"/>
            <a:headEnd/>
            <a:tailEnd/>
          </a:ln>
          <a:effectLst>
            <a:outerShdw dist="38100" dir="2700000" algn="tl" rotWithShape="0">
              <a:srgbClr val="808080">
                <a:alpha val="39999"/>
              </a:srgbClr>
            </a:outerShdw>
          </a:effectLst>
        </p:spPr>
        <p:txBody>
          <a:bodyPr>
            <a:spAutoFit/>
          </a:bodyPr>
          <a:lstStyle/>
          <a:p>
            <a:pPr algn="ctr" fontAlgn="auto">
              <a:spcBef>
                <a:spcPts val="0"/>
              </a:spcBef>
              <a:spcAft>
                <a:spcPts val="0"/>
              </a:spcAft>
              <a:defRPr/>
            </a:pPr>
            <a:r>
              <a:rPr lang="en-US" sz="3200" dirty="0">
                <a:cs typeface="Arial" pitchFamily="34" charset="0"/>
              </a:rPr>
              <a:t>Increase in Annual Runoff</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3491" name="Picture 7" descr="our.bmp"/>
          <p:cNvPicPr>
            <a:picLocks noChangeAspect="1"/>
          </p:cNvPicPr>
          <p:nvPr/>
        </p:nvPicPr>
        <p:blipFill>
          <a:blip r:embed="rId5" cstate="print"/>
          <a:srcRect/>
          <a:stretch>
            <a:fillRect/>
          </a:stretch>
        </p:blipFill>
        <p:spPr bwMode="auto">
          <a:xfrm>
            <a:off x="23091" y="6400800"/>
            <a:ext cx="663864" cy="363538"/>
          </a:xfrm>
          <a:prstGeom prst="rect">
            <a:avLst/>
          </a:prstGeom>
          <a:noFill/>
          <a:ln w="9525">
            <a:noFill/>
            <a:miter lim="800000"/>
            <a:headEnd/>
            <a:tailEnd/>
          </a:ln>
        </p:spPr>
      </p:pic>
      <p:pic>
        <p:nvPicPr>
          <p:cNvPr id="63492" name="Picture 10" descr="home.bmp"/>
          <p:cNvPicPr>
            <a:picLocks noChangeAspect="1"/>
          </p:cNvPicPr>
          <p:nvPr/>
        </p:nvPicPr>
        <p:blipFill>
          <a:blip r:embed="rId6" cstate="print"/>
          <a:srcRect r="17778"/>
          <a:stretch>
            <a:fillRect/>
          </a:stretch>
        </p:blipFill>
        <p:spPr bwMode="auto">
          <a:xfrm>
            <a:off x="794713" y="6470650"/>
            <a:ext cx="508000" cy="311150"/>
          </a:xfrm>
          <a:prstGeom prst="rect">
            <a:avLst/>
          </a:prstGeom>
          <a:noFill/>
          <a:ln w="9525">
            <a:noFill/>
            <a:miter lim="800000"/>
            <a:headEnd/>
            <a:tailEnd/>
          </a:ln>
        </p:spPr>
      </p:pic>
      <p:pic>
        <p:nvPicPr>
          <p:cNvPr id="12" name="MWRD Animation.wmv">
            <a:hlinkClick r:id="" action="ppaction://media"/>
          </p:cNvPr>
          <p:cNvPicPr/>
          <p:nvPr>
            <a:videoFile r:link="rId2"/>
            <p:extLst>
              <p:ext uri="{DAA4B4D4-6D71-4841-9C94-3DE7FCFB9230}">
                <p14:media xmlns:p14="http://schemas.microsoft.com/office/powerpoint/2010/main" r:link="rId1"/>
              </p:ext>
            </p:extLst>
          </p:nvPr>
        </p:nvPicPr>
        <p:blipFill>
          <a:blip r:embed="rId7" cstate="print"/>
          <a:srcRect/>
          <a:stretch>
            <a:fillRect/>
          </a:stretch>
        </p:blipFill>
        <p:spPr bwMode="auto">
          <a:xfrm>
            <a:off x="2770909" y="1143000"/>
            <a:ext cx="7389091" cy="45720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p:cTn id="7"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101600" y="44450"/>
            <a:ext cx="11176000" cy="6769100"/>
          </a:xfrm>
          <a:prstGeom prst="rect">
            <a:avLst/>
          </a:prstGeom>
          <a:noFill/>
          <a:ln w="9525">
            <a:noFill/>
            <a:miter lim="800000"/>
            <a:headEnd/>
            <a:tailEnd/>
          </a:ln>
        </p:spPr>
      </p:pic>
      <p:sp>
        <p:nvSpPr>
          <p:cNvPr id="16387" name="TextBox 4"/>
          <p:cNvSpPr txBox="1">
            <a:spLocks noChangeArrowheads="1"/>
          </p:cNvSpPr>
          <p:nvPr/>
        </p:nvSpPr>
        <p:spPr bwMode="auto">
          <a:xfrm>
            <a:off x="7620001" y="6519864"/>
            <a:ext cx="3374341" cy="338554"/>
          </a:xfrm>
          <a:prstGeom prst="rect">
            <a:avLst/>
          </a:prstGeom>
          <a:solidFill>
            <a:schemeClr val="bg1"/>
          </a:solidFill>
          <a:ln w="9525">
            <a:noFill/>
            <a:miter lim="800000"/>
            <a:headEnd/>
            <a:tailEnd/>
          </a:ln>
        </p:spPr>
        <p:txBody>
          <a:bodyPr wrap="none">
            <a:spAutoFit/>
          </a:bodyPr>
          <a:lstStyle/>
          <a:p>
            <a:r>
              <a:rPr lang="en-US" sz="800">
                <a:latin typeface="Calibri" pitchFamily="-103" charset="0"/>
              </a:rPr>
              <a:t>Source: </a:t>
            </a:r>
            <a:r>
              <a:rPr lang="en-US" sz="800" i="1">
                <a:latin typeface="Calibri" pitchFamily="-103" charset="0"/>
              </a:rPr>
              <a:t>Asian Carp and Separation of the Watersheds</a:t>
            </a:r>
            <a:r>
              <a:rPr lang="en-US" sz="800">
                <a:latin typeface="Calibri" pitchFamily="-103" charset="0"/>
              </a:rPr>
              <a:t>, Dick Lanyon Presenter</a:t>
            </a:r>
          </a:p>
          <a:p>
            <a:r>
              <a:rPr lang="en-US" sz="800">
                <a:latin typeface="Calibri" pitchFamily="-103" charset="0"/>
              </a:rPr>
              <a:t>Original Source: </a:t>
            </a:r>
            <a:r>
              <a:rPr lang="en-US" sz="800" i="1">
                <a:latin typeface="Calibri" pitchFamily="-103" charset="0"/>
              </a:rPr>
              <a:t>Mean Circulation in the Great Lakes, Dmitry Beletsky, et al.</a:t>
            </a:r>
          </a:p>
        </p:txBody>
      </p:sp>
      <p:sp>
        <p:nvSpPr>
          <p:cNvPr id="16388" name="TextBox 5"/>
          <p:cNvSpPr txBox="1">
            <a:spLocks noChangeArrowheads="1"/>
          </p:cNvSpPr>
          <p:nvPr/>
        </p:nvSpPr>
        <p:spPr bwMode="auto">
          <a:xfrm>
            <a:off x="812802" y="2095501"/>
            <a:ext cx="3284899" cy="800219"/>
          </a:xfrm>
          <a:prstGeom prst="rect">
            <a:avLst/>
          </a:prstGeom>
          <a:noFill/>
          <a:ln w="9525">
            <a:noFill/>
            <a:miter lim="800000"/>
            <a:headEnd/>
            <a:tailEnd/>
          </a:ln>
        </p:spPr>
        <p:txBody>
          <a:bodyPr wrap="none">
            <a:spAutoFit/>
          </a:bodyPr>
          <a:lstStyle/>
          <a:p>
            <a:r>
              <a:rPr lang="en-US" sz="1800">
                <a:latin typeface="Calibri" pitchFamily="-103" charset="0"/>
                <a:cs typeface="Arial" charset="0"/>
              </a:rPr>
              <a:t>Residence time in Lake Michigan: </a:t>
            </a:r>
          </a:p>
          <a:p>
            <a:r>
              <a:rPr lang="en-US" sz="2800" b="1">
                <a:latin typeface="Calibri" pitchFamily="-103" charset="0"/>
                <a:cs typeface="Arial" charset="0"/>
              </a:rPr>
              <a:t>99 Years</a:t>
            </a:r>
          </a:p>
        </p:txBody>
      </p:sp>
      <p:sp>
        <p:nvSpPr>
          <p:cNvPr id="16389" name="TextBox 7"/>
          <p:cNvSpPr txBox="1">
            <a:spLocks noChangeArrowheads="1"/>
          </p:cNvSpPr>
          <p:nvPr/>
        </p:nvSpPr>
        <p:spPr bwMode="auto">
          <a:xfrm>
            <a:off x="812800" y="457200"/>
            <a:ext cx="4978400" cy="923925"/>
          </a:xfrm>
          <a:prstGeom prst="rect">
            <a:avLst/>
          </a:prstGeom>
          <a:solidFill>
            <a:schemeClr val="bg1"/>
          </a:solidFill>
          <a:ln w="9525">
            <a:noFill/>
            <a:miter lim="800000"/>
            <a:headEnd/>
            <a:tailEnd/>
          </a:ln>
        </p:spPr>
        <p:txBody>
          <a:bodyPr>
            <a:spAutoFit/>
          </a:bodyPr>
          <a:lstStyle/>
          <a:p>
            <a:r>
              <a:rPr lang="en-US" sz="1800" b="1">
                <a:latin typeface="Calibri" pitchFamily="-103" charset="0"/>
              </a:rPr>
              <a:t>Lake Michigan</a:t>
            </a:r>
          </a:p>
          <a:p>
            <a:r>
              <a:rPr lang="en-US" sz="1800">
                <a:latin typeface="Calibri" pitchFamily="-103" charset="0"/>
              </a:rPr>
              <a:t>Average Annual Currents</a:t>
            </a:r>
          </a:p>
          <a:p>
            <a:r>
              <a:rPr lang="en-US" sz="1600">
                <a:latin typeface="Calibri" pitchFamily="-103" charset="0"/>
              </a:rPr>
              <a:t>1982-1983</a:t>
            </a:r>
          </a:p>
        </p:txBody>
      </p:sp>
      <p:sp>
        <p:nvSpPr>
          <p:cNvPr id="6" name="Rectangle 5"/>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7"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8" name="Straight Connector 7"/>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35" descr="Water.bmp"/>
          <p:cNvPicPr>
            <a:picLocks noChangeAspect="1"/>
          </p:cNvPicPr>
          <p:nvPr/>
        </p:nvPicPr>
        <p:blipFill>
          <a:blip r:embed="rId4" cstate="print"/>
          <a:srcRect/>
          <a:stretch>
            <a:fillRect/>
          </a:stretch>
        </p:blipFill>
        <p:spPr bwMode="auto">
          <a:xfrm>
            <a:off x="775471" y="6477000"/>
            <a:ext cx="642697" cy="2492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5539" name="Picture 30"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pic>
        <p:nvPicPr>
          <p:cNvPr id="1026" name="Picture 2" descr="G:\Projects 2009\Shore MWRD\3.  Local Outside\Graphic Permeable Driveway\New Folder\Water Animation 2_01.gif"/>
          <p:cNvPicPr>
            <a:picLocks noChangeAspect="1" noChangeArrowheads="1"/>
          </p:cNvPicPr>
          <p:nvPr/>
        </p:nvPicPr>
        <p:blipFill>
          <a:blip r:embed="rId4" cstate="print"/>
          <a:srcRect/>
          <a:stretch>
            <a:fillRect/>
          </a:stretch>
        </p:blipFill>
        <p:spPr bwMode="auto">
          <a:xfrm>
            <a:off x="2032000" y="304800"/>
            <a:ext cx="9852121" cy="60960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pic>
        <p:nvPicPr>
          <p:cNvPr id="7" name="Picture 10" descr="home.bmp"/>
          <p:cNvPicPr>
            <a:picLocks noChangeAspect="1"/>
          </p:cNvPicPr>
          <p:nvPr/>
        </p:nvPicPr>
        <p:blipFill>
          <a:blip r:embed="rId5" cstate="print"/>
          <a:srcRect r="17778"/>
          <a:stretch>
            <a:fillRect/>
          </a:stretch>
        </p:blipFill>
        <p:spPr bwMode="auto">
          <a:xfrm>
            <a:off x="794713" y="6470650"/>
            <a:ext cx="508000" cy="311150"/>
          </a:xfrm>
          <a:prstGeom prst="rect">
            <a:avLst/>
          </a:prstGeom>
          <a:noFill/>
          <a:ln w="9525">
            <a:noFill/>
            <a:miter lim="800000"/>
            <a:headEnd/>
            <a:tailEnd/>
          </a:ln>
        </p:spPr>
      </p:pic>
    </p:spTree>
  </p:cSld>
  <p:clrMapOvr>
    <a:masterClrMapping/>
  </p:clrMapOvr>
  <p:transition spd="slow" advTm="500">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Projects 2009\Shore MWRD\3.  Local Outside\Graphic Permeable Driveway\New Folder\Water Animation 2_86.gif"/>
          <p:cNvPicPr>
            <a:picLocks noChangeAspect="1" noChangeArrowheads="1"/>
          </p:cNvPicPr>
          <p:nvPr/>
        </p:nvPicPr>
        <p:blipFill>
          <a:blip r:embed="rId3" cstate="print"/>
          <a:srcRect/>
          <a:stretch>
            <a:fillRect/>
          </a:stretch>
        </p:blipFill>
        <p:spPr bwMode="auto">
          <a:xfrm>
            <a:off x="2032000" y="304800"/>
            <a:ext cx="9852121" cy="60960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14" name="Rectangle 1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7588" name="Picture 30" descr="our.bmp"/>
          <p:cNvPicPr>
            <a:picLocks noChangeAspect="1"/>
          </p:cNvPicPr>
          <p:nvPr/>
        </p:nvPicPr>
        <p:blipFill>
          <a:blip r:embed="rId4" cstate="print"/>
          <a:srcRect/>
          <a:stretch>
            <a:fillRect/>
          </a:stretch>
        </p:blipFill>
        <p:spPr bwMode="auto">
          <a:xfrm>
            <a:off x="23091" y="6400800"/>
            <a:ext cx="663864" cy="363538"/>
          </a:xfrm>
          <a:prstGeom prst="rect">
            <a:avLst/>
          </a:prstGeom>
          <a:noFill/>
          <a:ln w="9525">
            <a:noFill/>
            <a:miter lim="800000"/>
            <a:headEnd/>
            <a:tailEnd/>
          </a:ln>
        </p:spPr>
      </p:pic>
      <p:pic>
        <p:nvPicPr>
          <p:cNvPr id="7" name="Picture 10" descr="home.bmp"/>
          <p:cNvPicPr>
            <a:picLocks noChangeAspect="1"/>
          </p:cNvPicPr>
          <p:nvPr/>
        </p:nvPicPr>
        <p:blipFill>
          <a:blip r:embed="rId5" cstate="print"/>
          <a:srcRect r="17778"/>
          <a:stretch>
            <a:fillRect/>
          </a:stretch>
        </p:blipFill>
        <p:spPr bwMode="auto">
          <a:xfrm>
            <a:off x="794713" y="6470650"/>
            <a:ext cx="508000" cy="311150"/>
          </a:xfrm>
          <a:prstGeom prst="rect">
            <a:avLst/>
          </a:prstGeom>
          <a:noFill/>
          <a:ln w="9525">
            <a:noFill/>
            <a:miter lim="800000"/>
            <a:headEnd/>
            <a:tailEnd/>
          </a:ln>
        </p:spPr>
      </p:pic>
    </p:spTree>
  </p:cSld>
  <p:clrMapOvr>
    <a:masterClrMapping/>
  </p:clrMapOvr>
  <p:transition spd="slow" advTm="500">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Projects 2009\Shore MWRD\3.  Local Outside\Graphic Permeable Driveway\New Folder\Water Animation 2_113.gif"/>
          <p:cNvPicPr>
            <a:picLocks noChangeAspect="1" noChangeArrowheads="1"/>
          </p:cNvPicPr>
          <p:nvPr/>
        </p:nvPicPr>
        <p:blipFill>
          <a:blip r:embed="rId3" cstate="print"/>
          <a:srcRect/>
          <a:stretch>
            <a:fillRect/>
          </a:stretch>
        </p:blipFill>
        <p:spPr bwMode="auto">
          <a:xfrm>
            <a:off x="2032000" y="304800"/>
            <a:ext cx="9852121" cy="60960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14" name="Rectangle 1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9636" name="Picture 30" descr="our.bmp"/>
          <p:cNvPicPr>
            <a:picLocks noChangeAspect="1"/>
          </p:cNvPicPr>
          <p:nvPr/>
        </p:nvPicPr>
        <p:blipFill>
          <a:blip r:embed="rId4" cstate="print"/>
          <a:srcRect/>
          <a:stretch>
            <a:fillRect/>
          </a:stretch>
        </p:blipFill>
        <p:spPr bwMode="auto">
          <a:xfrm>
            <a:off x="23091" y="6400800"/>
            <a:ext cx="663864" cy="363538"/>
          </a:xfrm>
          <a:prstGeom prst="rect">
            <a:avLst/>
          </a:prstGeom>
          <a:noFill/>
          <a:ln w="9525">
            <a:noFill/>
            <a:miter lim="800000"/>
            <a:headEnd/>
            <a:tailEnd/>
          </a:ln>
        </p:spPr>
      </p:pic>
      <p:pic>
        <p:nvPicPr>
          <p:cNvPr id="7" name="Picture 10" descr="home.bmp"/>
          <p:cNvPicPr>
            <a:picLocks noChangeAspect="1"/>
          </p:cNvPicPr>
          <p:nvPr/>
        </p:nvPicPr>
        <p:blipFill>
          <a:blip r:embed="rId5" cstate="print"/>
          <a:srcRect r="17778"/>
          <a:stretch>
            <a:fillRect/>
          </a:stretch>
        </p:blipFill>
        <p:spPr bwMode="auto">
          <a:xfrm>
            <a:off x="794713" y="6470650"/>
            <a:ext cx="508000" cy="311150"/>
          </a:xfrm>
          <a:prstGeom prst="rect">
            <a:avLst/>
          </a:prstGeom>
          <a:noFill/>
          <a:ln w="9525">
            <a:noFill/>
            <a:miter lim="800000"/>
            <a:headEnd/>
            <a:tailEnd/>
          </a:ln>
        </p:spPr>
      </p:pic>
    </p:spTree>
  </p:cSld>
  <p:clrMapOvr>
    <a:masterClrMapping/>
  </p:clrMapOvr>
  <p:transition spd="slow" advTm="500">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G:\Projects 2009\Shore MWRD\3.  Local Outside\Graphic Permeable Driveway\New Folder\Water Animation 2_161.gif"/>
          <p:cNvPicPr>
            <a:picLocks noChangeAspect="1" noChangeArrowheads="1"/>
          </p:cNvPicPr>
          <p:nvPr/>
        </p:nvPicPr>
        <p:blipFill>
          <a:blip r:embed="rId3" cstate="print"/>
          <a:srcRect/>
          <a:stretch>
            <a:fillRect/>
          </a:stretch>
        </p:blipFill>
        <p:spPr bwMode="auto">
          <a:xfrm>
            <a:off x="2032000" y="304800"/>
            <a:ext cx="9852121" cy="60960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14" name="Rectangle 1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1684" name="Picture 30" descr="our.bmp"/>
          <p:cNvPicPr>
            <a:picLocks noChangeAspect="1"/>
          </p:cNvPicPr>
          <p:nvPr/>
        </p:nvPicPr>
        <p:blipFill>
          <a:blip r:embed="rId4" cstate="print"/>
          <a:srcRect/>
          <a:stretch>
            <a:fillRect/>
          </a:stretch>
        </p:blipFill>
        <p:spPr bwMode="auto">
          <a:xfrm>
            <a:off x="23091" y="6400800"/>
            <a:ext cx="663864" cy="363538"/>
          </a:xfrm>
          <a:prstGeom prst="rect">
            <a:avLst/>
          </a:prstGeom>
          <a:noFill/>
          <a:ln w="9525">
            <a:noFill/>
            <a:miter lim="800000"/>
            <a:headEnd/>
            <a:tailEnd/>
          </a:ln>
        </p:spPr>
      </p:pic>
      <p:pic>
        <p:nvPicPr>
          <p:cNvPr id="7" name="Picture 10" descr="home.bmp"/>
          <p:cNvPicPr>
            <a:picLocks noChangeAspect="1"/>
          </p:cNvPicPr>
          <p:nvPr/>
        </p:nvPicPr>
        <p:blipFill>
          <a:blip r:embed="rId5" cstate="print"/>
          <a:srcRect r="17778"/>
          <a:stretch>
            <a:fillRect/>
          </a:stretch>
        </p:blipFill>
        <p:spPr bwMode="auto">
          <a:xfrm>
            <a:off x="794713" y="6470650"/>
            <a:ext cx="508000" cy="311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Projects 2009\Shore MWRD\3.  Local Outside\bioswale.jpg"/>
          <p:cNvPicPr>
            <a:picLocks noChangeAspect="1" noChangeArrowheads="1"/>
          </p:cNvPicPr>
          <p:nvPr/>
        </p:nvPicPr>
        <p:blipFill>
          <a:blip r:embed="rId2" cstate="print"/>
          <a:srcRect/>
          <a:stretch>
            <a:fillRect/>
          </a:stretch>
        </p:blipFill>
        <p:spPr bwMode="auto">
          <a:xfrm>
            <a:off x="2946401" y="0"/>
            <a:ext cx="6856228" cy="6858000"/>
          </a:xfrm>
          <a:prstGeom prst="rect">
            <a:avLst/>
          </a:prstGeom>
          <a:noFill/>
          <a:ln w="38100" cap="sq">
            <a:solidFill>
              <a:srgbClr val="000000"/>
            </a:solidFill>
            <a:miter lim="800000"/>
            <a:headEnd/>
            <a:tailEnd/>
          </a:ln>
          <a:effectLst>
            <a:outerShdw dist="38100" dir="2700000" algn="tl" rotWithShape="0">
              <a:srgbClr val="808080">
                <a:alpha val="42999"/>
              </a:srgbClr>
            </a:outerShdw>
          </a:effectLst>
        </p:spPr>
      </p:pic>
      <p:sp>
        <p:nvSpPr>
          <p:cNvPr id="5" name="Rectangle 4"/>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15" descr="community.bmp"/>
          <p:cNvPicPr>
            <a:picLocks noChangeAspect="1"/>
          </p:cNvPicPr>
          <p:nvPr/>
        </p:nvPicPr>
        <p:blipFill>
          <a:blip r:embed="rId3"/>
          <a:srcRect/>
          <a:stretch>
            <a:fillRect/>
          </a:stretch>
        </p:blipFill>
        <p:spPr bwMode="auto">
          <a:xfrm>
            <a:off x="900267" y="6553200"/>
            <a:ext cx="759114" cy="304800"/>
          </a:xfrm>
          <a:prstGeom prst="rect">
            <a:avLst/>
          </a:prstGeom>
          <a:noFill/>
          <a:ln w="9525">
            <a:noFill/>
            <a:miter lim="800000"/>
            <a:headEnd/>
            <a:tailEnd/>
          </a:ln>
        </p:spPr>
      </p:pic>
      <p:pic>
        <p:nvPicPr>
          <p:cNvPr id="9" name="Picture 30" descr="our.bmp"/>
          <p:cNvPicPr>
            <a:picLocks noChangeAspect="1"/>
          </p:cNvPicPr>
          <p:nvPr/>
        </p:nvPicPr>
        <p:blipFill>
          <a:blip r:embed="rId4" cstate="print"/>
          <a:srcRect/>
          <a:stretch>
            <a:fillRect/>
          </a:stretch>
        </p:blipFill>
        <p:spPr bwMode="auto">
          <a:xfrm>
            <a:off x="59652" y="6420951"/>
            <a:ext cx="663864" cy="36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5385" y="272143"/>
            <a:ext cx="3176921" cy="369332"/>
          </a:xfrm>
          <a:prstGeom prst="rect">
            <a:avLst/>
          </a:prstGeom>
          <a:noFill/>
        </p:spPr>
        <p:txBody>
          <a:bodyPr wrap="none" rtlCol="0">
            <a:spAutoFit/>
          </a:bodyPr>
          <a:lstStyle/>
          <a:p>
            <a:r>
              <a:rPr lang="en-US" b="1" dirty="0" smtClean="0">
                <a:solidFill>
                  <a:srgbClr val="718B47"/>
                </a:solidFill>
              </a:rPr>
              <a:t>Sustainability: A New Paradigm</a:t>
            </a:r>
            <a:endParaRPr lang="en-US" b="1" dirty="0">
              <a:solidFill>
                <a:srgbClr val="718B47"/>
              </a:solidFill>
            </a:endParaRPr>
          </a:p>
        </p:txBody>
      </p:sp>
      <p:pic>
        <p:nvPicPr>
          <p:cNvPr id="1027" name="Picture 3" descr="\\Mustang\Gen Admin\Public Affairs\Resource Recovery\process diagram\diagram130109A.jpg"/>
          <p:cNvPicPr>
            <a:picLocks noChangeAspect="1" noChangeArrowheads="1"/>
          </p:cNvPicPr>
          <p:nvPr/>
        </p:nvPicPr>
        <p:blipFill>
          <a:blip r:embed="rId3" cstate="print"/>
          <a:srcRect/>
          <a:stretch>
            <a:fillRect/>
          </a:stretch>
        </p:blipFill>
        <p:spPr bwMode="auto">
          <a:xfrm>
            <a:off x="-2217" y="641475"/>
            <a:ext cx="12194217" cy="5917244"/>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9740" y="3970031"/>
            <a:ext cx="10972800" cy="3011081"/>
          </a:xfrm>
          <a:prstGeom prst="rect">
            <a:avLst/>
          </a:prstGeom>
          <a:noFill/>
        </p:spPr>
        <p:txBody>
          <a:bodyPr wrap="square" rtlCol="0" anchor="ctr" anchorCtr="0">
            <a:spAutoFit/>
          </a:bodyPr>
          <a:lstStyle/>
          <a:p>
            <a:pPr>
              <a:spcAft>
                <a:spcPts val="1200"/>
              </a:spcAft>
            </a:pPr>
            <a:r>
              <a:rPr lang="en-US" sz="2400" b="1" dirty="0" smtClean="0">
                <a:latin typeface="Palatino Linotype" panose="02040502050505030304" pitchFamily="18" charset="0"/>
              </a:rPr>
              <a:t>Sustainable Landscape</a:t>
            </a:r>
          </a:p>
          <a:p>
            <a:r>
              <a:rPr lang="en-US" sz="2000" dirty="0" smtClean="0">
                <a:latin typeface="Palatino Linotype" panose="02040502050505030304" pitchFamily="18" charset="0"/>
              </a:rPr>
              <a:t>Dramatically Reducing </a:t>
            </a:r>
            <a:r>
              <a:rPr lang="en-US" sz="2000" dirty="0" err="1" smtClean="0">
                <a:latin typeface="Palatino Linotype" panose="02040502050505030304" pitchFamily="18" charset="0"/>
              </a:rPr>
              <a:t>Landfilling</a:t>
            </a:r>
            <a:r>
              <a:rPr lang="en-US" sz="2000" dirty="0" smtClean="0">
                <a:latin typeface="Palatino Linotype" panose="02040502050505030304" pitchFamily="18" charset="0"/>
              </a:rPr>
              <a:t> of Wastes</a:t>
            </a:r>
            <a:endParaRPr lang="en-US" dirty="0" smtClean="0">
              <a:latin typeface="Palatino Linotype" panose="02040502050505030304" pitchFamily="18" charset="0"/>
            </a:endParaRPr>
          </a:p>
          <a:p>
            <a:pPr>
              <a:lnSpc>
                <a:spcPct val="150000"/>
              </a:lnSpc>
              <a:buFont typeface="Arial" pitchFamily="34" charset="0"/>
              <a:buChar char="•"/>
            </a:pPr>
            <a:r>
              <a:rPr lang="en-US" sz="1800" dirty="0" smtClean="0">
                <a:latin typeface="Palatino Linotype" panose="02040502050505030304" pitchFamily="18" charset="0"/>
              </a:rPr>
              <a:t>  30% of 1,000,000 tons are organic</a:t>
            </a:r>
          </a:p>
          <a:p>
            <a:pPr>
              <a:lnSpc>
                <a:spcPct val="150000"/>
              </a:lnSpc>
              <a:buFont typeface="Arial" pitchFamily="34" charset="0"/>
              <a:buChar char="•"/>
            </a:pPr>
            <a:r>
              <a:rPr lang="en-US" sz="1800" dirty="0" smtClean="0">
                <a:latin typeface="Palatino Linotype" panose="02040502050505030304" pitchFamily="18" charset="0"/>
              </a:rPr>
              <a:t>  30% </a:t>
            </a:r>
            <a:r>
              <a:rPr lang="en-US" sz="1800" dirty="0" err="1" smtClean="0">
                <a:latin typeface="Palatino Linotype" panose="02040502050505030304" pitchFamily="18" charset="0"/>
              </a:rPr>
              <a:t>Syngas</a:t>
            </a:r>
            <a:r>
              <a:rPr lang="en-US" sz="1800" dirty="0" smtClean="0">
                <a:latin typeface="Palatino Linotype" panose="02040502050505030304" pitchFamily="18" charset="0"/>
              </a:rPr>
              <a:t> Fuel</a:t>
            </a:r>
          </a:p>
          <a:p>
            <a:pPr>
              <a:lnSpc>
                <a:spcPct val="150000"/>
              </a:lnSpc>
              <a:buFont typeface="Arial" pitchFamily="34" charset="0"/>
              <a:buChar char="•"/>
            </a:pPr>
            <a:r>
              <a:rPr lang="en-US" sz="1800" dirty="0" smtClean="0">
                <a:latin typeface="Palatino Linotype" panose="02040502050505030304" pitchFamily="18" charset="0"/>
              </a:rPr>
              <a:t>  20% Recycle Product</a:t>
            </a:r>
          </a:p>
          <a:p>
            <a:endParaRPr lang="en-US" b="1" dirty="0" smtClean="0">
              <a:latin typeface="+mj-lt"/>
            </a:endParaRPr>
          </a:p>
          <a:p>
            <a:endParaRPr lang="en-US" b="1" dirty="0" smtClean="0">
              <a:latin typeface="+mj-lt"/>
            </a:endParaRPr>
          </a:p>
          <a:p>
            <a:endParaRPr lang="en-US" sz="2800" baseline="30000" dirty="0" smtClean="0">
              <a:latin typeface="Helvetica" pitchFamily="34" charset="0"/>
            </a:endParaRPr>
          </a:p>
        </p:txBody>
      </p:sp>
      <p:pic>
        <p:nvPicPr>
          <p:cNvPr id="2050" name="Picture 2" descr="\\Mustang\Gen Admin\Public Affairs\Resource Recovery\photos\Packer-truck.jpg"/>
          <p:cNvPicPr>
            <a:picLocks noChangeAspect="1" noChangeArrowheads="1"/>
          </p:cNvPicPr>
          <p:nvPr/>
        </p:nvPicPr>
        <p:blipFill>
          <a:blip r:embed="rId3" cstate="print"/>
          <a:srcRect/>
          <a:stretch>
            <a:fillRect/>
          </a:stretch>
        </p:blipFill>
        <p:spPr bwMode="auto">
          <a:xfrm>
            <a:off x="794022" y="527125"/>
            <a:ext cx="11388518" cy="3149525"/>
          </a:xfrm>
          <a:prstGeom prst="rect">
            <a:avLst/>
          </a:prstGeom>
          <a:noFill/>
        </p:spPr>
      </p:pic>
      <p:sp>
        <p:nvSpPr>
          <p:cNvPr id="5" name="Rectangle 4"/>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19" descr="our.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future.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0457"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4119282"/>
            <a:ext cx="10972800" cy="1985159"/>
          </a:xfrm>
          <a:prstGeom prst="rect">
            <a:avLst/>
          </a:prstGeom>
          <a:noFill/>
        </p:spPr>
        <p:txBody>
          <a:bodyPr wrap="square" rtlCol="0">
            <a:spAutoFit/>
          </a:bodyPr>
          <a:lstStyle/>
          <a:p>
            <a:r>
              <a:rPr lang="en-US" sz="2400" b="1" dirty="0" smtClean="0">
                <a:latin typeface="Palatino Linotype" panose="02040502050505030304" pitchFamily="18" charset="0"/>
              </a:rPr>
              <a:t>Sustainable Support</a:t>
            </a:r>
          </a:p>
          <a:p>
            <a:endParaRPr lang="en-US" sz="1800" dirty="0" smtClean="0">
              <a:latin typeface="Palatino Linotype" panose="02040502050505030304" pitchFamily="18" charset="0"/>
            </a:endParaRPr>
          </a:p>
          <a:p>
            <a:pPr>
              <a:lnSpc>
                <a:spcPct val="150000"/>
              </a:lnSpc>
              <a:buFont typeface="Arial" pitchFamily="34" charset="0"/>
              <a:buChar char="•"/>
            </a:pPr>
            <a:r>
              <a:rPr lang="en-US" sz="1800" dirty="0" smtClean="0">
                <a:latin typeface="Palatino Linotype" panose="02040502050505030304" pitchFamily="18" charset="0"/>
              </a:rPr>
              <a:t>   Brownfield Mitigation / CO2 Recovery</a:t>
            </a:r>
          </a:p>
          <a:p>
            <a:pPr>
              <a:lnSpc>
                <a:spcPct val="150000"/>
              </a:lnSpc>
              <a:buFont typeface="Arial" pitchFamily="34" charset="0"/>
              <a:buChar char="•"/>
            </a:pPr>
            <a:r>
              <a:rPr lang="en-US" sz="1800" dirty="0" smtClean="0">
                <a:latin typeface="Palatino Linotype" panose="02040502050505030304" pitchFamily="18" charset="0"/>
              </a:rPr>
              <a:t>   Millennium Reserve </a:t>
            </a:r>
          </a:p>
          <a:p>
            <a:pPr>
              <a:lnSpc>
                <a:spcPct val="150000"/>
              </a:lnSpc>
              <a:buFont typeface="Arial" pitchFamily="34" charset="0"/>
              <a:buChar char="•"/>
            </a:pPr>
            <a:r>
              <a:rPr lang="en-US" sz="1800" dirty="0" smtClean="0">
                <a:latin typeface="Palatino Linotype" panose="02040502050505030304" pitchFamily="18" charset="0"/>
              </a:rPr>
              <a:t>   Green Infrastructure</a:t>
            </a:r>
          </a:p>
        </p:txBody>
      </p:sp>
      <p:pic>
        <p:nvPicPr>
          <p:cNvPr id="8194" name="Picture 2" descr="\\Mustang\Gen Admin\Public Affairs\Resource Recovery\photos\brownf_2.JPG"/>
          <p:cNvPicPr>
            <a:picLocks noChangeAspect="1" noChangeArrowheads="1"/>
          </p:cNvPicPr>
          <p:nvPr/>
        </p:nvPicPr>
        <p:blipFill>
          <a:blip r:embed="rId3" cstate="print"/>
          <a:srcRect/>
          <a:stretch>
            <a:fillRect/>
          </a:stretch>
        </p:blipFill>
        <p:spPr bwMode="auto">
          <a:xfrm>
            <a:off x="794022" y="570952"/>
            <a:ext cx="11397977" cy="3226461"/>
          </a:xfrm>
          <a:prstGeom prst="rect">
            <a:avLst/>
          </a:prstGeom>
          <a:noFill/>
        </p:spPr>
      </p:pic>
      <p:sp>
        <p:nvSpPr>
          <p:cNvPr id="5" name="Rectangle 4"/>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19" descr="our.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future.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97939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Mustang\Gen Admin\Public Affairs\Resource Recovery\photos\new ones\bulb2.JPG"/>
          <p:cNvPicPr>
            <a:picLocks noChangeAspect="1" noChangeArrowheads="1"/>
          </p:cNvPicPr>
          <p:nvPr/>
        </p:nvPicPr>
        <p:blipFill>
          <a:blip r:embed="rId3" cstate="print"/>
          <a:srcRect/>
          <a:stretch>
            <a:fillRect/>
          </a:stretch>
        </p:blipFill>
        <p:spPr bwMode="auto">
          <a:xfrm>
            <a:off x="794022" y="514553"/>
            <a:ext cx="11397978" cy="3266872"/>
          </a:xfrm>
          <a:prstGeom prst="rect">
            <a:avLst/>
          </a:prstGeom>
          <a:noFill/>
        </p:spPr>
      </p:pic>
      <p:sp>
        <p:nvSpPr>
          <p:cNvPr id="5" name="TextBox 4"/>
          <p:cNvSpPr txBox="1"/>
          <p:nvPr/>
        </p:nvSpPr>
        <p:spPr>
          <a:xfrm>
            <a:off x="1140311" y="3970031"/>
            <a:ext cx="10972800" cy="3011081"/>
          </a:xfrm>
          <a:prstGeom prst="rect">
            <a:avLst/>
          </a:prstGeom>
          <a:noFill/>
        </p:spPr>
        <p:txBody>
          <a:bodyPr wrap="square" rtlCol="0" anchor="ctr" anchorCtr="0">
            <a:spAutoFit/>
          </a:bodyPr>
          <a:lstStyle/>
          <a:p>
            <a:pPr>
              <a:spcAft>
                <a:spcPts val="1200"/>
              </a:spcAft>
            </a:pPr>
            <a:r>
              <a:rPr lang="en-US" sz="2400" b="1" dirty="0" smtClean="0">
                <a:latin typeface="Palatino Linotype" panose="02040502050505030304" pitchFamily="18" charset="0"/>
              </a:rPr>
              <a:t>Sustainable Energy</a:t>
            </a:r>
          </a:p>
          <a:p>
            <a:r>
              <a:rPr lang="en-US" sz="2000" dirty="0" smtClean="0">
                <a:latin typeface="Palatino Linotype" panose="02040502050505030304" pitchFamily="18" charset="0"/>
              </a:rPr>
              <a:t>Creating Electricity from Sewage Solids and Organic Waste Materials</a:t>
            </a:r>
          </a:p>
          <a:p>
            <a:pPr>
              <a:lnSpc>
                <a:spcPct val="150000"/>
              </a:lnSpc>
              <a:buFont typeface="Arial" pitchFamily="34" charset="0"/>
              <a:buChar char="•"/>
            </a:pPr>
            <a:r>
              <a:rPr lang="en-US" sz="1800" dirty="0" smtClean="0">
                <a:latin typeface="Palatino Linotype" panose="02040502050505030304" pitchFamily="18" charset="0"/>
              </a:rPr>
              <a:t>  MWRD Footprint 13 MW</a:t>
            </a:r>
          </a:p>
          <a:p>
            <a:pPr>
              <a:lnSpc>
                <a:spcPct val="150000"/>
              </a:lnSpc>
              <a:buFont typeface="Arial" pitchFamily="34" charset="0"/>
              <a:buChar char="•"/>
            </a:pPr>
            <a:r>
              <a:rPr lang="en-US" sz="1800" dirty="0" smtClean="0">
                <a:latin typeface="Palatino Linotype" panose="02040502050505030304" pitchFamily="18" charset="0"/>
              </a:rPr>
              <a:t>  Minor Modifications 22 MW</a:t>
            </a:r>
          </a:p>
          <a:p>
            <a:pPr>
              <a:lnSpc>
                <a:spcPct val="150000"/>
              </a:lnSpc>
              <a:buFont typeface="Arial" pitchFamily="34" charset="0"/>
              <a:buChar char="•"/>
            </a:pPr>
            <a:r>
              <a:rPr lang="en-US" sz="1800" dirty="0" smtClean="0">
                <a:latin typeface="Palatino Linotype" panose="02040502050505030304" pitchFamily="18" charset="0"/>
              </a:rPr>
              <a:t>  Waste to Energy Potential 80 MW</a:t>
            </a:r>
          </a:p>
          <a:p>
            <a:endParaRPr lang="en-US" b="1" dirty="0" smtClean="0">
              <a:latin typeface="+mj-lt"/>
            </a:endParaRPr>
          </a:p>
          <a:p>
            <a:endParaRPr lang="en-US" b="1" dirty="0" smtClean="0">
              <a:latin typeface="+mj-lt"/>
            </a:endParaRPr>
          </a:p>
          <a:p>
            <a:endParaRPr lang="en-US" sz="2800" baseline="30000" dirty="0" smtClean="0">
              <a:latin typeface="Helvetica" pitchFamily="34" charset="0"/>
            </a:endParaRPr>
          </a:p>
        </p:txBody>
      </p:sp>
      <p:sp>
        <p:nvSpPr>
          <p:cNvPr id="4" name="Rectangle 3"/>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19" descr="our.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future.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3191" y="3960608"/>
            <a:ext cx="10972800" cy="1384995"/>
          </a:xfrm>
          <a:prstGeom prst="rect">
            <a:avLst/>
          </a:prstGeom>
          <a:noFill/>
        </p:spPr>
        <p:txBody>
          <a:bodyPr wrap="square" rtlCol="0">
            <a:spAutoFit/>
          </a:bodyPr>
          <a:lstStyle/>
          <a:p>
            <a:pPr>
              <a:spcAft>
                <a:spcPts val="1200"/>
              </a:spcAft>
            </a:pPr>
            <a:r>
              <a:rPr lang="en-US" sz="2400" b="1" dirty="0" smtClean="0">
                <a:latin typeface="Palatino Linotype" panose="02040502050505030304" pitchFamily="18" charset="0"/>
              </a:rPr>
              <a:t>Sustainable Fleet</a:t>
            </a:r>
          </a:p>
          <a:p>
            <a:r>
              <a:rPr lang="en-US" sz="2000" dirty="0" smtClean="0">
                <a:latin typeface="Palatino Linotype" panose="02040502050505030304" pitchFamily="18" charset="0"/>
              </a:rPr>
              <a:t>CTA, City of Chicago, Parks, MWRD</a:t>
            </a:r>
          </a:p>
          <a:p>
            <a:pPr algn="just">
              <a:buFont typeface="Arial" pitchFamily="34" charset="0"/>
              <a:buChar char="•"/>
            </a:pPr>
            <a:endParaRPr lang="en-US" sz="1800" baseline="30000" dirty="0" smtClean="0">
              <a:solidFill>
                <a:schemeClr val="accent3"/>
              </a:solidFill>
              <a:latin typeface="Palatino Linotype" panose="02040502050505030304" pitchFamily="18" charset="0"/>
            </a:endParaRPr>
          </a:p>
          <a:p>
            <a:pPr algn="just">
              <a:buFont typeface="Arial" pitchFamily="34" charset="0"/>
              <a:buChar char="•"/>
            </a:pPr>
            <a:r>
              <a:rPr lang="en-US" sz="1800" dirty="0" smtClean="0">
                <a:latin typeface="Palatino Linotype" panose="02040502050505030304" pitchFamily="18" charset="0"/>
              </a:rPr>
              <a:t>   Compressed Natural Gas</a:t>
            </a:r>
          </a:p>
        </p:txBody>
      </p:sp>
      <p:pic>
        <p:nvPicPr>
          <p:cNvPr id="4099" name="Picture 3" descr="\\Mustang\Gen Admin\Public Affairs\Resource Recovery\photos\buses2.JPG"/>
          <p:cNvPicPr>
            <a:picLocks noChangeAspect="1" noChangeArrowheads="1"/>
          </p:cNvPicPr>
          <p:nvPr/>
        </p:nvPicPr>
        <p:blipFill>
          <a:blip r:embed="rId3" cstate="print"/>
          <a:srcRect/>
          <a:stretch>
            <a:fillRect/>
          </a:stretch>
        </p:blipFill>
        <p:spPr bwMode="auto">
          <a:xfrm>
            <a:off x="794022" y="573142"/>
            <a:ext cx="11397978" cy="3122557"/>
          </a:xfrm>
          <a:prstGeom prst="rect">
            <a:avLst/>
          </a:prstGeom>
          <a:noFill/>
        </p:spPr>
      </p:pic>
      <p:sp>
        <p:nvSpPr>
          <p:cNvPr id="5" name="Rectangle 4"/>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19" descr="our.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future.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7/7b/Fort_Dearborn_1831_Kinzie.jpg/1280px-Fort_Dearborn_1831_Kinz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9426" y="305341"/>
            <a:ext cx="9629889" cy="5589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88889" y="6084047"/>
            <a:ext cx="5850961" cy="661720"/>
          </a:xfrm>
          <a:prstGeom prst="rect">
            <a:avLst/>
          </a:prstGeom>
          <a:noFill/>
        </p:spPr>
        <p:txBody>
          <a:bodyPr wrap="none" rtlCol="0">
            <a:spAutoFit/>
          </a:bodyPr>
          <a:lstStyle/>
          <a:p>
            <a:pPr algn="ctr"/>
            <a:r>
              <a:rPr lang="en-US" b="1" dirty="0" smtClean="0">
                <a:latin typeface="Times New Roman" panose="02020603050405020304" pitchFamily="18" charset="0"/>
                <a:cs typeface="Times New Roman" panose="02020603050405020304" pitchFamily="18" charset="0"/>
              </a:rPr>
              <a:t>Fort Dearborn near </a:t>
            </a:r>
            <a:r>
              <a:rPr lang="en-US" b="1" dirty="0">
                <a:latin typeface="Times New Roman" panose="02020603050405020304" pitchFamily="18" charset="0"/>
                <a:cs typeface="Times New Roman" panose="02020603050405020304" pitchFamily="18" charset="0"/>
              </a:rPr>
              <a:t>the mouth of the Chicago </a:t>
            </a:r>
            <a:r>
              <a:rPr lang="en-US" b="1" dirty="0" smtClean="0">
                <a:latin typeface="Times New Roman" panose="02020603050405020304" pitchFamily="18" charset="0"/>
                <a:cs typeface="Times New Roman" panose="02020603050405020304" pitchFamily="18" charset="0"/>
              </a:rPr>
              <a:t>River, 1831</a:t>
            </a:r>
          </a:p>
          <a:p>
            <a:pPr algn="ctr"/>
            <a:endParaRPr lang="en-US" sz="800" dirty="0">
              <a:latin typeface="Times New Roman" panose="02020603050405020304" pitchFamily="18" charset="0"/>
              <a:cs typeface="Times New Roman" panose="02020603050405020304" pitchFamily="18" charset="0"/>
            </a:endParaRPr>
          </a:p>
          <a:p>
            <a:pPr algn="ctr"/>
            <a:r>
              <a:rPr lang="en-US" sz="1100" i="1" dirty="0" smtClean="0">
                <a:latin typeface="Times New Roman" panose="02020603050405020304" pitchFamily="18" charset="0"/>
                <a:cs typeface="Times New Roman" panose="02020603050405020304" pitchFamily="18" charset="0"/>
              </a:rPr>
              <a:t>https://en.wikipedia.org/wiki/Chicago_River#/media/File:Fort_Dearborn_1831_Kinzie.jpg</a:t>
            </a:r>
            <a:endParaRPr lang="en-US" sz="1100" i="1"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7" name="Straight Connector 6"/>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extLst>
      <p:ext uri="{BB962C8B-B14F-4D97-AF65-F5344CB8AC3E}">
        <p14:creationId xmlns:p14="http://schemas.microsoft.com/office/powerpoint/2010/main" val="36869325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2041" y="-1"/>
            <a:ext cx="11408832" cy="7293685"/>
          </a:xfrm>
          <a:prstGeom prst="rect">
            <a:avLst/>
          </a:prstGeom>
        </p:spPr>
      </p:pic>
      <p:sp>
        <p:nvSpPr>
          <p:cNvPr id="3" name="Rectangle 2"/>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rot="16200000" flipH="1">
            <a:off x="-2626958"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19" descr="our.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future.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56505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debrashore.org/images/wastewater_treatme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3206" y="1868891"/>
            <a:ext cx="9288250" cy="39246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 name="Straight Connector 3"/>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19" descr="ou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future.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21063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bwMode="auto">
          <a:xfrm>
            <a:off x="369455" y="228600"/>
            <a:ext cx="6788727" cy="914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4" name="TextBox 2"/>
          <p:cNvSpPr txBox="1">
            <a:spLocks noChangeArrowheads="1"/>
          </p:cNvSpPr>
          <p:nvPr/>
        </p:nvSpPr>
        <p:spPr bwMode="auto">
          <a:xfrm>
            <a:off x="854364" y="268288"/>
            <a:ext cx="6072909" cy="523220"/>
          </a:xfrm>
          <a:prstGeom prst="rect">
            <a:avLst/>
          </a:prstGeom>
          <a:noFill/>
          <a:ln>
            <a:noFill/>
          </a:ln>
          <a:effectLst>
            <a:outerShdw blurRad="63500" dist="38100" algn="l" rotWithShape="0">
              <a:srgbClr val="000000">
                <a:alpha val="39998"/>
              </a:srgbClr>
            </a:outerShdw>
          </a:effectLs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800" b="1" dirty="0" smtClean="0">
                <a:solidFill>
                  <a:schemeClr val="bg1"/>
                </a:solidFill>
                <a:cs typeface="Arial" charset="0"/>
              </a:rPr>
              <a:t>Biogas production at MWRD</a:t>
            </a:r>
          </a:p>
        </p:txBody>
      </p:sp>
      <p:grpSp>
        <p:nvGrpSpPr>
          <p:cNvPr id="2" name="Group 38"/>
          <p:cNvGrpSpPr>
            <a:grpSpLocks/>
          </p:cNvGrpSpPr>
          <p:nvPr/>
        </p:nvGrpSpPr>
        <p:grpSpPr bwMode="auto">
          <a:xfrm>
            <a:off x="461818" y="2355851"/>
            <a:ext cx="4525818" cy="874713"/>
            <a:chOff x="228600" y="762001"/>
            <a:chExt cx="3733800" cy="874812"/>
          </a:xfrm>
        </p:grpSpPr>
        <p:sp>
          <p:nvSpPr>
            <p:cNvPr id="8" name="Rounded Rectangle 7"/>
            <p:cNvSpPr/>
            <p:nvPr/>
          </p:nvSpPr>
          <p:spPr>
            <a:xfrm>
              <a:off x="228600" y="762001"/>
              <a:ext cx="3124200" cy="874812"/>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9" name="TextBox 45"/>
            <p:cNvSpPr txBox="1">
              <a:spLocks noChangeArrowheads="1"/>
            </p:cNvSpPr>
            <p:nvPr/>
          </p:nvSpPr>
          <p:spPr bwMode="auto">
            <a:xfrm>
              <a:off x="685800" y="1052547"/>
              <a:ext cx="3276600" cy="549337"/>
            </a:xfrm>
            <a:prstGeom prst="rect">
              <a:avLst/>
            </a:prstGeom>
            <a:noFill/>
            <a:ln>
              <a:noFill/>
            </a:ln>
            <a:effectLst>
              <a:outerShdw blurRad="63500" dist="38100" dir="2700000" algn="tl" rotWithShape="0">
                <a:srgbClr val="000000">
                  <a:alpha val="39998"/>
                </a:srgbClr>
              </a:outerShdw>
            </a:effectLs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3000" b="1" dirty="0" smtClean="0">
                  <a:solidFill>
                    <a:schemeClr val="bg1"/>
                  </a:solidFill>
                  <a:cs typeface="Arial" charset="0"/>
                </a:rPr>
                <a:t>3,400 </a:t>
              </a:r>
              <a:r>
                <a:rPr lang="en-US" sz="3000" b="1" dirty="0" err="1" smtClean="0">
                  <a:solidFill>
                    <a:schemeClr val="bg1"/>
                  </a:solidFill>
                  <a:cs typeface="Arial" charset="0"/>
                </a:rPr>
                <a:t>Mcf</a:t>
              </a:r>
              <a:r>
                <a:rPr lang="en-US" sz="3000" b="1" dirty="0" smtClean="0">
                  <a:solidFill>
                    <a:schemeClr val="bg1"/>
                  </a:solidFill>
                  <a:cs typeface="Arial" charset="0"/>
                </a:rPr>
                <a:t>/day</a:t>
              </a:r>
            </a:p>
          </p:txBody>
        </p:sp>
        <p:sp>
          <p:nvSpPr>
            <p:cNvPr id="10" name="TextBox 9"/>
            <p:cNvSpPr txBox="1"/>
            <p:nvPr/>
          </p:nvSpPr>
          <p:spPr>
            <a:xfrm>
              <a:off x="533400" y="798518"/>
              <a:ext cx="3276600" cy="284194"/>
            </a:xfrm>
            <a:prstGeom prst="rect">
              <a:avLst/>
            </a:prstGeom>
            <a:noFill/>
            <a:effectLst/>
          </p:spPr>
          <p:txBody>
            <a:bodyPr>
              <a:spAutoFit/>
            </a:bodyPr>
            <a:lstStyle/>
            <a:p>
              <a:pPr eaLnBrk="1" fontAlgn="auto" hangingPunct="1">
                <a:spcBef>
                  <a:spcPts val="0"/>
                </a:spcBef>
                <a:spcAft>
                  <a:spcPts val="0"/>
                </a:spcAft>
                <a:defRPr/>
              </a:pPr>
              <a:r>
                <a:rPr lang="en-US" sz="1250" dirty="0">
                  <a:solidFill>
                    <a:schemeClr val="bg1"/>
                  </a:solidFill>
                  <a:ea typeface="+mn-ea"/>
                  <a:cs typeface="Arial" pitchFamily="34" charset="0"/>
                </a:rPr>
                <a:t>Average Production from 2007-2009</a:t>
              </a:r>
            </a:p>
          </p:txBody>
        </p:sp>
      </p:grpSp>
      <p:grpSp>
        <p:nvGrpSpPr>
          <p:cNvPr id="5" name="Group 38"/>
          <p:cNvGrpSpPr>
            <a:grpSpLocks/>
          </p:cNvGrpSpPr>
          <p:nvPr/>
        </p:nvGrpSpPr>
        <p:grpSpPr bwMode="auto">
          <a:xfrm>
            <a:off x="554182" y="4038601"/>
            <a:ext cx="4341091" cy="874713"/>
            <a:chOff x="228600" y="762001"/>
            <a:chExt cx="3581400" cy="874812"/>
          </a:xfrm>
        </p:grpSpPr>
        <p:sp>
          <p:nvSpPr>
            <p:cNvPr id="13" name="Rounded Rectangle 12"/>
            <p:cNvSpPr/>
            <p:nvPr/>
          </p:nvSpPr>
          <p:spPr>
            <a:xfrm>
              <a:off x="228600" y="762001"/>
              <a:ext cx="3124200" cy="874812"/>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14" name="TextBox 45"/>
            <p:cNvSpPr txBox="1">
              <a:spLocks noChangeArrowheads="1"/>
            </p:cNvSpPr>
            <p:nvPr/>
          </p:nvSpPr>
          <p:spPr bwMode="auto">
            <a:xfrm>
              <a:off x="457200" y="1052547"/>
              <a:ext cx="3276600" cy="549337"/>
            </a:xfrm>
            <a:prstGeom prst="rect">
              <a:avLst/>
            </a:prstGeom>
            <a:noFill/>
            <a:ln>
              <a:noFill/>
            </a:ln>
            <a:effectLst>
              <a:outerShdw blurRad="63500" dist="38100" dir="2700000" algn="tl" rotWithShape="0">
                <a:srgbClr val="000000">
                  <a:alpha val="39998"/>
                </a:srgbClr>
              </a:outerShdw>
            </a:effectLs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3000" b="1" dirty="0" smtClean="0">
                  <a:solidFill>
                    <a:schemeClr val="bg1"/>
                  </a:solidFill>
                  <a:cs typeface="Arial" charset="0"/>
                </a:rPr>
                <a:t>6,722+ </a:t>
              </a:r>
              <a:r>
                <a:rPr lang="en-US" sz="3000" b="1" dirty="0" err="1" smtClean="0">
                  <a:solidFill>
                    <a:schemeClr val="bg1"/>
                  </a:solidFill>
                  <a:cs typeface="Arial" charset="0"/>
                </a:rPr>
                <a:t>Mcf</a:t>
              </a:r>
              <a:r>
                <a:rPr lang="en-US" sz="3000" b="1" dirty="0" smtClean="0">
                  <a:solidFill>
                    <a:schemeClr val="bg1"/>
                  </a:solidFill>
                  <a:cs typeface="Arial" charset="0"/>
                </a:rPr>
                <a:t>/day</a:t>
              </a:r>
            </a:p>
          </p:txBody>
        </p:sp>
        <p:sp>
          <p:nvSpPr>
            <p:cNvPr id="15" name="TextBox 14"/>
            <p:cNvSpPr txBox="1"/>
            <p:nvPr/>
          </p:nvSpPr>
          <p:spPr>
            <a:xfrm>
              <a:off x="533400" y="798518"/>
              <a:ext cx="3276600" cy="284194"/>
            </a:xfrm>
            <a:prstGeom prst="rect">
              <a:avLst/>
            </a:prstGeom>
            <a:noFill/>
            <a:effectLst/>
          </p:spPr>
          <p:txBody>
            <a:bodyPr>
              <a:spAutoFit/>
            </a:bodyPr>
            <a:lstStyle/>
            <a:p>
              <a:pPr eaLnBrk="1" fontAlgn="auto" hangingPunct="1">
                <a:spcBef>
                  <a:spcPts val="0"/>
                </a:spcBef>
                <a:spcAft>
                  <a:spcPts val="0"/>
                </a:spcAft>
                <a:defRPr/>
              </a:pPr>
              <a:r>
                <a:rPr lang="en-US" sz="1250" dirty="0">
                  <a:solidFill>
                    <a:schemeClr val="bg1"/>
                  </a:solidFill>
                  <a:ea typeface="+mn-ea"/>
                  <a:cs typeface="Arial" pitchFamily="34" charset="0"/>
                </a:rPr>
                <a:t>Future Production:</a:t>
              </a:r>
            </a:p>
          </p:txBody>
        </p:sp>
      </p:grpSp>
      <p:sp>
        <p:nvSpPr>
          <p:cNvPr id="11" name="Rectangle 10"/>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rgbClr val="FFFFFF"/>
              </a:solidFill>
              <a:ea typeface="ＭＳ Ｐゴシック" charset="0"/>
            </a:endParaRPr>
          </a:p>
        </p:txBody>
      </p:sp>
      <p:pic>
        <p:nvPicPr>
          <p:cNvPr id="101383"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44212" y="1840474"/>
            <a:ext cx="7585364" cy="396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ou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future.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42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329795"/>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2433" y="3982123"/>
            <a:ext cx="10972800" cy="2446824"/>
          </a:xfrm>
          <a:prstGeom prst="rect">
            <a:avLst/>
          </a:prstGeom>
          <a:noFill/>
        </p:spPr>
        <p:txBody>
          <a:bodyPr wrap="square" rtlCol="0">
            <a:spAutoFit/>
          </a:bodyPr>
          <a:lstStyle/>
          <a:p>
            <a:r>
              <a:rPr lang="en-US" sz="2400" b="1" dirty="0" smtClean="0">
                <a:latin typeface="Palatino Linotype" panose="02040502050505030304" pitchFamily="18" charset="0"/>
              </a:rPr>
              <a:t>Sustainable Soils</a:t>
            </a:r>
          </a:p>
          <a:p>
            <a:endParaRPr lang="en-US" sz="2800" b="1" baseline="30000" dirty="0" smtClean="0">
              <a:latin typeface="Palatino Linotype" panose="02040502050505030304" pitchFamily="18" charset="0"/>
            </a:endParaRPr>
          </a:p>
          <a:p>
            <a:pPr>
              <a:lnSpc>
                <a:spcPct val="150000"/>
              </a:lnSpc>
              <a:buFont typeface="Arial" pitchFamily="34" charset="0"/>
              <a:buChar char="•"/>
            </a:pPr>
            <a:r>
              <a:rPr lang="en-US" sz="1800" dirty="0" smtClean="0">
                <a:latin typeface="Palatino Linotype" panose="02040502050505030304" pitchFamily="18" charset="0"/>
              </a:rPr>
              <a:t>   Class A </a:t>
            </a:r>
            <a:r>
              <a:rPr lang="en-US" sz="1800" dirty="0" err="1" smtClean="0">
                <a:latin typeface="Palatino Linotype" panose="02040502050505030304" pitchFamily="18" charset="0"/>
              </a:rPr>
              <a:t>Biosolids</a:t>
            </a:r>
            <a:r>
              <a:rPr lang="en-US" sz="1800" dirty="0" smtClean="0">
                <a:latin typeface="Palatino Linotype" panose="02040502050505030304" pitchFamily="18" charset="0"/>
              </a:rPr>
              <a:t>: 140,000 tons/year</a:t>
            </a:r>
          </a:p>
          <a:p>
            <a:pPr>
              <a:lnSpc>
                <a:spcPct val="150000"/>
              </a:lnSpc>
              <a:buFont typeface="Arial" pitchFamily="34" charset="0"/>
              <a:buChar char="•"/>
            </a:pPr>
            <a:r>
              <a:rPr lang="en-US" sz="1800" dirty="0" smtClean="0">
                <a:latin typeface="Palatino Linotype" panose="02040502050505030304" pitchFamily="18" charset="0"/>
              </a:rPr>
              <a:t>   City of Chicago Yard Waste Blend</a:t>
            </a:r>
          </a:p>
          <a:p>
            <a:pPr>
              <a:lnSpc>
                <a:spcPct val="150000"/>
              </a:lnSpc>
              <a:buFont typeface="Arial" pitchFamily="34" charset="0"/>
              <a:buChar char="•"/>
            </a:pPr>
            <a:r>
              <a:rPr lang="en-US" sz="1800" dirty="0" smtClean="0">
                <a:latin typeface="Palatino Linotype" panose="02040502050505030304" pitchFamily="18" charset="0"/>
              </a:rPr>
              <a:t>   Reduction in maintenance costs – better results</a:t>
            </a:r>
          </a:p>
          <a:p>
            <a:endParaRPr lang="en-US" sz="1600" baseline="30000" dirty="0" smtClean="0">
              <a:latin typeface="Helvetica" pitchFamily="34" charset="0"/>
            </a:endParaRPr>
          </a:p>
          <a:p>
            <a:pPr algn="just"/>
            <a:endParaRPr lang="en-US" sz="2800" baseline="30000" dirty="0" smtClean="0">
              <a:latin typeface="Helvetica" pitchFamily="34" charset="0"/>
            </a:endParaRPr>
          </a:p>
        </p:txBody>
      </p:sp>
      <p:pic>
        <p:nvPicPr>
          <p:cNvPr id="7170" name="Picture 2" descr="\\Mustang\Gen Admin\Public Affairs\Resource Recovery\photos\new ones\soi2l_2.JPG"/>
          <p:cNvPicPr>
            <a:picLocks noChangeAspect="1" noChangeArrowheads="1"/>
          </p:cNvPicPr>
          <p:nvPr/>
        </p:nvPicPr>
        <p:blipFill>
          <a:blip r:embed="rId3" cstate="print"/>
          <a:srcRect/>
          <a:stretch>
            <a:fillRect/>
          </a:stretch>
        </p:blipFill>
        <p:spPr bwMode="auto">
          <a:xfrm>
            <a:off x="794022" y="560099"/>
            <a:ext cx="11397978" cy="3239106"/>
          </a:xfrm>
          <a:prstGeom prst="rect">
            <a:avLst/>
          </a:prstGeom>
          <a:noFill/>
        </p:spPr>
      </p:pic>
      <p:sp>
        <p:nvSpPr>
          <p:cNvPr id="5" name="Rectangle 4"/>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19" descr="our.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future.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mwrd biosoli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635" y="290456"/>
            <a:ext cx="10604332" cy="61865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19" descr="ou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future.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5010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biosolids pro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78474"/>
            <a:ext cx="1143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19" descr="ou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descr="future.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2336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alatino Linotype" panose="02040502050505030304" pitchFamily="18" charset="0"/>
              </a:rPr>
              <a:t>Science behind </a:t>
            </a:r>
            <a:r>
              <a:rPr lang="en-US" dirty="0" err="1" smtClean="0">
                <a:latin typeface="Palatino Linotype" panose="02040502050505030304" pitchFamily="18" charset="0"/>
              </a:rPr>
              <a:t>Biosolids</a:t>
            </a:r>
            <a:r>
              <a:rPr lang="en-US" dirty="0" smtClean="0">
                <a:latin typeface="Palatino Linotype" panose="02040502050505030304" pitchFamily="18" charset="0"/>
              </a:rPr>
              <a:t> Recycling</a:t>
            </a:r>
            <a:endParaRPr lang="en-US" dirty="0">
              <a:latin typeface="Palatino Linotype" panose="02040502050505030304" pitchFamily="18" charset="0"/>
            </a:endParaRPr>
          </a:p>
        </p:txBody>
      </p:sp>
      <p:sp>
        <p:nvSpPr>
          <p:cNvPr id="3" name="Content Placeholder 2"/>
          <p:cNvSpPr>
            <a:spLocks noGrp="1"/>
          </p:cNvSpPr>
          <p:nvPr>
            <p:ph idx="1"/>
          </p:nvPr>
        </p:nvSpPr>
        <p:spPr>
          <a:xfrm>
            <a:off x="908823" y="2151529"/>
            <a:ext cx="5492264" cy="4351338"/>
          </a:xfrm>
        </p:spPr>
        <p:txBody>
          <a:bodyPr/>
          <a:lstStyle/>
          <a:p>
            <a:pPr>
              <a:spcAft>
                <a:spcPts val="1200"/>
              </a:spcAft>
            </a:pPr>
            <a:r>
              <a:rPr lang="en-US" dirty="0" smtClean="0">
                <a:latin typeface="Palatino Linotype" panose="02040502050505030304" pitchFamily="18" charset="0"/>
              </a:rPr>
              <a:t>Pathogens removed</a:t>
            </a:r>
          </a:p>
          <a:p>
            <a:pPr>
              <a:spcAft>
                <a:spcPts val="1200"/>
              </a:spcAft>
            </a:pPr>
            <a:r>
              <a:rPr lang="en-US" dirty="0" smtClean="0">
                <a:latin typeface="Palatino Linotype" panose="02040502050505030304" pitchFamily="18" charset="0"/>
              </a:rPr>
              <a:t>Metals below levels of concern </a:t>
            </a:r>
            <a:r>
              <a:rPr lang="en-US" u="sng" dirty="0" smtClean="0">
                <a:latin typeface="Palatino Linotype" panose="02040502050505030304" pitchFamily="18" charset="0"/>
              </a:rPr>
              <a:t>and</a:t>
            </a:r>
            <a:r>
              <a:rPr lang="en-US" dirty="0" smtClean="0">
                <a:latin typeface="Palatino Linotype" panose="02040502050505030304" pitchFamily="18" charset="0"/>
              </a:rPr>
              <a:t> further immobilized in soil</a:t>
            </a:r>
          </a:p>
          <a:p>
            <a:pPr>
              <a:spcAft>
                <a:spcPts val="1200"/>
              </a:spcAft>
            </a:pPr>
            <a:r>
              <a:rPr lang="en-US" dirty="0" smtClean="0">
                <a:latin typeface="Palatino Linotype" panose="02040502050505030304" pitchFamily="18" charset="0"/>
              </a:rPr>
              <a:t>Many metals are actually plant nutrients</a:t>
            </a:r>
          </a:p>
          <a:p>
            <a:pPr>
              <a:spcAft>
                <a:spcPts val="1200"/>
              </a:spcAft>
            </a:pPr>
            <a:r>
              <a:rPr lang="en-US" dirty="0" smtClean="0">
                <a:latin typeface="Palatino Linotype" panose="02040502050505030304" pitchFamily="18" charset="0"/>
              </a:rPr>
              <a:t>Organic contaminants generally not present or at very low levels</a:t>
            </a:r>
          </a:p>
          <a:p>
            <a:endParaRPr lang="en-US" dirty="0" smtClean="0"/>
          </a:p>
          <a:p>
            <a:endParaRPr lang="en-US" dirty="0"/>
          </a:p>
        </p:txBody>
      </p:sp>
      <p:sp>
        <p:nvSpPr>
          <p:cNvPr id="4" name="Rectangle 3"/>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http://news.medill.northwestern.edu/chicago/wp-content/uploads/sites/3/2015/11/poop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5617" y="2151529"/>
            <a:ext cx="5341993" cy="35499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9" descr="ou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future.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2863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cleanwater2020.com/images/default-source/default-album/clean-water.jpg?Status=Master&amp;sfvrsn=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168" y="527125"/>
            <a:ext cx="11399372" cy="31495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19" descr="ou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future.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312433" y="3982123"/>
            <a:ext cx="10972800" cy="2031325"/>
          </a:xfrm>
          <a:prstGeom prst="rect">
            <a:avLst/>
          </a:prstGeom>
          <a:noFill/>
        </p:spPr>
        <p:txBody>
          <a:bodyPr wrap="square" rtlCol="0">
            <a:spAutoFit/>
          </a:bodyPr>
          <a:lstStyle/>
          <a:p>
            <a:r>
              <a:rPr lang="en-US" sz="2400" b="1" dirty="0" smtClean="0">
                <a:latin typeface="Palatino Linotype" panose="02040502050505030304" pitchFamily="18" charset="0"/>
              </a:rPr>
              <a:t>Sustainable Water Management</a:t>
            </a:r>
          </a:p>
          <a:p>
            <a:endParaRPr lang="en-US" sz="2800" b="1" baseline="30000" dirty="0" smtClean="0">
              <a:latin typeface="Palatino Linotype" panose="02040502050505030304" pitchFamily="18" charset="0"/>
            </a:endParaRPr>
          </a:p>
          <a:p>
            <a:pPr>
              <a:lnSpc>
                <a:spcPct val="150000"/>
              </a:lnSpc>
              <a:buFont typeface="Arial" pitchFamily="34" charset="0"/>
              <a:buChar char="•"/>
            </a:pPr>
            <a:r>
              <a:rPr lang="en-US" sz="1800" dirty="0" smtClean="0">
                <a:latin typeface="Palatino Linotype" panose="02040502050505030304" pitchFamily="18" charset="0"/>
              </a:rPr>
              <a:t>   Exploring opportunities for water reuse</a:t>
            </a:r>
          </a:p>
          <a:p>
            <a:pPr>
              <a:lnSpc>
                <a:spcPct val="150000"/>
              </a:lnSpc>
              <a:buFont typeface="Arial" pitchFamily="34" charset="0"/>
              <a:buChar char="•"/>
            </a:pPr>
            <a:r>
              <a:rPr lang="en-US" dirty="0">
                <a:latin typeface="Palatino Linotype" panose="02040502050505030304" pitchFamily="18" charset="0"/>
              </a:rPr>
              <a:t> </a:t>
            </a:r>
            <a:r>
              <a:rPr lang="en-US" dirty="0" smtClean="0">
                <a:latin typeface="Palatino Linotype" panose="02040502050505030304" pitchFamily="18" charset="0"/>
              </a:rPr>
              <a:t>  Disinfecting wastewater effluent</a:t>
            </a:r>
          </a:p>
          <a:p>
            <a:endParaRPr lang="en-US" sz="1600" baseline="30000" dirty="0" smtClean="0">
              <a:latin typeface="Helvetica" pitchFamily="34" charset="0"/>
            </a:endParaRPr>
          </a:p>
          <a:p>
            <a:pPr algn="just"/>
            <a:endParaRPr lang="en-US" sz="2800" baseline="30000" dirty="0" smtClean="0">
              <a:latin typeface="Helvetica" pitchFamily="34" charset="0"/>
            </a:endParaRPr>
          </a:p>
        </p:txBody>
      </p:sp>
    </p:spTree>
    <p:extLst>
      <p:ext uri="{BB962C8B-B14F-4D97-AF65-F5344CB8AC3E}">
        <p14:creationId xmlns:p14="http://schemas.microsoft.com/office/powerpoint/2010/main" val="36367050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369455" y="228600"/>
            <a:ext cx="6788727" cy="914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108547" name="TextBox 2"/>
          <p:cNvSpPr txBox="1">
            <a:spLocks noChangeArrowheads="1"/>
          </p:cNvSpPr>
          <p:nvPr/>
        </p:nvSpPr>
        <p:spPr bwMode="auto">
          <a:xfrm>
            <a:off x="854364" y="268288"/>
            <a:ext cx="7273636" cy="646112"/>
          </a:xfrm>
          <a:prstGeom prst="rect">
            <a:avLst/>
          </a:prstGeom>
          <a:noFill/>
          <a:ln>
            <a:noFill/>
          </a:ln>
          <a:effectLst>
            <a:outerShdw blurRad="63500" dist="38100" algn="l" rotWithShape="0">
              <a:srgbClr val="000000">
                <a:alpha val="39998"/>
              </a:srgbClr>
            </a:outerShdw>
          </a:effectLs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3600" b="1" smtClean="0">
                <a:solidFill>
                  <a:schemeClr val="bg1"/>
                </a:solidFill>
                <a:cs typeface="Arial" charset="0"/>
              </a:rPr>
              <a:t>Disinfection</a:t>
            </a:r>
          </a:p>
        </p:txBody>
      </p:sp>
      <p:grpSp>
        <p:nvGrpSpPr>
          <p:cNvPr id="3" name="Group 38"/>
          <p:cNvGrpSpPr>
            <a:grpSpLocks/>
          </p:cNvGrpSpPr>
          <p:nvPr/>
        </p:nvGrpSpPr>
        <p:grpSpPr bwMode="auto">
          <a:xfrm>
            <a:off x="461818" y="3240088"/>
            <a:ext cx="4525818" cy="874712"/>
            <a:chOff x="228600" y="762001"/>
            <a:chExt cx="3733800" cy="874812"/>
          </a:xfrm>
        </p:grpSpPr>
        <p:sp>
          <p:nvSpPr>
            <p:cNvPr id="13" name="Rounded Rectangle 12"/>
            <p:cNvSpPr/>
            <p:nvPr/>
          </p:nvSpPr>
          <p:spPr>
            <a:xfrm>
              <a:off x="228600" y="762001"/>
              <a:ext cx="3200400" cy="874812"/>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14" name="TextBox 45"/>
            <p:cNvSpPr txBox="1">
              <a:spLocks noChangeArrowheads="1"/>
            </p:cNvSpPr>
            <p:nvPr/>
          </p:nvSpPr>
          <p:spPr bwMode="auto">
            <a:xfrm>
              <a:off x="685800" y="1052546"/>
              <a:ext cx="3276600" cy="549338"/>
            </a:xfrm>
            <a:prstGeom prst="rect">
              <a:avLst/>
            </a:prstGeom>
            <a:noFill/>
            <a:ln>
              <a:noFill/>
            </a:ln>
            <a:effectLst>
              <a:outerShdw blurRad="63500" dist="38100" dir="2700000" algn="tl" rotWithShape="0">
                <a:srgbClr val="000000">
                  <a:alpha val="39998"/>
                </a:srgbClr>
              </a:outerShdw>
            </a:effectLs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3000" b="1" dirty="0" smtClean="0">
                  <a:solidFill>
                    <a:schemeClr val="bg1"/>
                  </a:solidFill>
                  <a:cs typeface="Arial" charset="0"/>
                </a:rPr>
                <a:t>Chlorination</a:t>
              </a:r>
            </a:p>
          </p:txBody>
        </p:sp>
        <p:sp>
          <p:nvSpPr>
            <p:cNvPr id="15" name="TextBox 14"/>
            <p:cNvSpPr txBox="1"/>
            <p:nvPr/>
          </p:nvSpPr>
          <p:spPr>
            <a:xfrm>
              <a:off x="533400" y="798517"/>
              <a:ext cx="3276600" cy="284195"/>
            </a:xfrm>
            <a:prstGeom prst="rect">
              <a:avLst/>
            </a:prstGeom>
            <a:noFill/>
            <a:effectLst/>
          </p:spPr>
          <p:txBody>
            <a:bodyPr>
              <a:spAutoFit/>
            </a:bodyPr>
            <a:lstStyle/>
            <a:p>
              <a:pPr eaLnBrk="1" fontAlgn="auto" hangingPunct="1">
                <a:spcBef>
                  <a:spcPts val="0"/>
                </a:spcBef>
                <a:spcAft>
                  <a:spcPts val="0"/>
                </a:spcAft>
                <a:defRPr/>
              </a:pPr>
              <a:r>
                <a:rPr lang="en-US" sz="1250" dirty="0">
                  <a:solidFill>
                    <a:schemeClr val="bg1"/>
                  </a:solidFill>
                  <a:ea typeface="+mn-ea"/>
                  <a:cs typeface="Arial" pitchFamily="34" charset="0"/>
                </a:rPr>
                <a:t>Disinfection method at Calumet </a:t>
              </a:r>
            </a:p>
          </p:txBody>
        </p:sp>
      </p:grpSp>
      <p:pic>
        <p:nvPicPr>
          <p:cNvPr id="10240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10545" y="2133600"/>
            <a:ext cx="7204364" cy="395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8"/>
          <p:cNvGrpSpPr>
            <a:grpSpLocks/>
          </p:cNvGrpSpPr>
          <p:nvPr/>
        </p:nvGrpSpPr>
        <p:grpSpPr bwMode="auto">
          <a:xfrm>
            <a:off x="461818" y="1981201"/>
            <a:ext cx="4341091" cy="874713"/>
            <a:chOff x="228600" y="762001"/>
            <a:chExt cx="3581400" cy="874812"/>
          </a:xfrm>
        </p:grpSpPr>
        <p:sp>
          <p:nvSpPr>
            <p:cNvPr id="19" name="Rounded Rectangle 18"/>
            <p:cNvSpPr/>
            <p:nvPr/>
          </p:nvSpPr>
          <p:spPr>
            <a:xfrm>
              <a:off x="228600" y="762001"/>
              <a:ext cx="3200400" cy="874812"/>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20" name="TextBox 45"/>
            <p:cNvSpPr txBox="1">
              <a:spLocks noChangeArrowheads="1"/>
            </p:cNvSpPr>
            <p:nvPr/>
          </p:nvSpPr>
          <p:spPr bwMode="auto">
            <a:xfrm>
              <a:off x="381000" y="1052547"/>
              <a:ext cx="3276600" cy="549337"/>
            </a:xfrm>
            <a:prstGeom prst="rect">
              <a:avLst/>
            </a:prstGeom>
            <a:noFill/>
            <a:ln>
              <a:noFill/>
            </a:ln>
            <a:effectLst>
              <a:outerShdw blurRad="63500" dist="38100" dir="2700000" algn="tl" rotWithShape="0">
                <a:srgbClr val="000000">
                  <a:alpha val="39998"/>
                </a:srgbClr>
              </a:outerShdw>
            </a:effectLs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3000" b="1" dirty="0" smtClean="0">
                  <a:solidFill>
                    <a:schemeClr val="bg1"/>
                  </a:solidFill>
                  <a:cs typeface="Arial" charset="0"/>
                </a:rPr>
                <a:t>Ultraviolet Light</a:t>
              </a:r>
            </a:p>
          </p:txBody>
        </p:sp>
        <p:sp>
          <p:nvSpPr>
            <p:cNvPr id="102410" name="TextBox 20"/>
            <p:cNvSpPr txBox="1">
              <a:spLocks noChangeArrowheads="1"/>
            </p:cNvSpPr>
            <p:nvPr/>
          </p:nvSpPr>
          <p:spPr bwMode="auto">
            <a:xfrm>
              <a:off x="533400" y="798518"/>
              <a:ext cx="3276600" cy="284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200">
                  <a:solidFill>
                    <a:schemeClr val="bg1"/>
                  </a:solidFill>
                  <a:latin typeface="Arial" panose="020B0604020202020204" pitchFamily="34" charset="0"/>
                  <a:cs typeface="Arial" panose="020B0604020202020204" pitchFamily="34" charset="0"/>
                </a:rPr>
                <a:t>Disinfection method at O’Brien</a:t>
              </a:r>
            </a:p>
          </p:txBody>
        </p:sp>
      </p:grpSp>
      <p:sp>
        <p:nvSpPr>
          <p:cNvPr id="22" name="Rectangle 21"/>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endParaRPr>
          </a:p>
        </p:txBody>
      </p:sp>
      <p:pic>
        <p:nvPicPr>
          <p:cNvPr id="16" name="Picture 19" descr="ou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future.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42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706597"/>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0918" y="4218658"/>
            <a:ext cx="10972800" cy="1897955"/>
          </a:xfrm>
          <a:prstGeom prst="rect">
            <a:avLst/>
          </a:prstGeom>
          <a:noFill/>
        </p:spPr>
        <p:txBody>
          <a:bodyPr wrap="square" rtlCol="0">
            <a:spAutoFit/>
          </a:bodyPr>
          <a:lstStyle/>
          <a:p>
            <a:pPr>
              <a:spcAft>
                <a:spcPts val="1200"/>
              </a:spcAft>
            </a:pPr>
            <a:r>
              <a:rPr lang="en-US" sz="2400" b="1" dirty="0" smtClean="0">
                <a:latin typeface="Palatino Linotype" panose="02040502050505030304" pitchFamily="18" charset="0"/>
              </a:rPr>
              <a:t>Sustainable Reduction</a:t>
            </a:r>
          </a:p>
          <a:p>
            <a:pPr>
              <a:lnSpc>
                <a:spcPct val="150000"/>
              </a:lnSpc>
              <a:buFont typeface="Arial" pitchFamily="34" charset="0"/>
              <a:buChar char="•"/>
            </a:pPr>
            <a:r>
              <a:rPr lang="en-US" sz="1800" dirty="0" smtClean="0">
                <a:latin typeface="Palatino Linotype" panose="02040502050505030304" pitchFamily="18" charset="0"/>
              </a:rPr>
              <a:t>   </a:t>
            </a:r>
            <a:r>
              <a:rPr lang="en-US" sz="1800" dirty="0" err="1" smtClean="0">
                <a:latin typeface="Palatino Linotype" panose="02040502050505030304" pitchFamily="18" charset="0"/>
              </a:rPr>
              <a:t>Deammonification</a:t>
            </a:r>
            <a:r>
              <a:rPr lang="en-US" sz="1800" dirty="0" smtClean="0">
                <a:latin typeface="Palatino Linotype" panose="02040502050505030304" pitchFamily="18" charset="0"/>
              </a:rPr>
              <a:t> / </a:t>
            </a:r>
            <a:r>
              <a:rPr lang="en-US" sz="1800" dirty="0" err="1" smtClean="0">
                <a:latin typeface="Palatino Linotype" panose="02040502050505030304" pitchFamily="18" charset="0"/>
              </a:rPr>
              <a:t>Denitritation</a:t>
            </a:r>
            <a:endParaRPr lang="en-US" sz="1800" dirty="0" smtClean="0">
              <a:latin typeface="Palatino Linotype" panose="02040502050505030304" pitchFamily="18" charset="0"/>
            </a:endParaRPr>
          </a:p>
          <a:p>
            <a:pPr>
              <a:lnSpc>
                <a:spcPct val="150000"/>
              </a:lnSpc>
              <a:buFont typeface="Arial" pitchFamily="34" charset="0"/>
              <a:buChar char="•"/>
            </a:pPr>
            <a:r>
              <a:rPr lang="en-US" sz="1800" dirty="0" smtClean="0">
                <a:latin typeface="Palatino Linotype" panose="02040502050505030304" pitchFamily="18" charset="0"/>
              </a:rPr>
              <a:t>   40% Energy Reduction – WERF 60% - 80%</a:t>
            </a:r>
          </a:p>
          <a:p>
            <a:pPr algn="just"/>
            <a:endParaRPr lang="en-US" sz="1600" baseline="30000" dirty="0" smtClean="0">
              <a:latin typeface="Helvetica" pitchFamily="34" charset="0"/>
            </a:endParaRPr>
          </a:p>
          <a:p>
            <a:pPr algn="just"/>
            <a:endParaRPr lang="en-US" sz="2800" baseline="30000" dirty="0" smtClean="0">
              <a:latin typeface="Helvetica" pitchFamily="34" charset="0"/>
            </a:endParaRPr>
          </a:p>
        </p:txBody>
      </p:sp>
      <p:pic>
        <p:nvPicPr>
          <p:cNvPr id="5124" name="Picture 4" descr="\\Mustang\Gen Admin\Public Affairs\Resource Recovery\photos\MWRD_061908_0106_2.JPG"/>
          <p:cNvPicPr>
            <a:picLocks noChangeAspect="1" noChangeArrowheads="1"/>
          </p:cNvPicPr>
          <p:nvPr/>
        </p:nvPicPr>
        <p:blipFill>
          <a:blip r:embed="rId3" cstate="print"/>
          <a:srcRect/>
          <a:stretch>
            <a:fillRect/>
          </a:stretch>
        </p:blipFill>
        <p:spPr bwMode="auto">
          <a:xfrm>
            <a:off x="794022" y="554081"/>
            <a:ext cx="11397978" cy="3304190"/>
          </a:xfrm>
          <a:prstGeom prst="rect">
            <a:avLst/>
          </a:prstGeom>
          <a:noFill/>
        </p:spPr>
      </p:pic>
      <p:sp>
        <p:nvSpPr>
          <p:cNvPr id="5" name="Rectangle 4"/>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19" descr="our.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future.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9/96/Fort_Dearbon.jpg/1280px-Fort_Dearbo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10758" y="393544"/>
            <a:ext cx="9932966" cy="55872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85749" y="6038418"/>
            <a:ext cx="8182984" cy="877163"/>
          </a:xfrm>
          <a:prstGeom prst="rect">
            <a:avLst/>
          </a:prstGeom>
        </p:spPr>
        <p:txBody>
          <a:bodyPr wrap="square">
            <a:spAutoFit/>
          </a:bodyPr>
          <a:lstStyle/>
          <a:p>
            <a:pPr algn="ctr"/>
            <a:r>
              <a:rPr lang="en-US" b="1" dirty="0" err="1" smtClean="0">
                <a:latin typeface="Times New Roman" panose="02020603050405020304" pitchFamily="18" charset="0"/>
                <a:cs typeface="Times New Roman" panose="02020603050405020304" pitchFamily="18" charset="0"/>
              </a:rPr>
              <a:t>Kinzie</a:t>
            </a:r>
            <a:r>
              <a:rPr lang="en-US" b="1" dirty="0" smtClean="0">
                <a:latin typeface="Times New Roman" panose="02020603050405020304" pitchFamily="18" charset="0"/>
                <a:cs typeface="Times New Roman" panose="02020603050405020304" pitchFamily="18" charset="0"/>
              </a:rPr>
              <a:t> Mansion (foreground) and Fort Dearborn (background). </a:t>
            </a:r>
          </a:p>
          <a:p>
            <a:pPr algn="ctr"/>
            <a:endParaRPr lang="en-US" sz="1100" b="1" dirty="0" smtClean="0">
              <a:latin typeface="Times New Roman" panose="02020603050405020304" pitchFamily="18" charset="0"/>
              <a:cs typeface="Times New Roman" panose="02020603050405020304" pitchFamily="18" charset="0"/>
            </a:endParaRPr>
          </a:p>
          <a:p>
            <a:pPr algn="ctr"/>
            <a:r>
              <a:rPr lang="en-US" sz="1100" dirty="0" smtClean="0">
                <a:latin typeface="Times New Roman" panose="02020603050405020304" pitchFamily="18" charset="0"/>
                <a:cs typeface="Times New Roman" panose="02020603050405020304" pitchFamily="18" charset="0"/>
              </a:rPr>
              <a:t>From: </a:t>
            </a:r>
            <a:r>
              <a:rPr lang="en-US" sz="1100" i="1" dirty="0" smtClean="0">
                <a:latin typeface="Times New Roman" panose="02020603050405020304" pitchFamily="18" charset="0"/>
                <a:cs typeface="Times New Roman" panose="02020603050405020304" pitchFamily="18" charset="0"/>
              </a:rPr>
              <a:t>The Pictorial </a:t>
            </a:r>
            <a:r>
              <a:rPr lang="en-US" sz="1100" i="1" dirty="0" err="1" smtClean="0">
                <a:latin typeface="Times New Roman" panose="02020603050405020304" pitchFamily="18" charset="0"/>
                <a:cs typeface="Times New Roman" panose="02020603050405020304" pitchFamily="18" charset="0"/>
              </a:rPr>
              <a:t>Fieldbook</a:t>
            </a:r>
            <a:r>
              <a:rPr lang="en-US" sz="1100" i="1" dirty="0" smtClean="0">
                <a:latin typeface="Times New Roman" panose="02020603050405020304" pitchFamily="18" charset="0"/>
                <a:cs typeface="Times New Roman" panose="02020603050405020304" pitchFamily="18" charset="0"/>
              </a:rPr>
              <a:t> of the War of 1812</a:t>
            </a:r>
            <a:endParaRPr lang="en-US" sz="1100" dirty="0">
              <a:latin typeface="Times New Roman" panose="02020603050405020304" pitchFamily="18" charset="0"/>
              <a:cs typeface="Times New Roman" panose="02020603050405020304" pitchFamily="18" charset="0"/>
            </a:endParaRPr>
          </a:p>
          <a:p>
            <a:pPr algn="ctr"/>
            <a:r>
              <a:rPr lang="en-US" sz="1100" dirty="0" smtClean="0">
                <a:latin typeface="Times New Roman" panose="02020603050405020304" pitchFamily="18" charset="0"/>
                <a:cs typeface="Times New Roman" panose="02020603050405020304" pitchFamily="18" charset="0"/>
              </a:rPr>
              <a:t>https://en.wikipedia.org/wiki/Fort_Dearborn#/media/File:Fort_Dearbon.jpg</a:t>
            </a:r>
            <a:endParaRPr lang="en-US" sz="1100" dirty="0">
              <a:latin typeface="Times New Roman" panose="02020603050405020304" pitchFamily="18" charset="0"/>
              <a:cs typeface="Times New Roman" panose="02020603050405020304" pitchFamily="18" charset="0"/>
            </a:endParaRPr>
          </a:p>
        </p:txBody>
      </p:sp>
      <p:sp>
        <p:nvSpPr>
          <p:cNvPr id="5" name="Rectangle 4"/>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7" name="Straight Connector 6"/>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extLst>
      <p:ext uri="{BB962C8B-B14F-4D97-AF65-F5344CB8AC3E}">
        <p14:creationId xmlns:p14="http://schemas.microsoft.com/office/powerpoint/2010/main" val="377629647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19200" y="3949850"/>
            <a:ext cx="10972800" cy="2723823"/>
          </a:xfrm>
          <a:prstGeom prst="rect">
            <a:avLst/>
          </a:prstGeom>
          <a:noFill/>
        </p:spPr>
        <p:txBody>
          <a:bodyPr wrap="square" rtlCol="0">
            <a:spAutoFit/>
          </a:bodyPr>
          <a:lstStyle/>
          <a:p>
            <a:pPr>
              <a:spcAft>
                <a:spcPts val="1200"/>
              </a:spcAft>
            </a:pPr>
            <a:r>
              <a:rPr lang="en-US" sz="2400" b="1" dirty="0" smtClean="0">
                <a:latin typeface="Palatino Linotype" panose="02040502050505030304" pitchFamily="18" charset="0"/>
              </a:rPr>
              <a:t>Sustainable Recovery</a:t>
            </a:r>
            <a:endParaRPr lang="en-US" sz="2400" b="1" baseline="30000" dirty="0" smtClean="0">
              <a:latin typeface="Palatino Linotype" panose="02040502050505030304" pitchFamily="18" charset="0"/>
            </a:endParaRPr>
          </a:p>
          <a:p>
            <a:r>
              <a:rPr lang="en-US" sz="2000" dirty="0" smtClean="0">
                <a:latin typeface="Palatino Linotype" panose="02040502050505030304" pitchFamily="18" charset="0"/>
              </a:rPr>
              <a:t>Closing the Phosphorus Cycle</a:t>
            </a:r>
          </a:p>
          <a:p>
            <a:endParaRPr lang="en-US" sz="2600" baseline="30000" dirty="0" smtClean="0">
              <a:latin typeface="Palatino Linotype" panose="02040502050505030304" pitchFamily="18" charset="0"/>
            </a:endParaRPr>
          </a:p>
          <a:p>
            <a:pPr algn="just">
              <a:lnSpc>
                <a:spcPct val="150000"/>
              </a:lnSpc>
              <a:buFont typeface="Arial" pitchFamily="34" charset="0"/>
              <a:buChar char="•"/>
            </a:pPr>
            <a:r>
              <a:rPr lang="en-US" sz="1800" dirty="0" smtClean="0">
                <a:latin typeface="Palatino Linotype" panose="02040502050505030304" pitchFamily="18" charset="0"/>
              </a:rPr>
              <a:t>   Non-renewable resource </a:t>
            </a:r>
          </a:p>
          <a:p>
            <a:pPr algn="just">
              <a:lnSpc>
                <a:spcPct val="150000"/>
              </a:lnSpc>
              <a:buFont typeface="Arial" pitchFamily="34" charset="0"/>
              <a:buChar char="•"/>
            </a:pPr>
            <a:r>
              <a:rPr lang="en-US" sz="1800" dirty="0" smtClean="0">
                <a:latin typeface="Palatino Linotype" panose="02040502050505030304" pitchFamily="18" charset="0"/>
              </a:rPr>
              <a:t>   High Quality Environmentally Friendly Phosphorus</a:t>
            </a:r>
          </a:p>
          <a:p>
            <a:pPr algn="just">
              <a:lnSpc>
                <a:spcPct val="150000"/>
              </a:lnSpc>
              <a:buFont typeface="Arial" pitchFamily="34" charset="0"/>
              <a:buChar char="•"/>
            </a:pPr>
            <a:r>
              <a:rPr lang="en-US" sz="1800" dirty="0" smtClean="0">
                <a:latin typeface="Palatino Linotype" panose="02040502050505030304" pitchFamily="18" charset="0"/>
              </a:rPr>
              <a:t>  10,000 Tons Annual Yield Potential</a:t>
            </a:r>
          </a:p>
          <a:p>
            <a:pPr algn="just"/>
            <a:endParaRPr lang="en-US" sz="2800" baseline="30000" dirty="0" smtClean="0">
              <a:latin typeface="Helvetica" pitchFamily="34" charset="0"/>
            </a:endParaRPr>
          </a:p>
        </p:txBody>
      </p:sp>
      <p:pic>
        <p:nvPicPr>
          <p:cNvPr id="6146" name="Picture 2" descr="\\Mustang\Gen Admin\Public Affairs\Resource Recovery\photos\new ones\407_1palouse_wheat_harvest_2.jpg"/>
          <p:cNvPicPr>
            <a:picLocks noChangeAspect="1" noChangeArrowheads="1"/>
          </p:cNvPicPr>
          <p:nvPr/>
        </p:nvPicPr>
        <p:blipFill>
          <a:blip r:embed="rId3" cstate="print"/>
          <a:srcRect/>
          <a:stretch>
            <a:fillRect/>
          </a:stretch>
        </p:blipFill>
        <p:spPr bwMode="auto">
          <a:xfrm>
            <a:off x="794022" y="554628"/>
            <a:ext cx="11397977" cy="3215699"/>
          </a:xfrm>
          <a:prstGeom prst="rect">
            <a:avLst/>
          </a:prstGeom>
          <a:noFill/>
        </p:spPr>
      </p:pic>
      <p:sp>
        <p:nvSpPr>
          <p:cNvPr id="5" name="Rectangle 4"/>
          <p:cNvSpPr/>
          <p:nvPr/>
        </p:nvSpPr>
        <p:spPr>
          <a:xfrm>
            <a:off x="1" y="0"/>
            <a:ext cx="78316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6" name="Straight Connector 5"/>
          <p:cNvCxnSpPr/>
          <p:nvPr/>
        </p:nvCxnSpPr>
        <p:spPr>
          <a:xfrm rot="16200000" flipH="1">
            <a:off x="-2640405"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19" descr="our.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future.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121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8"/>
          <p:cNvGrpSpPr>
            <a:grpSpLocks/>
          </p:cNvGrpSpPr>
          <p:nvPr/>
        </p:nvGrpSpPr>
        <p:grpSpPr bwMode="auto">
          <a:xfrm>
            <a:off x="369455" y="4114801"/>
            <a:ext cx="4525818" cy="874713"/>
            <a:chOff x="228600" y="762001"/>
            <a:chExt cx="3733800" cy="874812"/>
          </a:xfrm>
        </p:grpSpPr>
        <p:sp>
          <p:nvSpPr>
            <p:cNvPr id="11" name="Rounded Rectangle 10"/>
            <p:cNvSpPr/>
            <p:nvPr/>
          </p:nvSpPr>
          <p:spPr>
            <a:xfrm>
              <a:off x="228600" y="762001"/>
              <a:ext cx="3200400" cy="874812"/>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12" name="TextBox 45"/>
            <p:cNvSpPr txBox="1">
              <a:spLocks noChangeArrowheads="1"/>
            </p:cNvSpPr>
            <p:nvPr/>
          </p:nvSpPr>
          <p:spPr bwMode="auto">
            <a:xfrm>
              <a:off x="685800" y="990627"/>
              <a:ext cx="3276600" cy="549337"/>
            </a:xfrm>
            <a:prstGeom prst="rect">
              <a:avLst/>
            </a:prstGeom>
            <a:noFill/>
            <a:ln>
              <a:noFill/>
            </a:ln>
            <a:effectLst>
              <a:outerShdw blurRad="63500" dist="38100" dir="2700000" algn="tl" rotWithShape="0">
                <a:srgbClr val="000000">
                  <a:alpha val="39998"/>
                </a:srgbClr>
              </a:outerShdw>
            </a:effectLs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3000" b="1" dirty="0" err="1" smtClean="0">
                  <a:solidFill>
                    <a:schemeClr val="bg1"/>
                  </a:solidFill>
                  <a:cs typeface="Arial" charset="0"/>
                </a:rPr>
                <a:t>Bioplastics</a:t>
              </a:r>
              <a:endParaRPr lang="en-US" sz="3000" b="1" dirty="0" smtClean="0">
                <a:solidFill>
                  <a:schemeClr val="bg1"/>
                </a:solidFill>
                <a:cs typeface="Arial" charset="0"/>
              </a:endParaRPr>
            </a:p>
          </p:txBody>
        </p:sp>
        <p:sp>
          <p:nvSpPr>
            <p:cNvPr id="13" name="TextBox 12"/>
            <p:cNvSpPr txBox="1"/>
            <p:nvPr/>
          </p:nvSpPr>
          <p:spPr>
            <a:xfrm>
              <a:off x="533400" y="762001"/>
              <a:ext cx="3276600" cy="284195"/>
            </a:xfrm>
            <a:prstGeom prst="rect">
              <a:avLst/>
            </a:prstGeom>
            <a:noFill/>
            <a:effectLst/>
          </p:spPr>
          <p:txBody>
            <a:bodyPr>
              <a:spAutoFit/>
            </a:bodyPr>
            <a:lstStyle/>
            <a:p>
              <a:pPr eaLnBrk="1" fontAlgn="auto" hangingPunct="1">
                <a:spcBef>
                  <a:spcPts val="0"/>
                </a:spcBef>
                <a:spcAft>
                  <a:spcPts val="0"/>
                </a:spcAft>
                <a:defRPr/>
              </a:pPr>
              <a:r>
                <a:rPr lang="en-US" sz="1250" dirty="0" err="1">
                  <a:solidFill>
                    <a:schemeClr val="bg1"/>
                  </a:solidFill>
                  <a:ea typeface="+mn-ea"/>
                  <a:cs typeface="Arial" pitchFamily="34" charset="0"/>
                </a:rPr>
                <a:t>ClearAs</a:t>
              </a:r>
              <a:r>
                <a:rPr lang="en-US" sz="1250" dirty="0">
                  <a:solidFill>
                    <a:schemeClr val="bg1"/>
                  </a:solidFill>
                  <a:ea typeface="+mn-ea"/>
                  <a:cs typeface="Arial" pitchFamily="34" charset="0"/>
                </a:rPr>
                <a:t> Water Solutions can create</a:t>
              </a:r>
            </a:p>
          </p:txBody>
        </p:sp>
      </p:grpSp>
      <p:sp>
        <p:nvSpPr>
          <p:cNvPr id="2" name="Rounded Rectangle 1"/>
          <p:cNvSpPr/>
          <p:nvPr/>
        </p:nvSpPr>
        <p:spPr bwMode="auto">
          <a:xfrm>
            <a:off x="369455" y="228600"/>
            <a:ext cx="6788727" cy="914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109571" name="TextBox 2"/>
          <p:cNvSpPr txBox="1">
            <a:spLocks noChangeArrowheads="1"/>
          </p:cNvSpPr>
          <p:nvPr/>
        </p:nvSpPr>
        <p:spPr bwMode="auto">
          <a:xfrm>
            <a:off x="854364" y="268289"/>
            <a:ext cx="6303818" cy="523220"/>
          </a:xfrm>
          <a:prstGeom prst="rect">
            <a:avLst/>
          </a:prstGeom>
          <a:noFill/>
          <a:ln>
            <a:noFill/>
          </a:ln>
          <a:effectLst>
            <a:outerShdw blurRad="63500" dist="38100" algn="l" rotWithShape="0">
              <a:srgbClr val="000000">
                <a:alpha val="39998"/>
              </a:srgbClr>
            </a:outerShdw>
          </a:effectLs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800" b="1" dirty="0" smtClean="0">
                <a:solidFill>
                  <a:schemeClr val="bg1"/>
                </a:solidFill>
                <a:cs typeface="Arial" charset="0"/>
              </a:rPr>
              <a:t>Phosphorus Removal &amp; Reuse</a:t>
            </a:r>
          </a:p>
        </p:txBody>
      </p:sp>
      <p:pic>
        <p:nvPicPr>
          <p:cNvPr id="10342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44293" y="112301"/>
            <a:ext cx="4292300" cy="3852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8"/>
          <p:cNvGrpSpPr>
            <a:grpSpLocks/>
          </p:cNvGrpSpPr>
          <p:nvPr/>
        </p:nvGrpSpPr>
        <p:grpSpPr bwMode="auto">
          <a:xfrm>
            <a:off x="461818" y="2209801"/>
            <a:ext cx="4341091" cy="914400"/>
            <a:chOff x="228600" y="722310"/>
            <a:chExt cx="3581400" cy="915185"/>
          </a:xfrm>
        </p:grpSpPr>
        <p:sp>
          <p:nvSpPr>
            <p:cNvPr id="6" name="Rounded Rectangle 5"/>
            <p:cNvSpPr/>
            <p:nvPr/>
          </p:nvSpPr>
          <p:spPr>
            <a:xfrm>
              <a:off x="228600" y="762032"/>
              <a:ext cx="3200400" cy="875463"/>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7" name="TextBox 45"/>
            <p:cNvSpPr txBox="1">
              <a:spLocks noChangeArrowheads="1"/>
            </p:cNvSpPr>
            <p:nvPr/>
          </p:nvSpPr>
          <p:spPr bwMode="auto">
            <a:xfrm>
              <a:off x="520050" y="928217"/>
              <a:ext cx="3200400" cy="462062"/>
            </a:xfrm>
            <a:prstGeom prst="rect">
              <a:avLst/>
            </a:prstGeom>
            <a:noFill/>
            <a:ln>
              <a:noFill/>
            </a:ln>
            <a:effectLst>
              <a:outerShdw blurRad="63500" dist="38100" dir="2700000" algn="tl" rotWithShape="0">
                <a:srgbClr val="000000">
                  <a:alpha val="39998"/>
                </a:srgbClr>
              </a:outerShdw>
            </a:effectLs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400" b="1" dirty="0" smtClean="0">
                  <a:solidFill>
                    <a:schemeClr val="bg1"/>
                  </a:solidFill>
                  <a:cs typeface="Arial" charset="0"/>
                </a:rPr>
                <a:t>Crystal Green Fertilizer</a:t>
              </a:r>
            </a:p>
          </p:txBody>
        </p:sp>
        <p:sp>
          <p:nvSpPr>
            <p:cNvPr id="8" name="TextBox 7"/>
            <p:cNvSpPr txBox="1"/>
            <p:nvPr/>
          </p:nvSpPr>
          <p:spPr>
            <a:xfrm>
              <a:off x="533400" y="722310"/>
              <a:ext cx="3276600" cy="284407"/>
            </a:xfrm>
            <a:prstGeom prst="rect">
              <a:avLst/>
            </a:prstGeom>
            <a:noFill/>
            <a:effectLst/>
          </p:spPr>
          <p:txBody>
            <a:bodyPr>
              <a:spAutoFit/>
            </a:bodyPr>
            <a:lstStyle/>
            <a:p>
              <a:pPr eaLnBrk="1" fontAlgn="auto" hangingPunct="1">
                <a:spcBef>
                  <a:spcPts val="0"/>
                </a:spcBef>
                <a:spcAft>
                  <a:spcPts val="0"/>
                </a:spcAft>
                <a:defRPr/>
              </a:pPr>
              <a:r>
                <a:rPr lang="en-US" sz="1250" dirty="0" err="1">
                  <a:solidFill>
                    <a:schemeClr val="bg1"/>
                  </a:solidFill>
                  <a:ea typeface="+mn-ea"/>
                  <a:cs typeface="Arial" pitchFamily="34" charset="0"/>
                </a:rPr>
                <a:t>Ostara</a:t>
              </a:r>
              <a:r>
                <a:rPr lang="en-US" sz="1250" dirty="0">
                  <a:solidFill>
                    <a:schemeClr val="bg1"/>
                  </a:solidFill>
                  <a:ea typeface="+mn-ea"/>
                  <a:cs typeface="Arial" pitchFamily="34" charset="0"/>
                </a:rPr>
                <a:t> Phosphorus Recovery creates</a:t>
              </a:r>
            </a:p>
          </p:txBody>
        </p:sp>
      </p:grpSp>
      <p:sp>
        <p:nvSpPr>
          <p:cNvPr id="9" name="Rectangle 8"/>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endParaRPr>
          </a:p>
        </p:txBody>
      </p:sp>
      <p:pic>
        <p:nvPicPr>
          <p:cNvPr id="10343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5636" y="4267200"/>
            <a:ext cx="4048606"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7378" y="4157934"/>
            <a:ext cx="3325091"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9" descr="our.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5" descr="future.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742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13059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alpha val="78000"/>
          </a:schemeClr>
        </a:solidFill>
        <a:effectLst/>
      </p:bgPr>
    </p:bg>
    <p:spTree>
      <p:nvGrpSpPr>
        <p:cNvPr id="1" name=""/>
        <p:cNvGrpSpPr/>
        <p:nvPr/>
      </p:nvGrpSpPr>
      <p:grpSpPr>
        <a:xfrm>
          <a:off x="0" y="0"/>
          <a:ext cx="0" cy="0"/>
          <a:chOff x="0" y="0"/>
          <a:chExt cx="0" cy="0"/>
        </a:xfrm>
      </p:grpSpPr>
      <p:sp>
        <p:nvSpPr>
          <p:cNvPr id="8" name="Rectangle 7"/>
          <p:cNvSpPr/>
          <p:nvPr/>
        </p:nvSpPr>
        <p:spPr>
          <a:xfrm>
            <a:off x="744332" y="656216"/>
            <a:ext cx="11447668" cy="5512023"/>
          </a:xfrm>
          <a:prstGeom prst="rect">
            <a:avLst/>
          </a:prstGeom>
          <a:solidFill>
            <a:srgbClr val="FBA89F">
              <a:alpha val="3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630173" y="1386106"/>
            <a:ext cx="9421091" cy="4782133"/>
          </a:xfrm>
        </p:spPr>
        <p:txBody>
          <a:bodyPr>
            <a:normAutofit fontScale="90000"/>
          </a:bodyPr>
          <a:lstStyle/>
          <a:p>
            <a:pPr algn="ctr"/>
            <a:r>
              <a:rPr lang="en-US" b="1" dirty="0" smtClean="0">
                <a:solidFill>
                  <a:schemeClr val="tx1"/>
                </a:solidFill>
                <a:latin typeface="Palatino Linotype" panose="02040502050505030304" pitchFamily="18" charset="0"/>
              </a:rPr>
              <a:t>“Life can multiply until all phosphorus has gone, and then there is an inexorable halt which nothing can prevent.”</a:t>
            </a:r>
            <a:r>
              <a:rPr lang="en-US" b="1" dirty="0" smtClean="0">
                <a:latin typeface="Palatino Linotype" panose="02040502050505030304" pitchFamily="18" charset="0"/>
              </a:rPr>
              <a:t/>
            </a:r>
            <a:br>
              <a:rPr lang="en-US" b="1" dirty="0" smtClean="0">
                <a:latin typeface="Palatino Linotype" panose="02040502050505030304" pitchFamily="18" charset="0"/>
              </a:rPr>
            </a:br>
            <a:r>
              <a:rPr lang="en-US" b="1" dirty="0">
                <a:latin typeface="Palatino Linotype" panose="02040502050505030304" pitchFamily="18" charset="0"/>
              </a:rPr>
              <a:t/>
            </a:r>
            <a:br>
              <a:rPr lang="en-US" b="1" dirty="0">
                <a:latin typeface="Palatino Linotype" panose="02040502050505030304" pitchFamily="18" charset="0"/>
              </a:rPr>
            </a:br>
            <a:r>
              <a:rPr lang="en-US" b="1" dirty="0" smtClean="0">
                <a:solidFill>
                  <a:schemeClr val="tx1"/>
                </a:solidFill>
                <a:latin typeface="Palatino Linotype" panose="02040502050505030304" pitchFamily="18" charset="0"/>
              </a:rPr>
              <a:t>— Isaac Asimov</a:t>
            </a:r>
            <a:endParaRPr lang="en-US" b="1" dirty="0">
              <a:solidFill>
                <a:schemeClr val="tx1"/>
              </a:solidFill>
              <a:latin typeface="Palatino Linotype" panose="02040502050505030304" pitchFamily="18" charset="0"/>
            </a:endParaRPr>
          </a:p>
        </p:txBody>
      </p:sp>
      <p:sp>
        <p:nvSpPr>
          <p:cNvPr id="3" name="Rectangle 2"/>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endParaRPr>
          </a:p>
        </p:txBody>
      </p:sp>
      <p:pic>
        <p:nvPicPr>
          <p:cNvPr id="4" name="Picture 19" descr="our.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future.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42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789037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phosphorus cycle pla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4033" y="-28503"/>
            <a:ext cx="9203577" cy="68865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endParaRPr>
          </a:p>
        </p:txBody>
      </p:sp>
      <p:cxnSp>
        <p:nvCxnSpPr>
          <p:cNvPr id="6" name="Straight Connector 5"/>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3003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1971" y="0"/>
            <a:ext cx="11480030" cy="6858000"/>
          </a:xfrm>
          <a:prstGeom prst="rect">
            <a:avLst/>
          </a:prstGeom>
          <a:solidFill>
            <a:srgbClr val="503D00"/>
          </a:solidFill>
          <a:ln>
            <a:solidFill>
              <a:srgbClr val="503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http://ostara.com/mwrd/</a:t>
            </a:r>
          </a:p>
        </p:txBody>
      </p:sp>
      <p:pic>
        <p:nvPicPr>
          <p:cNvPr id="4098" name="Picture 2" descr="http://ostara.com/wp-content/uploads/2015/09/Ostara_TheOstaraSolu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914" y="1624405"/>
            <a:ext cx="11393510" cy="40018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endParaRPr>
          </a:p>
        </p:txBody>
      </p:sp>
      <p:cxnSp>
        <p:nvCxnSpPr>
          <p:cNvPr id="7" name="Straight Connector 6"/>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741593" y="6642556"/>
            <a:ext cx="1188146" cy="215444"/>
          </a:xfrm>
          <a:prstGeom prst="rect">
            <a:avLst/>
          </a:prstGeom>
        </p:spPr>
        <p:txBody>
          <a:bodyPr wrap="none">
            <a:spAutoFit/>
          </a:bodyPr>
          <a:lstStyle/>
          <a:p>
            <a:r>
              <a:rPr lang="en-US" sz="800" i="1" dirty="0">
                <a:latin typeface="Palatino Linotype" panose="02040502050505030304" pitchFamily="18" charset="0"/>
              </a:rPr>
              <a:t>http://ostara.com/mwrd/</a:t>
            </a:r>
          </a:p>
        </p:txBody>
      </p:sp>
    </p:spTree>
    <p:extLst>
      <p:ext uri="{BB962C8B-B14F-4D97-AF65-F5344CB8AC3E}">
        <p14:creationId xmlns:p14="http://schemas.microsoft.com/office/powerpoint/2010/main" val="22535996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ornellrootmassstudy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1673" y="0"/>
            <a:ext cx="9926209" cy="66358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endParaRPr>
          </a:p>
        </p:txBody>
      </p:sp>
      <p:cxnSp>
        <p:nvCxnSpPr>
          <p:cNvPr id="4" name="Straight Connector 3"/>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799687" y="6642556"/>
            <a:ext cx="1846980" cy="215444"/>
          </a:xfrm>
          <a:prstGeom prst="rect">
            <a:avLst/>
          </a:prstGeom>
        </p:spPr>
        <p:txBody>
          <a:bodyPr wrap="none">
            <a:spAutoFit/>
          </a:bodyPr>
          <a:lstStyle/>
          <a:p>
            <a:r>
              <a:rPr lang="en-US" sz="800" i="1" dirty="0">
                <a:latin typeface="Palatino Linotype" panose="02040502050505030304" pitchFamily="18" charset="0"/>
              </a:rPr>
              <a:t>http://crystalgreen.com/turf/golf-course/</a:t>
            </a:r>
          </a:p>
        </p:txBody>
      </p:sp>
    </p:spTree>
    <p:extLst>
      <p:ext uri="{BB962C8B-B14F-4D97-AF65-F5344CB8AC3E}">
        <p14:creationId xmlns:p14="http://schemas.microsoft.com/office/powerpoint/2010/main" val="1258814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bwMode="auto">
          <a:xfrm>
            <a:off x="369455" y="228600"/>
            <a:ext cx="6788727" cy="9144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pic>
        <p:nvPicPr>
          <p:cNvPr id="104451"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1273" y="381000"/>
            <a:ext cx="365798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4076" y="2246314"/>
            <a:ext cx="5911273"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38"/>
          <p:cNvGrpSpPr>
            <a:grpSpLocks/>
          </p:cNvGrpSpPr>
          <p:nvPr/>
        </p:nvGrpSpPr>
        <p:grpSpPr bwMode="auto">
          <a:xfrm>
            <a:off x="554182" y="1371601"/>
            <a:ext cx="5911273" cy="874713"/>
            <a:chOff x="228600" y="457166"/>
            <a:chExt cx="4876800" cy="874812"/>
          </a:xfrm>
        </p:grpSpPr>
        <p:sp>
          <p:nvSpPr>
            <p:cNvPr id="9" name="Rounded Rectangle 8"/>
            <p:cNvSpPr/>
            <p:nvPr/>
          </p:nvSpPr>
          <p:spPr>
            <a:xfrm>
              <a:off x="228600" y="457166"/>
              <a:ext cx="4876800" cy="874812"/>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sp>
          <p:nvSpPr>
            <p:cNvPr id="104456" name="TextBox 10"/>
            <p:cNvSpPr txBox="1">
              <a:spLocks noChangeArrowheads="1"/>
            </p:cNvSpPr>
            <p:nvPr/>
          </p:nvSpPr>
          <p:spPr bwMode="auto">
            <a:xfrm>
              <a:off x="533400" y="632932"/>
              <a:ext cx="4572000" cy="523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400" dirty="0">
                  <a:solidFill>
                    <a:schemeClr val="bg1"/>
                  </a:solidFill>
                  <a:latin typeface="Arial" panose="020B0604020202020204" pitchFamily="34" charset="0"/>
                  <a:cs typeface="Arial" panose="020B0604020202020204" pitchFamily="34" charset="0"/>
                </a:rPr>
                <a:t>Current will serve as a platform for the Chicago region’s water industry to leverage its strengths for greater economic impact.</a:t>
              </a:r>
            </a:p>
          </p:txBody>
        </p:sp>
      </p:grpSp>
      <p:sp>
        <p:nvSpPr>
          <p:cNvPr id="6" name="Rectangle 5"/>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ea typeface="ＭＳ Ｐゴシック" charset="0"/>
            </a:endParaRPr>
          </a:p>
        </p:txBody>
      </p:sp>
      <p:pic>
        <p:nvPicPr>
          <p:cNvPr id="10" name="Picture 19" descr="our.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091" y="6400800"/>
            <a:ext cx="663864"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future.bmp"/>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7425" y="6477000"/>
            <a:ext cx="613834"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485928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3" descr="Kayak Bridge For Presentation.jpg"/>
          <p:cNvPicPr>
            <a:picLocks noChangeAspect="1"/>
          </p:cNvPicPr>
          <p:nvPr/>
        </p:nvPicPr>
        <p:blipFill>
          <a:blip r:embed="rId3"/>
          <a:srcRect/>
          <a:stretch>
            <a:fillRect/>
          </a:stretch>
        </p:blipFill>
        <p:spPr bwMode="auto">
          <a:xfrm>
            <a:off x="6071550" y="228600"/>
            <a:ext cx="5818909" cy="6400800"/>
          </a:xfrm>
          <a:prstGeom prst="rect">
            <a:avLst/>
          </a:prstGeom>
          <a:noFill/>
          <a:ln w="38100">
            <a:solidFill>
              <a:schemeClr val="tx1"/>
            </a:solidFill>
            <a:miter lim="800000"/>
            <a:headEnd/>
            <a:tailEnd/>
          </a:ln>
        </p:spPr>
      </p:pic>
      <p:sp>
        <p:nvSpPr>
          <p:cNvPr id="5" name="Rounded Rectangle 4"/>
          <p:cNvSpPr/>
          <p:nvPr/>
        </p:nvSpPr>
        <p:spPr>
          <a:xfrm>
            <a:off x="554182" y="228600"/>
            <a:ext cx="5172364" cy="8382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75780" name="TextBox 29"/>
          <p:cNvSpPr txBox="1">
            <a:spLocks noChangeArrowheads="1"/>
          </p:cNvSpPr>
          <p:nvPr/>
        </p:nvSpPr>
        <p:spPr bwMode="auto">
          <a:xfrm>
            <a:off x="646546" y="228601"/>
            <a:ext cx="4710545" cy="461665"/>
          </a:xfrm>
          <a:prstGeom prst="rect">
            <a:avLst/>
          </a:prstGeom>
          <a:noFill/>
          <a:ln w="9525">
            <a:noFill/>
            <a:miter lim="800000"/>
            <a:headEnd/>
            <a:tailEnd/>
          </a:ln>
        </p:spPr>
        <p:txBody>
          <a:bodyPr>
            <a:prstTxWarp prst="textNoShape">
              <a:avLst/>
            </a:prstTxWarp>
            <a:spAutoFit/>
          </a:bodyPr>
          <a:lstStyle/>
          <a:p>
            <a:pPr algn="ctr"/>
            <a:r>
              <a:rPr lang="en-US" sz="2400" b="1">
                <a:solidFill>
                  <a:schemeClr val="bg1"/>
                </a:solidFill>
                <a:ea typeface="Arial" pitchFamily="-111" charset="0"/>
                <a:cs typeface="Arial" pitchFamily="-111" charset="0"/>
              </a:rPr>
              <a:t>Recreation </a:t>
            </a:r>
            <a:r>
              <a:rPr lang="en-US">
                <a:solidFill>
                  <a:schemeClr val="bg1"/>
                </a:solidFill>
                <a:ea typeface="Arial" pitchFamily="-111" charset="0"/>
                <a:cs typeface="Arial" pitchFamily="-111" charset="0"/>
              </a:rPr>
              <a:t>on an </a:t>
            </a:r>
            <a:r>
              <a:rPr lang="en-US" sz="2400" b="1">
                <a:solidFill>
                  <a:schemeClr val="bg1"/>
                </a:solidFill>
                <a:ea typeface="Arial" pitchFamily="-111" charset="0"/>
                <a:cs typeface="Arial" pitchFamily="-111" charset="0"/>
              </a:rPr>
              <a:t>urban working river</a:t>
            </a:r>
          </a:p>
        </p:txBody>
      </p:sp>
      <p:sp>
        <p:nvSpPr>
          <p:cNvPr id="7" name="Rectangle 6"/>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8" name="Straight Connector 7"/>
          <p:cNvCxnSpPr/>
          <p:nvPr/>
        </p:nvCxnSpPr>
        <p:spPr>
          <a:xfrm rot="16200000" flipH="1">
            <a:off x="-2700849"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5783" name="Picture 30" descr="our.bmp"/>
          <p:cNvPicPr>
            <a:picLocks noChangeAspect="1"/>
          </p:cNvPicPr>
          <p:nvPr/>
        </p:nvPicPr>
        <p:blipFill>
          <a:blip r:embed="rId4"/>
          <a:srcRect/>
          <a:stretch>
            <a:fillRect/>
          </a:stretch>
        </p:blipFill>
        <p:spPr bwMode="auto">
          <a:xfrm>
            <a:off x="23091" y="6400800"/>
            <a:ext cx="663864" cy="363538"/>
          </a:xfrm>
          <a:prstGeom prst="rect">
            <a:avLst/>
          </a:prstGeom>
          <a:noFill/>
          <a:ln w="9525">
            <a:noFill/>
            <a:miter lim="800000"/>
            <a:headEnd/>
            <a:tailEnd/>
          </a:ln>
        </p:spPr>
      </p:pic>
      <p:pic>
        <p:nvPicPr>
          <p:cNvPr id="75784" name="Picture 44" descr="community.bmp"/>
          <p:cNvPicPr>
            <a:picLocks noChangeAspect="1"/>
          </p:cNvPicPr>
          <p:nvPr/>
        </p:nvPicPr>
        <p:blipFill>
          <a:blip r:embed="rId5"/>
          <a:srcRect/>
          <a:stretch>
            <a:fillRect/>
          </a:stretch>
        </p:blipFill>
        <p:spPr bwMode="auto">
          <a:xfrm>
            <a:off x="827425" y="6477000"/>
            <a:ext cx="1012152" cy="304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5" descr="Bridge Also For Presentation.jpg"/>
          <p:cNvPicPr>
            <a:picLocks noChangeAspect="1"/>
          </p:cNvPicPr>
          <p:nvPr/>
        </p:nvPicPr>
        <p:blipFill>
          <a:blip r:embed="rId3"/>
          <a:srcRect/>
          <a:stretch>
            <a:fillRect/>
          </a:stretch>
        </p:blipFill>
        <p:spPr bwMode="auto">
          <a:xfrm>
            <a:off x="3193935" y="1295400"/>
            <a:ext cx="8805333" cy="5448300"/>
          </a:xfrm>
          <a:prstGeom prst="rect">
            <a:avLst/>
          </a:prstGeom>
          <a:noFill/>
          <a:ln w="38100">
            <a:solidFill>
              <a:schemeClr val="tx1"/>
            </a:solidFill>
            <a:miter lim="800000"/>
            <a:headEnd/>
            <a:tailEnd/>
          </a:ln>
        </p:spPr>
      </p:pic>
      <p:sp>
        <p:nvSpPr>
          <p:cNvPr id="12" name="Rounded Rectangle 11"/>
          <p:cNvSpPr/>
          <p:nvPr/>
        </p:nvSpPr>
        <p:spPr>
          <a:xfrm>
            <a:off x="554182" y="228600"/>
            <a:ext cx="5172364" cy="8382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4" name="Rectangle 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 name="Straight Connector 4"/>
          <p:cNvCxnSpPr/>
          <p:nvPr/>
        </p:nvCxnSpPr>
        <p:spPr>
          <a:xfrm rot="16200000" flipH="1">
            <a:off x="-270572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7830" name="Picture 30" descr="our.bmp"/>
          <p:cNvPicPr>
            <a:picLocks noChangeAspect="1"/>
          </p:cNvPicPr>
          <p:nvPr/>
        </p:nvPicPr>
        <p:blipFill>
          <a:blip r:embed="rId4"/>
          <a:srcRect/>
          <a:stretch>
            <a:fillRect/>
          </a:stretch>
        </p:blipFill>
        <p:spPr bwMode="auto">
          <a:xfrm>
            <a:off x="23091" y="6400800"/>
            <a:ext cx="665788" cy="363538"/>
          </a:xfrm>
          <a:prstGeom prst="rect">
            <a:avLst/>
          </a:prstGeom>
          <a:noFill/>
          <a:ln w="9525">
            <a:noFill/>
            <a:miter lim="800000"/>
            <a:headEnd/>
            <a:tailEnd/>
          </a:ln>
        </p:spPr>
      </p:pic>
      <p:pic>
        <p:nvPicPr>
          <p:cNvPr id="77831" name="Picture 44" descr="community.bmp"/>
          <p:cNvPicPr>
            <a:picLocks noChangeAspect="1"/>
          </p:cNvPicPr>
          <p:nvPr/>
        </p:nvPicPr>
        <p:blipFill>
          <a:blip r:embed="rId5"/>
          <a:srcRect/>
          <a:stretch>
            <a:fillRect/>
          </a:stretch>
        </p:blipFill>
        <p:spPr bwMode="auto">
          <a:xfrm>
            <a:off x="827425" y="6477000"/>
            <a:ext cx="1012152" cy="304800"/>
          </a:xfrm>
          <a:prstGeom prst="rect">
            <a:avLst/>
          </a:prstGeom>
          <a:noFill/>
          <a:ln w="9525">
            <a:noFill/>
            <a:miter lim="800000"/>
            <a:headEnd/>
            <a:tailEnd/>
          </a:ln>
        </p:spPr>
      </p:pic>
      <p:sp>
        <p:nvSpPr>
          <p:cNvPr id="77832" name="TextBox 29"/>
          <p:cNvSpPr txBox="1">
            <a:spLocks noChangeArrowheads="1"/>
          </p:cNvSpPr>
          <p:nvPr/>
        </p:nvSpPr>
        <p:spPr bwMode="auto">
          <a:xfrm>
            <a:off x="646546" y="228601"/>
            <a:ext cx="4710545" cy="461665"/>
          </a:xfrm>
          <a:prstGeom prst="rect">
            <a:avLst/>
          </a:prstGeom>
          <a:noFill/>
          <a:ln w="9525">
            <a:noFill/>
            <a:miter lim="800000"/>
            <a:headEnd/>
            <a:tailEnd/>
          </a:ln>
        </p:spPr>
        <p:txBody>
          <a:bodyPr>
            <a:prstTxWarp prst="textNoShape">
              <a:avLst/>
            </a:prstTxWarp>
            <a:spAutoFit/>
          </a:bodyPr>
          <a:lstStyle/>
          <a:p>
            <a:pPr algn="ctr"/>
            <a:r>
              <a:rPr lang="en-US" sz="2400" b="1">
                <a:solidFill>
                  <a:schemeClr val="bg1"/>
                </a:solidFill>
              </a:rPr>
              <a:t>Recreation </a:t>
            </a:r>
            <a:r>
              <a:rPr lang="en-US">
                <a:solidFill>
                  <a:schemeClr val="bg1"/>
                </a:solidFill>
              </a:rPr>
              <a:t>on an </a:t>
            </a:r>
            <a:r>
              <a:rPr lang="en-US" sz="2400" b="1">
                <a:solidFill>
                  <a:schemeClr val="bg1"/>
                </a:solidFill>
              </a:rPr>
              <a:t>urban working river</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78156" y="6056452"/>
            <a:ext cx="6096000" cy="707886"/>
          </a:xfrm>
          <a:prstGeom prst="rect">
            <a:avLst/>
          </a:prstGeom>
        </p:spPr>
        <p:txBody>
          <a:bodyPr>
            <a:spAutoFit/>
          </a:bodyPr>
          <a:lstStyle/>
          <a:p>
            <a:pPr algn="ctr"/>
            <a:r>
              <a:rPr lang="en-US" b="1" dirty="0" smtClean="0">
                <a:latin typeface="Times New Roman" panose="02020603050405020304" pitchFamily="18" charset="0"/>
                <a:cs typeface="Times New Roman" panose="02020603050405020304" pitchFamily="18" charset="0"/>
              </a:rPr>
              <a:t>Chicago and Fort Dearborn in 1820</a:t>
            </a:r>
          </a:p>
          <a:p>
            <a:pPr algn="ctr"/>
            <a:endParaRPr lang="en-US" sz="1100" i="1" dirty="0">
              <a:latin typeface="Times New Roman" panose="02020603050405020304" pitchFamily="18" charset="0"/>
              <a:cs typeface="Times New Roman" panose="02020603050405020304" pitchFamily="18" charset="0"/>
            </a:endParaRPr>
          </a:p>
          <a:p>
            <a:pPr algn="ctr"/>
            <a:r>
              <a:rPr lang="en-US" sz="1100" i="1" dirty="0" smtClean="0">
                <a:latin typeface="Times New Roman" panose="02020603050405020304" pitchFamily="18" charset="0"/>
                <a:cs typeface="Times New Roman" panose="02020603050405020304" pitchFamily="18" charset="0"/>
              </a:rPr>
              <a:t>https://en.wikipedia.org/wiki/History_of_Chicago#/media/File:Chicago_in_1820.jpg</a:t>
            </a:r>
            <a:endParaRPr lang="en-US" sz="1100" i="1" dirty="0">
              <a:latin typeface="Times New Roman" panose="02020603050405020304" pitchFamily="18" charset="0"/>
              <a:cs typeface="Times New Roman" panose="02020603050405020304" pitchFamily="18" charset="0"/>
            </a:endParaRPr>
          </a:p>
        </p:txBody>
      </p:sp>
      <p:pic>
        <p:nvPicPr>
          <p:cNvPr id="3078" name="Picture 6" descr="183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04994" y="367315"/>
            <a:ext cx="7842325" cy="565979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7" name="Straight Connector 6"/>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extLst>
      <p:ext uri="{BB962C8B-B14F-4D97-AF65-F5344CB8AC3E}">
        <p14:creationId xmlns:p14="http://schemas.microsoft.com/office/powerpoint/2010/main" val="1988970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hidden="1"/>
          <p:cNvSpPr>
            <a:spLocks noGrp="1" noChangeArrowheads="1"/>
          </p:cNvSpPr>
          <p:nvPr>
            <p:ph type="title"/>
          </p:nvPr>
        </p:nvSpPr>
        <p:spPr/>
        <p:txBody>
          <a:bodyPr/>
          <a:lstStyle/>
          <a:p>
            <a:pPr eaLnBrk="1" hangingPunct="1"/>
            <a:endParaRPr lang="en-US" smtClean="0">
              <a:ea typeface="ＭＳ Ｐゴシック"/>
              <a:cs typeface="ＭＳ Ｐゴシック"/>
            </a:endParaRPr>
          </a:p>
        </p:txBody>
      </p:sp>
      <p:sp>
        <p:nvSpPr>
          <p:cNvPr id="3075" name="Rectangle 3"/>
          <p:cNvSpPr>
            <a:spLocks noGrp="1" noChangeAspect="1" noChangeArrowheads="1"/>
          </p:cNvSpPr>
          <p:nvPr/>
        </p:nvSpPr>
        <p:spPr bwMode="auto">
          <a:xfrm>
            <a:off x="1385455" y="490330"/>
            <a:ext cx="10076428" cy="5671930"/>
          </a:xfrm>
          <a:prstGeom prst="rect">
            <a:avLst/>
          </a:prstGeom>
          <a:blipFill dpi="0" rotWithShape="1">
            <a:blip r:embed="rId2" cstate="print"/>
            <a:srcRect/>
            <a:stretch>
              <a:fillRect r="-10772"/>
            </a:stretch>
          </a:blipFill>
          <a:ln w="9525">
            <a:solidFill>
              <a:schemeClr val="tx1"/>
            </a:solidFill>
            <a:miter lim="800000"/>
            <a:headEnd/>
            <a:tailEnd/>
          </a:ln>
          <a:effectLst/>
        </p:spPr>
        <p:txBody>
          <a:bodyPr/>
          <a:lstStyle/>
          <a:p>
            <a:pPr>
              <a:defRPr/>
            </a:pPr>
            <a:endParaRPr lang="en-US">
              <a:ea typeface="+mn-ea"/>
              <a:cs typeface="+mn-cs"/>
            </a:endParaRPr>
          </a:p>
        </p:txBody>
      </p:sp>
      <p:sp>
        <p:nvSpPr>
          <p:cNvPr id="21509" name="Text Box 4"/>
          <p:cNvSpPr txBox="1">
            <a:spLocks noChangeArrowheads="1"/>
          </p:cNvSpPr>
          <p:nvPr/>
        </p:nvSpPr>
        <p:spPr bwMode="auto">
          <a:xfrm>
            <a:off x="4267970" y="84138"/>
            <a:ext cx="5315277" cy="1077218"/>
          </a:xfrm>
          <a:prstGeom prst="rect">
            <a:avLst/>
          </a:prstGeom>
          <a:noFill/>
          <a:ln w="9525">
            <a:noFill/>
            <a:miter lim="800000"/>
            <a:headEnd/>
            <a:tailEnd/>
          </a:ln>
        </p:spPr>
        <p:txBody>
          <a:bodyPr wrap="none">
            <a:spAutoFit/>
          </a:bodyPr>
          <a:lstStyle/>
          <a:p>
            <a:r>
              <a:rPr lang="en-US" sz="3200">
                <a:solidFill>
                  <a:schemeClr val="bg1"/>
                </a:solidFill>
                <a:cs typeface="ＭＳ Ｐゴシック"/>
              </a:rPr>
              <a:t>Lake Michigan Supply Replaces </a:t>
            </a:r>
          </a:p>
          <a:p>
            <a:r>
              <a:rPr lang="en-US" sz="3200">
                <a:solidFill>
                  <a:schemeClr val="bg1"/>
                </a:solidFill>
                <a:cs typeface="ＭＳ Ｐゴシック"/>
              </a:rPr>
              <a:t>Polluted River Supply</a:t>
            </a:r>
          </a:p>
        </p:txBody>
      </p:sp>
      <p:sp>
        <p:nvSpPr>
          <p:cNvPr id="5" name="Rectangle 4"/>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34" descr="our.bmp"/>
          <p:cNvPicPr>
            <a:picLocks noChangeAspect="1"/>
          </p:cNvPicPr>
          <p:nvPr/>
        </p:nvPicPr>
        <p:blipFill>
          <a:blip r:embed="rId3" cstate="print"/>
          <a:srcRect/>
          <a:stretch>
            <a:fillRect/>
          </a:stretch>
        </p:blipFill>
        <p:spPr bwMode="auto">
          <a:xfrm>
            <a:off x="23091" y="6400800"/>
            <a:ext cx="663864" cy="363538"/>
          </a:xfrm>
          <a:prstGeom prst="rect">
            <a:avLst/>
          </a:prstGeom>
          <a:noFill/>
          <a:ln w="9525">
            <a:noFill/>
            <a:miter lim="800000"/>
            <a:headEnd/>
            <a:tailEnd/>
          </a:ln>
        </p:spPr>
      </p:pic>
      <p:cxnSp>
        <p:nvCxnSpPr>
          <p:cNvPr id="7" name="Straight Connector 6"/>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Picture 20" descr="area.bmp"/>
          <p:cNvPicPr>
            <a:picLocks noChangeAspect="1"/>
          </p:cNvPicPr>
          <p:nvPr/>
        </p:nvPicPr>
        <p:blipFill>
          <a:blip r:embed="rId4"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369455" y="228600"/>
            <a:ext cx="5818909" cy="914400"/>
            <a:chOff x="251460" y="2362200"/>
            <a:chExt cx="3962400" cy="1066800"/>
          </a:xfrm>
        </p:grpSpPr>
        <p:sp>
          <p:nvSpPr>
            <p:cNvPr id="9" name="Rounded Rectangle 8"/>
            <p:cNvSpPr/>
            <p:nvPr/>
          </p:nvSpPr>
          <p:spPr>
            <a:xfrm>
              <a:off x="251460" y="2362200"/>
              <a:ext cx="3962400" cy="1066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sp>
          <p:nvSpPr>
            <p:cNvPr id="10" name="TextBox 9"/>
            <p:cNvSpPr txBox="1">
              <a:spLocks noChangeArrowheads="1"/>
            </p:cNvSpPr>
            <p:nvPr/>
          </p:nvSpPr>
          <p:spPr bwMode="auto">
            <a:xfrm>
              <a:off x="534489" y="2362200"/>
              <a:ext cx="3603373" cy="622300"/>
            </a:xfrm>
            <a:prstGeom prst="rect">
              <a:avLst/>
            </a:prstGeom>
            <a:noFill/>
            <a:ln w="9525">
              <a:noFill/>
              <a:miter lim="800000"/>
              <a:headEnd/>
              <a:tailEnd/>
            </a:ln>
            <a:effectLst>
              <a:outerShdw dist="38100" algn="l" rotWithShape="0">
                <a:srgbClr val="808080">
                  <a:alpha val="39998"/>
                </a:srgbClr>
              </a:outerShdw>
            </a:effectLst>
          </p:spPr>
          <p:txBody>
            <a:bodyPr>
              <a:spAutoFit/>
            </a:bodyPr>
            <a:lstStyle/>
            <a:p>
              <a:pPr fontAlgn="auto">
                <a:spcBef>
                  <a:spcPts val="0"/>
                </a:spcBef>
                <a:spcAft>
                  <a:spcPts val="0"/>
                </a:spcAft>
                <a:defRPr/>
              </a:pPr>
              <a:r>
                <a:rPr lang="en-US" sz="2900" b="1" dirty="0">
                  <a:solidFill>
                    <a:schemeClr val="bg1"/>
                  </a:solidFill>
                  <a:latin typeface="Arial" pitchFamily="34" charset="0"/>
                  <a:ea typeface="+mn-ea"/>
                  <a:cs typeface="Arial" pitchFamily="34" charset="0"/>
                </a:rPr>
                <a:t>Rapidly Growing City</a:t>
              </a:r>
            </a:p>
          </p:txBody>
        </p:sp>
      </p:grpSp>
      <p:sp>
        <p:nvSpPr>
          <p:cNvPr id="5" name="Rounded Rectangle 4"/>
          <p:cNvSpPr/>
          <p:nvPr/>
        </p:nvSpPr>
        <p:spPr>
          <a:xfrm>
            <a:off x="6096000" y="5867400"/>
            <a:ext cx="5449455" cy="685800"/>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tileRect/>
          </a:gradFill>
          <a:ln w="25400"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          </a:t>
            </a:r>
          </a:p>
        </p:txBody>
      </p:sp>
      <p:pic>
        <p:nvPicPr>
          <p:cNvPr id="22531" name="Picture 2"/>
          <p:cNvPicPr>
            <a:picLocks noChangeAspect="1" noChangeArrowheads="1"/>
          </p:cNvPicPr>
          <p:nvPr/>
        </p:nvPicPr>
        <p:blipFill>
          <a:blip r:embed="rId3" cstate="print">
            <a:lum contrast="54000"/>
          </a:blip>
          <a:srcRect l="4167" r="1666"/>
          <a:stretch>
            <a:fillRect/>
          </a:stretch>
        </p:blipFill>
        <p:spPr bwMode="auto">
          <a:xfrm>
            <a:off x="738909" y="838201"/>
            <a:ext cx="10806545" cy="5307013"/>
          </a:xfrm>
          <a:prstGeom prst="rect">
            <a:avLst/>
          </a:prstGeom>
          <a:noFill/>
          <a:ln w="38100">
            <a:solidFill>
              <a:schemeClr val="tx1"/>
            </a:solidFill>
            <a:miter lim="800000"/>
            <a:headEnd/>
            <a:tailEnd/>
          </a:ln>
        </p:spPr>
      </p:pic>
      <p:sp>
        <p:nvSpPr>
          <p:cNvPr id="22532" name="TextBox 15"/>
          <p:cNvSpPr txBox="1">
            <a:spLocks noChangeArrowheads="1"/>
          </p:cNvSpPr>
          <p:nvPr/>
        </p:nvSpPr>
        <p:spPr bwMode="auto">
          <a:xfrm>
            <a:off x="6280727" y="6172200"/>
            <a:ext cx="4895273" cy="336550"/>
          </a:xfrm>
          <a:prstGeom prst="rect">
            <a:avLst/>
          </a:prstGeom>
          <a:noFill/>
          <a:ln w="9525">
            <a:noFill/>
            <a:miter lim="800000"/>
            <a:headEnd/>
            <a:tailEnd/>
          </a:ln>
        </p:spPr>
        <p:txBody>
          <a:bodyPr>
            <a:spAutoFit/>
          </a:bodyPr>
          <a:lstStyle/>
          <a:p>
            <a:pPr algn="ctr"/>
            <a:r>
              <a:rPr lang="en-US" sz="1600">
                <a:solidFill>
                  <a:schemeClr val="bg1"/>
                </a:solidFill>
                <a:cs typeface="ＭＳ Ｐゴシック"/>
              </a:rPr>
              <a:t>Courtesy of Chicago Historical Society</a:t>
            </a:r>
          </a:p>
        </p:txBody>
      </p:sp>
      <p:sp>
        <p:nvSpPr>
          <p:cNvPr id="13" name="Rectangle 12"/>
          <p:cNvSpPr/>
          <p:nvPr/>
        </p:nvSpPr>
        <p:spPr>
          <a:xfrm>
            <a:off x="0" y="0"/>
            <a:ext cx="71197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 name="Picture 34" descr="our.bmp"/>
          <p:cNvPicPr>
            <a:picLocks noChangeAspect="1"/>
          </p:cNvPicPr>
          <p:nvPr/>
        </p:nvPicPr>
        <p:blipFill>
          <a:blip r:embed="rId4" cstate="print"/>
          <a:srcRect/>
          <a:stretch>
            <a:fillRect/>
          </a:stretch>
        </p:blipFill>
        <p:spPr bwMode="auto">
          <a:xfrm>
            <a:off x="23091" y="6400800"/>
            <a:ext cx="663864" cy="363538"/>
          </a:xfrm>
          <a:prstGeom prst="rect">
            <a:avLst/>
          </a:prstGeom>
          <a:noFill/>
          <a:ln w="9525">
            <a:noFill/>
            <a:miter lim="800000"/>
            <a:headEnd/>
            <a:tailEnd/>
          </a:ln>
        </p:spPr>
      </p:pic>
      <p:cxnSp>
        <p:nvCxnSpPr>
          <p:cNvPr id="17" name="Straight Connector 16"/>
          <p:cNvCxnSpPr/>
          <p:nvPr/>
        </p:nvCxnSpPr>
        <p:spPr>
          <a:xfrm rot="16200000" flipH="1">
            <a:off x="-2703343" y="3429000"/>
            <a:ext cx="6858000" cy="0"/>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8" name="Picture 20" descr="area.bmp"/>
          <p:cNvPicPr>
            <a:picLocks noChangeAspect="1"/>
          </p:cNvPicPr>
          <p:nvPr/>
        </p:nvPicPr>
        <p:blipFill>
          <a:blip r:embed="rId5" cstate="print"/>
          <a:srcRect/>
          <a:stretch>
            <a:fillRect/>
          </a:stretch>
        </p:blipFill>
        <p:spPr bwMode="auto">
          <a:xfrm>
            <a:off x="763925" y="6477000"/>
            <a:ext cx="621530" cy="292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3747</TotalTime>
  <Words>1750</Words>
  <Application>Microsoft Office PowerPoint</Application>
  <PresentationFormat>Custom</PresentationFormat>
  <Paragraphs>358</Paragraphs>
  <Slides>68</Slides>
  <Notes>34</Notes>
  <HiddenSlides>0</HiddenSlides>
  <MMClips>1</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Oak Lawn/Burbank, 8.22.2014, 1:03 a.m. – 4:31 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Science behind Biosolids Recycling</vt:lpstr>
      <vt:lpstr>PowerPoint Presentation</vt:lpstr>
      <vt:lpstr>PowerPoint Presentation</vt:lpstr>
      <vt:lpstr>PowerPoint Presentation</vt:lpstr>
      <vt:lpstr>PowerPoint Presentation</vt:lpstr>
      <vt:lpstr>PowerPoint Presentation</vt:lpstr>
      <vt:lpstr>“Life can multiply until all phosphorus has gone, and then there is an inexorable halt which nothing can prevent.”  — Isaac Asimov</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oravect</dc:creator>
  <cp:lastModifiedBy>Default User</cp:lastModifiedBy>
  <cp:revision>41</cp:revision>
  <cp:lastPrinted>2017-10-12T17:49:35Z</cp:lastPrinted>
  <dcterms:created xsi:type="dcterms:W3CDTF">2017-10-12T03:35:19Z</dcterms:created>
  <dcterms:modified xsi:type="dcterms:W3CDTF">2017-10-12T22:55:17Z</dcterms:modified>
</cp:coreProperties>
</file>